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8" autoAdjust="0"/>
    <p:restoredTop sz="94660"/>
  </p:normalViewPr>
  <p:slideViewPr>
    <p:cSldViewPr snapToGrid="0">
      <p:cViewPr varScale="1">
        <p:scale>
          <a:sx n="117" d="100"/>
          <a:sy n="117" d="100"/>
        </p:scale>
        <p:origin x="120"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Pudney, Vodafone" userId="a9292186-02d3-4a1b-9f06-7a4f13759ed3" providerId="ADAL" clId="{9BEA445F-5652-4CE4-BF4C-9A0C246ED058}"/>
    <pc:docChg chg="modSld">
      <pc:chgData name="Chris Pudney, Vodafone" userId="a9292186-02d3-4a1b-9f06-7a4f13759ed3" providerId="ADAL" clId="{9BEA445F-5652-4CE4-BF4C-9A0C246ED058}" dt="2024-09-02T14:53:49.048" v="2" actId="20577"/>
      <pc:docMkLst>
        <pc:docMk/>
      </pc:docMkLst>
      <pc:sldChg chg="modSp mod">
        <pc:chgData name="Chris Pudney, Vodafone" userId="a9292186-02d3-4a1b-9f06-7a4f13759ed3" providerId="ADAL" clId="{9BEA445F-5652-4CE4-BF4C-9A0C246ED058}" dt="2024-09-02T14:53:49.048" v="2" actId="20577"/>
        <pc:sldMkLst>
          <pc:docMk/>
          <pc:sldMk cId="1104882418" sldId="257"/>
        </pc:sldMkLst>
        <pc:spChg chg="mod">
          <ac:chgData name="Chris Pudney, Vodafone" userId="a9292186-02d3-4a1b-9f06-7a4f13759ed3" providerId="ADAL" clId="{9BEA445F-5652-4CE4-BF4C-9A0C246ED058}" dt="2024-09-02T14:53:49.048" v="2" actId="20577"/>
          <ac:spMkLst>
            <pc:docMk/>
            <pc:sldMk cId="1104882418" sldId="257"/>
            <ac:spMk id="3" creationId="{F1D34563-188B-C253-9BEE-75F8315EC02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6CDF7-4541-5B87-91F0-46C85FE820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0F179-6979-CC97-BA03-0F9ECE6F98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5E9929A-7448-3124-480C-CEA4FC353D55}"/>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67F74DF5-9173-6098-5273-197F5E3CB7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74DE4D-F62E-6C54-EF7B-6CAE4123F990}"/>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1162380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FC7CC-EDCE-3F36-49F4-9B35DE7EA8B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0EF53AB-A840-C30D-A88F-E061046290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BFDB0CF-C67D-0C72-CE3E-3C28A67815A0}"/>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80A701DE-3A3B-AA2C-C610-B2A05F1070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4FA7F0C-3171-BD87-757E-F5630AE381DE}"/>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4003732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C50C56-032F-2750-BC9C-B0F2FF1BED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CAF3B40-673E-7BE0-4B13-EEBA294E73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2B437A-AA3E-8FA2-8048-F0B2B2A29BDD}"/>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0D483412-3A18-24BA-430E-43E9EB513DE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4AC7989-F11F-345B-3C0A-DA13F7E27366}"/>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1285546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489E7-E73D-7097-6BB6-69CED451668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4DE627A-893C-4E2D-34F1-31F689ECBA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5F97AA-FE32-A929-8AA3-D9E882C49BE7}"/>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B703758B-8A28-C3F1-0D7B-3660110607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A7BD7E-5F01-44CF-C853-DC38D6156692}"/>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1219084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2E496-9D2A-CB96-9DAC-0E299C27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EDD831-B32D-0C1D-EF61-F476DF132A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1CB25C-7799-2C19-6F98-17140514C114}"/>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257B2FC1-FD5A-4B28-EEBB-8B712FB585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823FC9-B16D-68D5-B460-7B0E83ADE9E1}"/>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3749433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6B08A-777C-055C-4DEE-992A0FBE933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5BEE0F2-6795-2D6E-E52A-21395E0BCD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DF118BD-1BA2-0F55-C78B-A37E92EE54C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9221B46-2A30-9205-0A36-D6B40FA94222}"/>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6" name="Footer Placeholder 5">
            <a:extLst>
              <a:ext uri="{FF2B5EF4-FFF2-40B4-BE49-F238E27FC236}">
                <a16:creationId xmlns:a16="http://schemas.microsoft.com/office/drawing/2014/main" id="{69216726-2982-DC69-D6BA-3D6032E9209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71F18F3-A9B2-3DAA-96C6-1F4DA08C30A9}"/>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71906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39D5E-7CE3-6225-0C1E-5F8EB48C175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ACCBC63-2125-6539-9688-58C1FEEDE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962ECF-9208-6902-9635-1005E131C2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D74E94E-517B-D516-3AA5-F50E9DCC0D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2A76E0-4CF5-B746-4C32-B76776D321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9C41063-EAAC-1DB4-FEC1-4C5615124E95}"/>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8" name="Footer Placeholder 7">
            <a:extLst>
              <a:ext uri="{FF2B5EF4-FFF2-40B4-BE49-F238E27FC236}">
                <a16:creationId xmlns:a16="http://schemas.microsoft.com/office/drawing/2014/main" id="{41923B12-EA48-619D-C6D9-BCB6FFC6BF7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2CCD3D5-3446-1744-E7F5-36483C96A800}"/>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2104420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EFBB3-1306-806C-B2AA-9CC2667A7CB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E502A22-E66D-CEBA-6740-66EE7A0605B9}"/>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4" name="Footer Placeholder 3">
            <a:extLst>
              <a:ext uri="{FF2B5EF4-FFF2-40B4-BE49-F238E27FC236}">
                <a16:creationId xmlns:a16="http://schemas.microsoft.com/office/drawing/2014/main" id="{6DEDC9BD-DA89-48D0-ABB1-A5A22C80114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B00769B-8450-5F03-E347-0DB352CCD3B9}"/>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2878769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CDF14B-7C02-1666-1D75-74E5B8A53C41}"/>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3" name="Footer Placeholder 2">
            <a:extLst>
              <a:ext uri="{FF2B5EF4-FFF2-40B4-BE49-F238E27FC236}">
                <a16:creationId xmlns:a16="http://schemas.microsoft.com/office/drawing/2014/main" id="{CCA3366A-ED5C-8584-3EB0-1F8FBBE5F00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52DB170-F65A-3F02-735E-D22BE05D796D}"/>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4217494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77D82-5A9F-343E-189F-EF9C1EE088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4674299-5402-86DE-B338-BFF24DA614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73114EA-C028-F444-1A48-49036F7168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BDB9E6-3622-ADC6-6313-B1AFE96332B8}"/>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6" name="Footer Placeholder 5">
            <a:extLst>
              <a:ext uri="{FF2B5EF4-FFF2-40B4-BE49-F238E27FC236}">
                <a16:creationId xmlns:a16="http://schemas.microsoft.com/office/drawing/2014/main" id="{FAEA48C3-0963-1FAB-9280-34245F4F47F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072A182-22CF-E349-953C-B2C6FC025957}"/>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19712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094D8-1DC5-14F2-079C-4554C6131E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2B2EC2F-B5D1-18BB-EA57-FFE34C9065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51D1855-13D1-61D6-0E7B-7A9A718AFD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F70388-FFB7-5769-2280-2755460FCDD2}"/>
              </a:ext>
            </a:extLst>
          </p:cNvPr>
          <p:cNvSpPr>
            <a:spLocks noGrp="1"/>
          </p:cNvSpPr>
          <p:nvPr>
            <p:ph type="dt" sz="half" idx="10"/>
          </p:nvPr>
        </p:nvSpPr>
        <p:spPr/>
        <p:txBody>
          <a:bodyPr/>
          <a:lstStyle/>
          <a:p>
            <a:fld id="{D74B411A-2A34-4CEC-B068-CBCD2D41FDEE}" type="datetimeFigureOut">
              <a:rPr lang="en-GB" smtClean="0"/>
              <a:t>02/09/2024</a:t>
            </a:fld>
            <a:endParaRPr lang="en-GB"/>
          </a:p>
        </p:txBody>
      </p:sp>
      <p:sp>
        <p:nvSpPr>
          <p:cNvPr id="6" name="Footer Placeholder 5">
            <a:extLst>
              <a:ext uri="{FF2B5EF4-FFF2-40B4-BE49-F238E27FC236}">
                <a16:creationId xmlns:a16="http://schemas.microsoft.com/office/drawing/2014/main" id="{5BCCB8E9-9A82-73FA-028E-70D68A2AFCC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1D9573B-E33D-7E56-CA28-9B257B206B0C}"/>
              </a:ext>
            </a:extLst>
          </p:cNvPr>
          <p:cNvSpPr>
            <a:spLocks noGrp="1"/>
          </p:cNvSpPr>
          <p:nvPr>
            <p:ph type="sldNum" sz="quarter" idx="12"/>
          </p:nvPr>
        </p:nvSpPr>
        <p:spPr/>
        <p:txBody>
          <a:bodyPr/>
          <a:lstStyle/>
          <a:p>
            <a:fld id="{455436EE-FD63-4693-98B6-9921A1E01071}" type="slidenum">
              <a:rPr lang="en-GB" smtClean="0"/>
              <a:t>‹#›</a:t>
            </a:fld>
            <a:endParaRPr lang="en-GB"/>
          </a:p>
        </p:txBody>
      </p:sp>
    </p:spTree>
    <p:extLst>
      <p:ext uri="{BB962C8B-B14F-4D97-AF65-F5344CB8AC3E}">
        <p14:creationId xmlns:p14="http://schemas.microsoft.com/office/powerpoint/2010/main" val="3542383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CD85B3-9207-8335-02A6-7819928634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A15DBE9-38E2-CBDE-1AC3-A882AE72F6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15F6468-FFA1-77D6-07E4-B4B988E970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4B411A-2A34-4CEC-B068-CBCD2D41FDEE}" type="datetimeFigureOut">
              <a:rPr lang="en-GB" smtClean="0"/>
              <a:t>02/09/2024</a:t>
            </a:fld>
            <a:endParaRPr lang="en-GB"/>
          </a:p>
        </p:txBody>
      </p:sp>
      <p:sp>
        <p:nvSpPr>
          <p:cNvPr id="5" name="Footer Placeholder 4">
            <a:extLst>
              <a:ext uri="{FF2B5EF4-FFF2-40B4-BE49-F238E27FC236}">
                <a16:creationId xmlns:a16="http://schemas.microsoft.com/office/drawing/2014/main" id="{F86A99E8-40C8-257B-B827-DA93B3408B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F936D3F-1F79-EAA5-1FF5-8FB760C2E0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5436EE-FD63-4693-98B6-9921A1E01071}" type="slidenum">
              <a:rPr lang="en-GB" smtClean="0"/>
              <a:t>‹#›</a:t>
            </a:fld>
            <a:endParaRPr lang="en-GB"/>
          </a:p>
        </p:txBody>
      </p:sp>
      <p:sp>
        <p:nvSpPr>
          <p:cNvPr id="7" name="MSIPCMContentMarking" descr="{&quot;HashCode&quot;:-1699574231,&quot;Placement&quot;:&quot;Footer&quot;,&quot;Top&quot;:523.380066,&quot;Left&quot;:0.0,&quot;SlideWidth&quot;:960,&quot;SlideHeight&quot;:540}">
            <a:extLst>
              <a:ext uri="{FF2B5EF4-FFF2-40B4-BE49-F238E27FC236}">
                <a16:creationId xmlns:a16="http://schemas.microsoft.com/office/drawing/2014/main" id="{FDA54EB8-F09F-D50B-09BC-DF05994B89CC}"/>
              </a:ext>
            </a:extLst>
          </p:cNvPr>
          <p:cNvSpPr txBox="1"/>
          <p:nvPr userDrawn="1"/>
        </p:nvSpPr>
        <p:spPr>
          <a:xfrm>
            <a:off x="0" y="6646927"/>
            <a:ext cx="619703" cy="211073"/>
          </a:xfrm>
          <a:prstGeom prst="rect">
            <a:avLst/>
          </a:prstGeom>
          <a:noFill/>
        </p:spPr>
        <p:txBody>
          <a:bodyPr vert="horz" wrap="square" lIns="0" tIns="0" rIns="0" bIns="0" rtlCol="0" anchor="ctr" anchorCtr="1">
            <a:spAutoFit/>
          </a:bodyPr>
          <a:lstStyle/>
          <a:p>
            <a:pPr algn="l">
              <a:spcBef>
                <a:spcPts val="0"/>
              </a:spcBef>
              <a:spcAft>
                <a:spcPts val="0"/>
              </a:spcAft>
            </a:pPr>
            <a:r>
              <a:rPr lang="en-GB" sz="700">
                <a:solidFill>
                  <a:srgbClr val="000000"/>
                </a:solidFill>
                <a:latin typeface="Calibri" panose="020F0502020204030204" pitchFamily="34" charset="0"/>
              </a:rPr>
              <a:t>C2 General</a:t>
            </a:r>
          </a:p>
        </p:txBody>
      </p:sp>
    </p:spTree>
    <p:extLst>
      <p:ext uri="{BB962C8B-B14F-4D97-AF65-F5344CB8AC3E}">
        <p14:creationId xmlns:p14="http://schemas.microsoft.com/office/powerpoint/2010/main" val="206458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portal.3gpp.org/desktopmodules/Specifications/SpecificationDetails.aspx?specificationId=310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0846-1552-D167-6B77-3FFFBB983B89}"/>
              </a:ext>
            </a:extLst>
          </p:cNvPr>
          <p:cNvSpPr>
            <a:spLocks noGrp="1"/>
          </p:cNvSpPr>
          <p:nvPr>
            <p:ph type="ctrTitle"/>
          </p:nvPr>
        </p:nvSpPr>
        <p:spPr>
          <a:xfrm>
            <a:off x="1524000" y="1604056"/>
            <a:ext cx="9144000" cy="2387600"/>
          </a:xfrm>
        </p:spPr>
        <p:txBody>
          <a:bodyPr>
            <a:normAutofit fontScale="90000"/>
          </a:bodyPr>
          <a:lstStyle/>
          <a:p>
            <a:r>
              <a:rPr lang="en-GB" sz="4400" b="1" dirty="0">
                <a:latin typeface="+mn-lt"/>
              </a:rPr>
              <a:t>Motivation for new Building Block WID on “</a:t>
            </a:r>
            <a:r>
              <a:rPr lang="en-GB" sz="4400" b="1" dirty="0">
                <a:effectLst/>
                <a:latin typeface="+mn-lt"/>
                <a:ea typeface="Batang" panose="02030600000101010101" pitchFamily="18" charset="-127"/>
              </a:rPr>
              <a:t>Per UE radio resource usage reporting to Core Network”</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Subtitle 2">
            <a:extLst>
              <a:ext uri="{FF2B5EF4-FFF2-40B4-BE49-F238E27FC236}">
                <a16:creationId xmlns:a16="http://schemas.microsoft.com/office/drawing/2014/main" id="{9FADEC9B-603B-F15B-6860-ED97B9507A3A}"/>
              </a:ext>
            </a:extLst>
          </p:cNvPr>
          <p:cNvSpPr>
            <a:spLocks noGrp="1"/>
          </p:cNvSpPr>
          <p:nvPr>
            <p:ph type="subTitle" idx="1"/>
          </p:nvPr>
        </p:nvSpPr>
        <p:spPr>
          <a:xfrm>
            <a:off x="1524000" y="4214359"/>
            <a:ext cx="9144000" cy="1655762"/>
          </a:xfrm>
        </p:spPr>
        <p:txBody>
          <a:bodyPr/>
          <a:lstStyle/>
          <a:p>
            <a:pPr algn="l"/>
            <a:r>
              <a:rPr lang="en-GB" dirty="0"/>
              <a:t>Source: 	Vodafone</a:t>
            </a:r>
          </a:p>
          <a:p>
            <a:pPr algn="l"/>
            <a:r>
              <a:rPr lang="en-GB" dirty="0"/>
              <a:t>Document for:	Discussion</a:t>
            </a:r>
          </a:p>
          <a:p>
            <a:pPr algn="l"/>
            <a:r>
              <a:rPr lang="en-GB" dirty="0"/>
              <a:t>Agenda item:	9.1.2</a:t>
            </a:r>
          </a:p>
        </p:txBody>
      </p:sp>
      <p:sp>
        <p:nvSpPr>
          <p:cNvPr id="4" name="TextBox 3">
            <a:extLst>
              <a:ext uri="{FF2B5EF4-FFF2-40B4-BE49-F238E27FC236}">
                <a16:creationId xmlns:a16="http://schemas.microsoft.com/office/drawing/2014/main" id="{963E7242-2800-06A0-135D-323943A5DABC}"/>
              </a:ext>
            </a:extLst>
          </p:cNvPr>
          <p:cNvSpPr txBox="1"/>
          <p:nvPr/>
        </p:nvSpPr>
        <p:spPr>
          <a:xfrm>
            <a:off x="612321" y="489857"/>
            <a:ext cx="4514850" cy="600164"/>
          </a:xfrm>
          <a:prstGeom prst="rect">
            <a:avLst/>
          </a:prstGeom>
          <a:noFill/>
        </p:spPr>
        <p:txBody>
          <a:bodyPr wrap="square" rtlCol="0">
            <a:spAutoFit/>
          </a:bodyPr>
          <a:lstStyle/>
          <a:p>
            <a:pPr>
              <a:spcAft>
                <a:spcPts val="600"/>
              </a:spcAft>
            </a:pPr>
            <a:r>
              <a:rPr lang="en-GB" sz="1400" b="1" dirty="0">
                <a:effectLst/>
                <a:ea typeface="Times New Roman" panose="02020603050405020304" pitchFamily="18" charset="0"/>
                <a:cs typeface="Times New Roman" panose="02020603050405020304" pitchFamily="18" charset="0"/>
              </a:rPr>
              <a:t>3GPP TSG RAN Meeting #105	</a:t>
            </a:r>
            <a:endParaRPr lang="en-GB" sz="1400" dirty="0">
              <a:effectLst/>
              <a:ea typeface="Times New Roman" panose="02020603050405020304" pitchFamily="18" charset="0"/>
              <a:cs typeface="Times New Roman" panose="02020603050405020304" pitchFamily="18" charset="0"/>
            </a:endParaRPr>
          </a:p>
          <a:p>
            <a:r>
              <a:rPr lang="en-GB" sz="1400" b="1" dirty="0">
                <a:effectLst/>
                <a:ea typeface="Times New Roman" panose="02020603050405020304" pitchFamily="18" charset="0"/>
              </a:rPr>
              <a:t>Melbourne, Australia, September 9-12, 2024</a:t>
            </a:r>
            <a:endParaRPr lang="en-GB" sz="1400" dirty="0"/>
          </a:p>
        </p:txBody>
      </p:sp>
      <p:sp>
        <p:nvSpPr>
          <p:cNvPr id="5" name="TextBox 4">
            <a:extLst>
              <a:ext uri="{FF2B5EF4-FFF2-40B4-BE49-F238E27FC236}">
                <a16:creationId xmlns:a16="http://schemas.microsoft.com/office/drawing/2014/main" id="{7E844D7C-69C2-31DE-A29C-1BBD38581F70}"/>
              </a:ext>
            </a:extLst>
          </p:cNvPr>
          <p:cNvSpPr txBox="1"/>
          <p:nvPr/>
        </p:nvSpPr>
        <p:spPr>
          <a:xfrm>
            <a:off x="10262507" y="489857"/>
            <a:ext cx="1362075" cy="369332"/>
          </a:xfrm>
          <a:prstGeom prst="rect">
            <a:avLst/>
          </a:prstGeom>
          <a:noFill/>
        </p:spPr>
        <p:txBody>
          <a:bodyPr wrap="square" rtlCol="0">
            <a:spAutoFit/>
          </a:bodyPr>
          <a:lstStyle/>
          <a:p>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RP-242143</a:t>
            </a:r>
            <a:endParaRPr lang="en-GB" dirty="0"/>
          </a:p>
        </p:txBody>
      </p:sp>
    </p:spTree>
    <p:extLst>
      <p:ext uri="{BB962C8B-B14F-4D97-AF65-F5344CB8AC3E}">
        <p14:creationId xmlns:p14="http://schemas.microsoft.com/office/powerpoint/2010/main" val="419678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A5C9F-EFF9-4940-D4CB-A9B638D283FD}"/>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F1D34563-188B-C253-9BEE-75F8315EC021}"/>
              </a:ext>
            </a:extLst>
          </p:cNvPr>
          <p:cNvSpPr>
            <a:spLocks noGrp="1"/>
          </p:cNvSpPr>
          <p:nvPr>
            <p:ph idx="1"/>
          </p:nvPr>
        </p:nvSpPr>
        <p:spPr/>
        <p:txBody>
          <a:bodyPr/>
          <a:lstStyle/>
          <a:p>
            <a:r>
              <a:rPr lang="en-GB" sz="2000" dirty="0">
                <a:effectLst/>
                <a:latin typeface="Arial" panose="020B0604020202020204" pitchFamily="34" charset="0"/>
                <a:ea typeface="Times New Roman" panose="02020603050405020304" pitchFamily="18" charset="0"/>
              </a:rPr>
              <a:t>Energy is a significant operational cost for Mobile Network Operators (MNOs).</a:t>
            </a:r>
          </a:p>
          <a:p>
            <a:r>
              <a:rPr lang="en-GB" sz="2000" dirty="0">
                <a:latin typeface="Arial" panose="020B0604020202020204" pitchFamily="34" charset="0"/>
                <a:ea typeface="Times New Roman" panose="02020603050405020304" pitchFamily="18" charset="0"/>
              </a:rPr>
              <a:t>Energy usage impacts CO2 emissions.</a:t>
            </a:r>
          </a:p>
          <a:p>
            <a:r>
              <a:rPr lang="en-GB" sz="2000" dirty="0">
                <a:effectLst/>
                <a:latin typeface="Arial" panose="020B0604020202020204" pitchFamily="34" charset="0"/>
                <a:ea typeface="Times New Roman" panose="02020603050405020304" pitchFamily="18" charset="0"/>
              </a:rPr>
              <a:t>Stage 1 requirements for “energy as a service” specified by SA1 in </a:t>
            </a:r>
            <a:r>
              <a:rPr lang="en-GB" sz="2000" dirty="0">
                <a:effectLst/>
                <a:latin typeface="Arial" panose="020B0604020202020204" pitchFamily="34" charset="0"/>
                <a:ea typeface="MS Mincho" panose="02020609040205080304" pitchFamily="49" charset="-128"/>
                <a:cs typeface="Times New Roman" panose="02020603050405020304" pitchFamily="18" charset="0"/>
              </a:rPr>
              <a:t>clause 6.15a of </a:t>
            </a:r>
            <a:r>
              <a:rPr lang="en-GB" sz="2000" u="sng"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hlinkClick r:id="rId2"/>
              </a:rPr>
              <a:t>TS 22.261</a:t>
            </a:r>
            <a:r>
              <a:rPr lang="en-GB" sz="2000" dirty="0">
                <a:effectLst/>
                <a:latin typeface="Arial" panose="020B0604020202020204" pitchFamily="34" charset="0"/>
                <a:ea typeface="Times New Roman" panose="02020603050405020304" pitchFamily="18" charset="0"/>
              </a:rPr>
              <a:t>. The </a:t>
            </a:r>
            <a:r>
              <a:rPr lang="en-GB" sz="2000" dirty="0" err="1">
                <a:effectLst/>
                <a:latin typeface="Arial" panose="020B0604020202020204" pitchFamily="34" charset="0"/>
                <a:ea typeface="Times New Roman" panose="02020603050405020304" pitchFamily="18" charset="0"/>
              </a:rPr>
              <a:t>EnergyServ</a:t>
            </a:r>
            <a:r>
              <a:rPr lang="en-GB" sz="2000" dirty="0">
                <a:effectLst/>
                <a:latin typeface="Arial" panose="020B0604020202020204" pitchFamily="34" charset="0"/>
                <a:ea typeface="Times New Roman" panose="02020603050405020304" pitchFamily="18" charset="0"/>
              </a:rPr>
              <a:t> WID is in SP-230520.</a:t>
            </a:r>
          </a:p>
          <a:p>
            <a:r>
              <a:rPr lang="en-GB" sz="2000" dirty="0">
                <a:effectLst/>
                <a:latin typeface="Arial" panose="020B0604020202020204" pitchFamily="34" charset="0"/>
                <a:ea typeface="Times New Roman" panose="02020603050405020304" pitchFamily="18" charset="0"/>
              </a:rPr>
              <a:t>SA2 is completing their related study item (SID in SP-231391) with the expectation that a normative WID is approved in SA#105.</a:t>
            </a:r>
          </a:p>
          <a:p>
            <a:endParaRPr lang="en-GB" sz="2000" dirty="0">
              <a:latin typeface="Arial" panose="020B0604020202020204" pitchFamily="34" charset="0"/>
              <a:ea typeface="Times New Roman" panose="02020603050405020304" pitchFamily="18" charset="0"/>
            </a:endParaRPr>
          </a:p>
          <a:p>
            <a:r>
              <a:rPr lang="en-GB" sz="2000" dirty="0">
                <a:effectLst/>
                <a:latin typeface="Arial" panose="020B0604020202020204" pitchFamily="34" charset="0"/>
                <a:ea typeface="Times New Roman" panose="02020603050405020304" pitchFamily="18" charset="0"/>
              </a:rPr>
              <a:t>SA #105 will handle SA2’s Working Agreement #64 on their SID conclusions, but, for both competing approaches (“SA5” or “SA2” centric), this RAN work is equally relevant.</a:t>
            </a:r>
            <a:endParaRPr lang="en-GB" sz="2000" dirty="0">
              <a:effectLst/>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1104882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C8D9B-8CB6-D7C6-EDDB-77A0FF61E519}"/>
              </a:ext>
            </a:extLst>
          </p:cNvPr>
          <p:cNvSpPr>
            <a:spLocks noGrp="1"/>
          </p:cNvSpPr>
          <p:nvPr>
            <p:ph type="title"/>
          </p:nvPr>
        </p:nvSpPr>
        <p:spPr/>
        <p:txBody>
          <a:bodyPr/>
          <a:lstStyle/>
          <a:p>
            <a:r>
              <a:rPr lang="en-GB" dirty="0"/>
              <a:t>TSG RAN co-operation needed</a:t>
            </a:r>
          </a:p>
        </p:txBody>
      </p:sp>
      <p:sp>
        <p:nvSpPr>
          <p:cNvPr id="3" name="Content Placeholder 2">
            <a:extLst>
              <a:ext uri="{FF2B5EF4-FFF2-40B4-BE49-F238E27FC236}">
                <a16:creationId xmlns:a16="http://schemas.microsoft.com/office/drawing/2014/main" id="{1E4D90CC-EC8D-C711-F160-F18EADCF5FFE}"/>
              </a:ext>
            </a:extLst>
          </p:cNvPr>
          <p:cNvSpPr>
            <a:spLocks noGrp="1"/>
          </p:cNvSpPr>
          <p:nvPr>
            <p:ph idx="1"/>
          </p:nvPr>
        </p:nvSpPr>
        <p:spPr/>
        <p:txBody>
          <a:bodyPr/>
          <a:lstStyle/>
          <a:p>
            <a:pPr marL="0" indent="0" hangingPunct="0">
              <a:spcAft>
                <a:spcPts val="600"/>
              </a:spcAft>
              <a:buNone/>
            </a:pPr>
            <a:r>
              <a:rPr lang="en-GB" sz="2400" dirty="0">
                <a:effectLst/>
                <a:latin typeface="Arial" panose="020B0604020202020204" pitchFamily="34" charset="0"/>
                <a:ea typeface="MS Mincho" panose="02020609040205080304" pitchFamily="49" charset="-128"/>
              </a:rPr>
              <a:t>Considering that:</a:t>
            </a:r>
            <a:endParaRPr lang="en-GB" sz="2400" dirty="0">
              <a:effectLst/>
              <a:latin typeface="Times New Roman" panose="02020603050405020304" pitchFamily="18" charset="0"/>
              <a:ea typeface="Times New Roman" panose="02020603050405020304" pitchFamily="18" charset="0"/>
            </a:endParaRPr>
          </a:p>
          <a:p>
            <a:pPr marL="514350" indent="-285750" hangingPunct="0">
              <a:spcAft>
                <a:spcPts val="600"/>
              </a:spcAft>
            </a:pPr>
            <a:r>
              <a:rPr lang="en-GB" sz="2400" dirty="0">
                <a:latin typeface="Arial" panose="020B0604020202020204" pitchFamily="34" charset="0"/>
                <a:ea typeface="MS Mincho" panose="02020609040205080304" pitchFamily="49" charset="-128"/>
              </a:rPr>
              <a:t>i</a:t>
            </a:r>
            <a:r>
              <a:rPr lang="en-GB" sz="2400" dirty="0">
                <a:effectLst/>
                <a:latin typeface="Arial" panose="020B0604020202020204" pitchFamily="34" charset="0"/>
                <a:ea typeface="MS Mincho" panose="02020609040205080304" pitchFamily="49" charset="-128"/>
              </a:rPr>
              <a:t>t is well known that the large majority of network energy is consumed in the RAN, and</a:t>
            </a:r>
            <a:endParaRPr lang="en-GB" sz="2400" dirty="0">
              <a:effectLst/>
              <a:latin typeface="Times New Roman" panose="02020603050405020304" pitchFamily="18" charset="0"/>
              <a:ea typeface="Times New Roman" panose="02020603050405020304" pitchFamily="18" charset="0"/>
            </a:endParaRPr>
          </a:p>
          <a:p>
            <a:pPr marL="457200" hangingPunct="0">
              <a:spcAft>
                <a:spcPts val="600"/>
              </a:spcAft>
            </a:pPr>
            <a:r>
              <a:rPr lang="en-GB" sz="2400" dirty="0">
                <a:effectLst/>
                <a:latin typeface="Arial" panose="020B0604020202020204" pitchFamily="34" charset="0"/>
                <a:ea typeface="MS Mincho" panose="02020609040205080304" pitchFamily="49" charset="-128"/>
              </a:rPr>
              <a:t>the only place where energy consumption is not linearly related to data volume is on the radio interface, </a:t>
            </a:r>
            <a:endParaRPr lang="en-GB" sz="2400" dirty="0">
              <a:effectLst/>
              <a:latin typeface="Times New Roman" panose="02020603050405020304" pitchFamily="18" charset="0"/>
              <a:ea typeface="Times New Roman" panose="02020603050405020304" pitchFamily="18" charset="0"/>
            </a:endParaRPr>
          </a:p>
          <a:p>
            <a:pPr marL="0" indent="0" algn="just" hangingPunct="0">
              <a:spcAft>
                <a:spcPts val="600"/>
              </a:spcAft>
              <a:buNone/>
            </a:pPr>
            <a:r>
              <a:rPr lang="en-GB" sz="2400" dirty="0">
                <a:effectLst/>
                <a:latin typeface="Arial" panose="020B0604020202020204" pitchFamily="34" charset="0"/>
                <a:ea typeface="MS Mincho" panose="02020609040205080304" pitchFamily="49" charset="-128"/>
              </a:rPr>
              <a:t>having co-operation from TSG-RAN (to provide a metric to the CN related to that UE’s variable energy usage) is very important to the success of this 3GPP feature.</a:t>
            </a:r>
            <a:endParaRPr lang="en-GB" sz="2400" dirty="0">
              <a:effectLst/>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1549417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6780A-EED3-2B16-83EF-14725CC13F71}"/>
              </a:ext>
            </a:extLst>
          </p:cNvPr>
          <p:cNvSpPr>
            <a:spLocks noGrp="1"/>
          </p:cNvSpPr>
          <p:nvPr>
            <p:ph type="title"/>
          </p:nvPr>
        </p:nvSpPr>
        <p:spPr/>
        <p:txBody>
          <a:bodyPr/>
          <a:lstStyle/>
          <a:p>
            <a:r>
              <a:rPr lang="en-GB" dirty="0"/>
              <a:t>Use cases</a:t>
            </a:r>
          </a:p>
        </p:txBody>
      </p:sp>
      <p:sp>
        <p:nvSpPr>
          <p:cNvPr id="3" name="Content Placeholder 2">
            <a:extLst>
              <a:ext uri="{FF2B5EF4-FFF2-40B4-BE49-F238E27FC236}">
                <a16:creationId xmlns:a16="http://schemas.microsoft.com/office/drawing/2014/main" id="{866B988D-D193-4075-97AC-F66E9196100E}"/>
              </a:ext>
            </a:extLst>
          </p:cNvPr>
          <p:cNvSpPr>
            <a:spLocks noGrp="1"/>
          </p:cNvSpPr>
          <p:nvPr>
            <p:ph idx="1"/>
          </p:nvPr>
        </p:nvSpPr>
        <p:spPr>
          <a:xfrm>
            <a:off x="838200" y="1387929"/>
            <a:ext cx="10515600" cy="4789034"/>
          </a:xfrm>
        </p:spPr>
        <p:txBody>
          <a:bodyPr>
            <a:normAutofit fontScale="85000" lnSpcReduction="10000"/>
          </a:bodyPr>
          <a:lstStyle/>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a) knowledge of which customers (enterprise or consumer) consume more energy than others. This would be a useful input at the next contract renegotiation.</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b) knowledge of a consumer-customer’s CO2 emissions. Many customers are interested in this.</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c) knowledge of an enterprise-customer’s CO2 emissions. Many enterprises are now mandated to report on this.</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d) identification of network areas where network power consumption per UE is high. This can be used to trigger network investigations leading to coverage optimisation and/or interference reduction (e.g., </a:t>
            </a:r>
            <a:r>
              <a:rPr lang="en-GB" sz="1800" dirty="0" err="1">
                <a:effectLst/>
                <a:latin typeface="Arial" panose="020B0604020202020204" pitchFamily="34" charset="0"/>
                <a:ea typeface="Times New Roman" panose="02020603050405020304" pitchFamily="18" charset="0"/>
              </a:rPr>
              <a:t>downtilt</a:t>
            </a:r>
            <a:r>
              <a:rPr lang="en-GB" sz="1800" dirty="0">
                <a:effectLst/>
                <a:latin typeface="Arial" panose="020B0604020202020204" pitchFamily="34"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e) identification of UEs using high levels of RAN energy that are probably indoors. For these, operators could more actively work on moving them onto Wi-Fi.</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f) identification of UE types that use unusually low or high amounts of network energy, leading to a better understanding of the actual impact to the network from </a:t>
            </a:r>
            <a:r>
              <a:rPr lang="en-GB" sz="1800" dirty="0" err="1">
                <a:effectLst/>
                <a:latin typeface="Arial" panose="020B0604020202020204" pitchFamily="34" charset="0"/>
                <a:ea typeface="Times New Roman" panose="02020603050405020304" pitchFamily="18" charset="0"/>
              </a:rPr>
              <a:t>e.g</a:t>
            </a:r>
            <a:r>
              <a:rPr lang="en-GB" sz="1800" dirty="0">
                <a:effectLst/>
                <a:latin typeface="Arial" panose="020B0604020202020204" pitchFamily="34" charset="0"/>
                <a:ea typeface="Times New Roman" panose="02020603050405020304" pitchFamily="18" charset="0"/>
              </a:rPr>
              <a:t>, watches or glasses.</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g) </a:t>
            </a:r>
            <a:r>
              <a:rPr lang="en-GB" sz="1800" dirty="0">
                <a:solidFill>
                  <a:srgbClr val="0D0D0D"/>
                </a:solidFill>
                <a:effectLst/>
                <a:latin typeface="Arial" panose="020B0604020202020204" pitchFamily="34" charset="0"/>
                <a:ea typeface="Times New Roman" panose="02020603050405020304" pitchFamily="18" charset="0"/>
              </a:rPr>
              <a:t>RAT selection parameterisation, e.g., UEs located in 5G border area might be re-directed to 4G for better network energy efficiency.</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h) work with IoT enterprise customers who use high amounts of network energy to improve how they position/mount their devices/antenna.</a:t>
            </a:r>
            <a:endParaRPr lang="en-GB" sz="1800" dirty="0">
              <a:effectLst/>
              <a:latin typeface="Times New Roman" panose="02020603050405020304" pitchFamily="18" charset="0"/>
              <a:ea typeface="Times New Roman" panose="02020603050405020304" pitchFamily="18" charset="0"/>
            </a:endParaRPr>
          </a:p>
          <a:p>
            <a:pPr indent="0" algn="just" hangingPunct="0">
              <a:spcAft>
                <a:spcPts val="900"/>
              </a:spcAft>
              <a:buNone/>
            </a:pPr>
            <a:r>
              <a:rPr lang="en-GB" sz="1800" dirty="0">
                <a:effectLst/>
                <a:latin typeface="Arial" panose="020B0604020202020204" pitchFamily="34" charset="0"/>
                <a:ea typeface="Times New Roman" panose="02020603050405020304" pitchFamily="18" charset="0"/>
              </a:rPr>
              <a:t>i) work with office-enterprise customers to adapt their indoor coverage solutions.</a:t>
            </a:r>
            <a:endParaRPr lang="en-GB" dirty="0"/>
          </a:p>
        </p:txBody>
      </p:sp>
    </p:spTree>
    <p:extLst>
      <p:ext uri="{BB962C8B-B14F-4D97-AF65-F5344CB8AC3E}">
        <p14:creationId xmlns:p14="http://schemas.microsoft.com/office/powerpoint/2010/main" val="3389921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8304-47E3-EB35-4E4D-226FDEB93145}"/>
              </a:ext>
            </a:extLst>
          </p:cNvPr>
          <p:cNvSpPr>
            <a:spLocks noGrp="1"/>
          </p:cNvSpPr>
          <p:nvPr>
            <p:ph type="title"/>
          </p:nvPr>
        </p:nvSpPr>
        <p:spPr/>
        <p:txBody>
          <a:bodyPr/>
          <a:lstStyle/>
          <a:p>
            <a:r>
              <a:rPr lang="en-GB" dirty="0"/>
              <a:t>Report Resource Block usage rather than energy</a:t>
            </a:r>
          </a:p>
        </p:txBody>
      </p:sp>
      <p:sp>
        <p:nvSpPr>
          <p:cNvPr id="3" name="Content Placeholder 2">
            <a:extLst>
              <a:ext uri="{FF2B5EF4-FFF2-40B4-BE49-F238E27FC236}">
                <a16:creationId xmlns:a16="http://schemas.microsoft.com/office/drawing/2014/main" id="{41842300-791A-2878-8A87-112079EE7481}"/>
              </a:ext>
            </a:extLst>
          </p:cNvPr>
          <p:cNvSpPr>
            <a:spLocks noGrp="1"/>
          </p:cNvSpPr>
          <p:nvPr>
            <p:ph idx="1"/>
          </p:nvPr>
        </p:nvSpPr>
        <p:spPr/>
        <p:txBody>
          <a:bodyPr/>
          <a:lstStyle/>
          <a:p>
            <a:r>
              <a:rPr lang="en-GB" dirty="0"/>
              <a:t>Most use cases can work from the RB usage information</a:t>
            </a:r>
          </a:p>
          <a:p>
            <a:r>
              <a:rPr lang="en-GB" dirty="0"/>
              <a:t>Where RB usage needs to be converted to energy, this can be done by using the cell ID to retrieve the cell’s transmit power and RB duration, coupled with the operator’s knowledge of that </a:t>
            </a:r>
            <a:r>
              <a:rPr lang="en-GB" dirty="0" err="1"/>
              <a:t>gNB’s</a:t>
            </a:r>
            <a:r>
              <a:rPr lang="en-GB" dirty="0"/>
              <a:t> power efficiency</a:t>
            </a:r>
          </a:p>
          <a:p>
            <a:endParaRPr lang="en-GB" dirty="0"/>
          </a:p>
          <a:p>
            <a:r>
              <a:rPr lang="en-GB" dirty="0"/>
              <a:t>Within the </a:t>
            </a:r>
            <a:r>
              <a:rPr lang="en-GB" dirty="0" err="1"/>
              <a:t>gNB</a:t>
            </a:r>
            <a:r>
              <a:rPr lang="en-GB" dirty="0"/>
              <a:t>, per-UE RB usage should be known already as it would be needed to enable e.g., ‘proportional fair’ schedulers.</a:t>
            </a:r>
          </a:p>
          <a:p>
            <a:r>
              <a:rPr lang="en-GB" dirty="0"/>
              <a:t>Note that existing RAN O&amp;M counters are unable to identify the UE.</a:t>
            </a:r>
          </a:p>
          <a:p>
            <a:endParaRPr lang="en-GB" dirty="0"/>
          </a:p>
        </p:txBody>
      </p:sp>
    </p:spTree>
    <p:extLst>
      <p:ext uri="{BB962C8B-B14F-4D97-AF65-F5344CB8AC3E}">
        <p14:creationId xmlns:p14="http://schemas.microsoft.com/office/powerpoint/2010/main" val="567631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28142-1E87-310D-B1BE-A5534D3CA55C}"/>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4CA7A6D-EA8D-E6B4-5934-33C602A572DF}"/>
              </a:ext>
            </a:extLst>
          </p:cNvPr>
          <p:cNvSpPr>
            <a:spLocks noGrp="1"/>
          </p:cNvSpPr>
          <p:nvPr>
            <p:ph idx="1"/>
          </p:nvPr>
        </p:nvSpPr>
        <p:spPr/>
        <p:txBody>
          <a:bodyPr>
            <a:normAutofit/>
          </a:bodyPr>
          <a:lstStyle/>
          <a:p>
            <a:pPr hangingPunct="0">
              <a:spcAft>
                <a:spcPts val="900"/>
              </a:spcAft>
            </a:pPr>
            <a:r>
              <a:rPr lang="en-GB" sz="2400" dirty="0">
                <a:effectLst/>
                <a:latin typeface="Arial" panose="020B0604020202020204" pitchFamily="34" charset="0"/>
                <a:ea typeface="Times New Roman" panose="02020603050405020304" pitchFamily="18" charset="0"/>
              </a:rPr>
              <a:t>For UEs in RRC Connected state:</a:t>
            </a:r>
            <a:endParaRPr lang="en-GB" sz="2400" dirty="0">
              <a:effectLst/>
              <a:latin typeface="Times New Roman" panose="02020603050405020304" pitchFamily="18" charset="0"/>
              <a:ea typeface="Times New Roman" panose="02020603050405020304" pitchFamily="18" charset="0"/>
            </a:endParaRPr>
          </a:p>
          <a:p>
            <a:pPr marL="742950" lvl="1" indent="-285750" algn="just" hangingPunct="0">
              <a:spcBef>
                <a:spcPts val="600"/>
              </a:spcBef>
              <a:spcAft>
                <a:spcPts val="600"/>
              </a:spcAft>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Times New Roman" panose="02020603050405020304" pitchFamily="18" charset="0"/>
              </a:rPr>
              <a:t>To investigate and then specify, a metric for the per-UE per-cell downlink (and optionally uplink) radio resource block usage. [RAN 2]</a:t>
            </a:r>
            <a:endParaRPr lang="en-GB"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gn="just" hangingPunct="0">
              <a:spcBef>
                <a:spcPts val="600"/>
              </a:spcBef>
              <a:spcAft>
                <a:spcPts val="600"/>
              </a:spcAft>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Times New Roman" panose="02020603050405020304" pitchFamily="18" charset="0"/>
              </a:rPr>
              <a:t>To investigate and then specify how the above per-UE per-cell radio resource block usage is reported to the Core Network, including any DU-CU aspects. [RAN3] </a:t>
            </a:r>
            <a:endParaRPr lang="en-GB" dirty="0"/>
          </a:p>
        </p:txBody>
      </p:sp>
    </p:spTree>
    <p:extLst>
      <p:ext uri="{BB962C8B-B14F-4D97-AF65-F5344CB8AC3E}">
        <p14:creationId xmlns:p14="http://schemas.microsoft.com/office/powerpoint/2010/main" val="1789265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37A85-C201-674A-E221-E4E85469589E}"/>
              </a:ext>
            </a:extLst>
          </p:cNvPr>
          <p:cNvSpPr>
            <a:spLocks noGrp="1"/>
          </p:cNvSpPr>
          <p:nvPr>
            <p:ph type="title"/>
          </p:nvPr>
        </p:nvSpPr>
        <p:spPr/>
        <p:txBody>
          <a:bodyPr/>
          <a:lstStyle/>
          <a:p>
            <a:r>
              <a:rPr lang="en-GB" dirty="0"/>
              <a:t>Thanks!</a:t>
            </a:r>
          </a:p>
        </p:txBody>
      </p:sp>
      <p:sp>
        <p:nvSpPr>
          <p:cNvPr id="3" name="Content Placeholder 2">
            <a:extLst>
              <a:ext uri="{FF2B5EF4-FFF2-40B4-BE49-F238E27FC236}">
                <a16:creationId xmlns:a16="http://schemas.microsoft.com/office/drawing/2014/main" id="{8B0D386F-9363-C0B4-00A5-0FE418BCCCFC}"/>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7442724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638</Words>
  <Application>Microsoft Office PowerPoint</Application>
  <PresentationFormat>Widescreen</PresentationFormat>
  <Paragraphs>40</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Motivation for new Building Block WID on “Per UE radio resource usage reporting to Core Network” </vt:lpstr>
      <vt:lpstr>Background</vt:lpstr>
      <vt:lpstr>TSG RAN co-operation needed</vt:lpstr>
      <vt:lpstr>Use cases</vt:lpstr>
      <vt:lpstr>Report Resource Block usage rather than energy</vt:lpstr>
      <vt:lpstr>Objectives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Building Block WID on “Per UE radio resource usage reporting to Core Network” </dc:title>
  <dc:creator>Chris Pudney, Vodafone</dc:creator>
  <cp:lastModifiedBy>Chris Pudney, Vodafone</cp:lastModifiedBy>
  <cp:revision>2</cp:revision>
  <dcterms:created xsi:type="dcterms:W3CDTF">2024-08-30T10:10:54Z</dcterms:created>
  <dcterms:modified xsi:type="dcterms:W3CDTF">2024-09-02T14:53:52Z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359f705-2ba0-454b-9cfc-6ce5bcaac040_Enabled">
    <vt:lpwstr>true</vt:lpwstr>
  </property>
  <property fmtid="{D5CDD505-2E9C-101B-9397-08002B2CF9AE}" pid="3" name="MSIP_Label_0359f705-2ba0-454b-9cfc-6ce5bcaac040_SetDate">
    <vt:lpwstr>2024-08-30T10:25:56Z</vt:lpwstr>
  </property>
  <property fmtid="{D5CDD505-2E9C-101B-9397-08002B2CF9AE}" pid="4" name="MSIP_Label_0359f705-2ba0-454b-9cfc-6ce5bcaac040_Method">
    <vt:lpwstr>Standard</vt:lpwstr>
  </property>
  <property fmtid="{D5CDD505-2E9C-101B-9397-08002B2CF9AE}" pid="5" name="MSIP_Label_0359f705-2ba0-454b-9cfc-6ce5bcaac040_Name">
    <vt:lpwstr>0359f705-2ba0-454b-9cfc-6ce5bcaac040</vt:lpwstr>
  </property>
  <property fmtid="{D5CDD505-2E9C-101B-9397-08002B2CF9AE}" pid="6" name="MSIP_Label_0359f705-2ba0-454b-9cfc-6ce5bcaac040_SiteId">
    <vt:lpwstr>68283f3b-8487-4c86-adb3-a5228f18b893</vt:lpwstr>
  </property>
  <property fmtid="{D5CDD505-2E9C-101B-9397-08002B2CF9AE}" pid="7" name="MSIP_Label_0359f705-2ba0-454b-9cfc-6ce5bcaac040_ActionId">
    <vt:lpwstr>04e5a27a-4555-4926-8aa4-11175f0ae764</vt:lpwstr>
  </property>
  <property fmtid="{D5CDD505-2E9C-101B-9397-08002B2CF9AE}" pid="8" name="MSIP_Label_0359f705-2ba0-454b-9cfc-6ce5bcaac040_ContentBits">
    <vt:lpwstr>2</vt:lpwstr>
  </property>
</Properties>
</file>