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12"/>
  </p:notesMasterIdLst>
  <p:handoutMasterIdLst>
    <p:handoutMasterId r:id="rId13"/>
  </p:handoutMasterIdLst>
  <p:sldIdLst>
    <p:sldId id="835" r:id="rId6"/>
    <p:sldId id="837" r:id="rId7"/>
    <p:sldId id="821" r:id="rId8"/>
    <p:sldId id="838" r:id="rId9"/>
    <p:sldId id="836" r:id="rId10"/>
    <p:sldId id="83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37"/>
            <p14:sldId id="821"/>
            <p14:sldId id="838"/>
            <p14:sldId id="836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7" autoAdjust="0"/>
    <p:restoredTop sz="94348" autoAdjust="0"/>
  </p:normalViewPr>
  <p:slideViewPr>
    <p:cSldViewPr snapToGrid="0">
      <p:cViewPr>
        <p:scale>
          <a:sx n="100" d="100"/>
          <a:sy n="100" d="100"/>
        </p:scale>
        <p:origin x="-916" y="-380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2024/9/2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570936"/>
            <a:ext cx="9262199" cy="14292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b="1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Views on RAN4 scope of Rel-19 AI/ML for mobility in NR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4010862"/>
            <a:ext cx="7560000" cy="484098"/>
          </a:xfrm>
        </p:spPr>
        <p:txBody>
          <a:bodyPr/>
          <a:lstStyle/>
          <a:p>
            <a:r>
              <a:rPr lang="en-US" altLang="zh-CN" sz="1800" dirty="0">
                <a:latin typeface="+mn-lt"/>
                <a:cs typeface="Calibri" panose="020F0502020204030204" pitchFamily="34" charset="0"/>
              </a:rPr>
              <a:t>CATT</a:t>
            </a:r>
          </a:p>
        </p:txBody>
      </p:sp>
      <p:sp>
        <p:nvSpPr>
          <p:cNvPr id="7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 txBox="1">
            <a:spLocks/>
          </p:cNvSpPr>
          <p:nvPr/>
        </p:nvSpPr>
        <p:spPr>
          <a:xfrm>
            <a:off x="661844" y="231442"/>
            <a:ext cx="7560000" cy="10444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3GPP TSG RAN Meeting #105</a:t>
            </a:r>
          </a:p>
          <a:p>
            <a:r>
              <a:rPr lang="en-US" altLang="zh-CN" dirty="0"/>
              <a:t>Melbourne, Australia, September 9-12, 2024</a:t>
            </a:r>
          </a:p>
          <a:p>
            <a:r>
              <a:rPr lang="en-US" altLang="zh-CN" dirty="0"/>
              <a:t>Agenda item: 9.2.5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0563563" y="76200"/>
            <a:ext cx="1241087" cy="484098"/>
          </a:xfrm>
        </p:spPr>
        <p:txBody>
          <a:bodyPr/>
          <a:lstStyle/>
          <a:p>
            <a:r>
              <a:rPr lang="en-US" altLang="zh-CN" sz="1600" dirty="0" smtClean="0"/>
              <a:t>RP-242136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4" y="1037350"/>
            <a:ext cx="6075486" cy="5679021"/>
          </a:xfrm>
        </p:spPr>
        <p:txBody>
          <a:bodyPr/>
          <a:lstStyle/>
          <a:p>
            <a:r>
              <a:rPr lang="en-US" altLang="zh-CN" sz="1800" dirty="0">
                <a:latin typeface="+mn-lt"/>
              </a:rPr>
              <a:t>According to the SID</a:t>
            </a:r>
            <a:r>
              <a:rPr lang="en-US" altLang="zh-CN" sz="1800" baseline="30000" dirty="0">
                <a:latin typeface="+mn-lt"/>
              </a:rPr>
              <a:t>[1]</a:t>
            </a:r>
            <a:r>
              <a:rPr lang="en-US" altLang="zh-CN" sz="1800" dirty="0">
                <a:latin typeface="+mn-lt"/>
              </a:rPr>
              <a:t>, all work is led by RAN2, and </a:t>
            </a:r>
            <a:r>
              <a:rPr lang="en-US" altLang="zh-CN" sz="1800" dirty="0"/>
              <a:t>RAN4 is advised to start evaluations from RAN4#112bis: </a:t>
            </a:r>
          </a:p>
          <a:p>
            <a:pPr lvl="1">
              <a:spcBef>
                <a:spcPts val="600"/>
              </a:spcBef>
            </a:pPr>
            <a:r>
              <a:rPr lang="en-US" altLang="zh-CN" sz="1600" dirty="0"/>
              <a:t>Evaluate testability and interoperability</a:t>
            </a:r>
          </a:p>
          <a:p>
            <a:pPr lvl="1"/>
            <a:r>
              <a:rPr lang="en-US" altLang="zh-CN" sz="1600" dirty="0"/>
              <a:t>Evaluate impacts on RRM requirements and performance</a:t>
            </a:r>
          </a:p>
          <a:p>
            <a:r>
              <a:rPr lang="en-US" altLang="zh-CN" sz="1800" dirty="0">
                <a:latin typeface="+mn-lt"/>
              </a:rPr>
              <a:t>Considering RAN4 work scope will be defined and confirmed in RAN#105, we will present our views on the specific RAN4 work </a:t>
            </a:r>
            <a:r>
              <a:rPr lang="en-US" altLang="zh-CN" sz="1800" dirty="0" smtClean="0">
                <a:latin typeface="+mn-lt"/>
              </a:rPr>
              <a:t>scope in this contribution.</a:t>
            </a:r>
            <a:endParaRPr lang="en-US" altLang="zh-CN" sz="1800" dirty="0">
              <a:latin typeface="+mn-lt"/>
            </a:endParaRPr>
          </a:p>
          <a:p>
            <a:endParaRPr lang="en-US" altLang="zh-CN" sz="1600" dirty="0">
              <a:ea typeface="微软雅黑" panose="020B0503020204020204" pitchFamily="34" charset="-122"/>
            </a:endParaRPr>
          </a:p>
          <a:p>
            <a:r>
              <a:rPr lang="en-US" altLang="zh-CN" sz="1800" dirty="0"/>
              <a:t>RAN2 progress till RAN#105 is briefly summarized: </a:t>
            </a:r>
          </a:p>
          <a:p>
            <a:pPr lvl="1"/>
            <a:r>
              <a:rPr lang="en-US" altLang="zh-CN" sz="1600" dirty="0"/>
              <a:t>Case 1: RRM measurement prediction</a:t>
            </a:r>
          </a:p>
          <a:p>
            <a:pPr lvl="2"/>
            <a:r>
              <a:rPr lang="en-US" altLang="zh-CN" dirty="0"/>
              <a:t>Completed the 1</a:t>
            </a:r>
            <a:r>
              <a:rPr lang="en-US" altLang="zh-CN" baseline="30000" dirty="0"/>
              <a:t>st</a:t>
            </a:r>
            <a:r>
              <a:rPr lang="en-US" altLang="zh-CN" dirty="0"/>
              <a:t> round of performance evaluation</a:t>
            </a:r>
          </a:p>
          <a:p>
            <a:pPr lvl="1"/>
            <a:r>
              <a:rPr lang="en-US" altLang="zh-CN" sz="1600" dirty="0"/>
              <a:t>Case 2: Measurement event prediction</a:t>
            </a:r>
          </a:p>
          <a:p>
            <a:pPr lvl="2"/>
            <a:r>
              <a:rPr lang="en-US" altLang="zh-CN" dirty="0"/>
              <a:t>Deprioritized</a:t>
            </a:r>
          </a:p>
          <a:p>
            <a:pPr lvl="1"/>
            <a:r>
              <a:rPr lang="en-US" altLang="zh-CN" sz="1600" dirty="0"/>
              <a:t>Case 3: RLF/HO prediction</a:t>
            </a:r>
          </a:p>
          <a:p>
            <a:pPr lvl="2"/>
            <a:r>
              <a:rPr lang="en-US" altLang="zh-CN" dirty="0"/>
              <a:t>RLF prediction: Completed the initial discussion on simulation assumptions</a:t>
            </a:r>
          </a:p>
          <a:p>
            <a:pPr lvl="2"/>
            <a:r>
              <a:rPr lang="en-US" altLang="zh-CN" dirty="0"/>
              <a:t>HO prediction: Deprioritized</a:t>
            </a: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latin typeface="+mj-lt"/>
              </a:rPr>
              <a:t>Background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363" y="1274080"/>
            <a:ext cx="5149850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5004" y="6527489"/>
            <a:ext cx="64008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 [1] RP-234055, Study on Artificial Intelligence (AI)/Machine Learning (ML) for mobility in NR, RAN#102.</a:t>
            </a:r>
            <a:endParaRPr lang="zh-CN" altLang="en-US" sz="900" dirty="0" err="1"/>
          </a:p>
        </p:txBody>
      </p:sp>
    </p:spTree>
    <p:extLst>
      <p:ext uri="{BB962C8B-B14F-4D97-AF65-F5344CB8AC3E}">
        <p14:creationId xmlns:p14="http://schemas.microsoft.com/office/powerpoint/2010/main" val="64431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altLang="zh-CN" dirty="0">
                <a:latin typeface="+mn-lt"/>
              </a:rPr>
              <a:t>Based on the summary, it is observed that RAN2 progress is limited, especially in measurement event prediction and RLF/HO prediction. Therefore it is </a:t>
            </a:r>
            <a:r>
              <a:rPr lang="en-US" altLang="zh-CN" dirty="0" smtClean="0">
                <a:latin typeface="+mn-lt"/>
              </a:rPr>
              <a:t>too early for </a:t>
            </a:r>
            <a:r>
              <a:rPr lang="en-US" altLang="zh-CN" dirty="0">
                <a:latin typeface="+mn-lt"/>
              </a:rPr>
              <a:t>RAN4 to start evaluations for Case 2 and 3. </a:t>
            </a:r>
          </a:p>
          <a:p>
            <a:r>
              <a:rPr lang="en-US" altLang="zh-CN" b="1" dirty="0">
                <a:solidFill>
                  <a:schemeClr val="accent1"/>
                </a:solidFill>
              </a:rPr>
              <a:t>Observation 1:</a:t>
            </a:r>
            <a:r>
              <a:rPr lang="en-US" altLang="zh-CN" b="1" dirty="0">
                <a:solidFill>
                  <a:schemeClr val="tx1"/>
                </a:solidFill>
              </a:rPr>
              <a:t> It is </a:t>
            </a:r>
            <a:r>
              <a:rPr lang="en-US" altLang="zh-CN" b="1" dirty="0"/>
              <a:t>too early </a:t>
            </a:r>
            <a:r>
              <a:rPr lang="en-US" altLang="zh-CN" b="1" dirty="0" smtClean="0">
                <a:solidFill>
                  <a:schemeClr val="tx1"/>
                </a:solidFill>
              </a:rPr>
              <a:t>for </a:t>
            </a:r>
            <a:r>
              <a:rPr lang="en-US" altLang="zh-CN" b="1" dirty="0">
                <a:solidFill>
                  <a:schemeClr val="tx1"/>
                </a:solidFill>
              </a:rPr>
              <a:t>RAN4 to </a:t>
            </a:r>
            <a:r>
              <a:rPr lang="en-US" altLang="zh-CN" b="1" dirty="0" smtClean="0">
                <a:solidFill>
                  <a:schemeClr val="tx1"/>
                </a:solidFill>
              </a:rPr>
              <a:t>access testability</a:t>
            </a:r>
            <a:r>
              <a:rPr lang="en-US" altLang="zh-CN" b="1" dirty="0">
                <a:solidFill>
                  <a:schemeClr val="tx1"/>
                </a:solidFill>
              </a:rPr>
              <a:t>, interoperability and RRM impacts of measurement event prediction and RLF/HO prediction. 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endParaRPr lang="en-US" altLang="zh-CN" dirty="0">
              <a:solidFill>
                <a:schemeClr val="tx1"/>
              </a:solidFill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r>
              <a:rPr lang="en-US" altLang="zh-CN" dirty="0">
                <a:latin typeface="+mn-lt"/>
              </a:rPr>
              <a:t>For RRM measurement prediction, discussions on testability and interoperability will </a:t>
            </a:r>
            <a:r>
              <a:rPr lang="en-US" altLang="zh-CN" dirty="0" smtClean="0">
                <a:latin typeface="+mn-lt"/>
              </a:rPr>
              <a:t>largely overlap </a:t>
            </a:r>
            <a:r>
              <a:rPr lang="en-US" altLang="zh-CN" dirty="0">
                <a:latin typeface="+mn-lt"/>
              </a:rPr>
              <a:t>with the </a:t>
            </a:r>
            <a:r>
              <a:rPr lang="en-US" altLang="zh-CN" dirty="0" smtClean="0">
                <a:latin typeface="+mn-lt"/>
              </a:rPr>
              <a:t>ongoing discussions</a:t>
            </a:r>
            <a:r>
              <a:rPr lang="en-US" altLang="zh-CN" dirty="0" smtClean="0">
                <a:highlight>
                  <a:srgbClr val="FFFF00"/>
                </a:highlight>
                <a:latin typeface="+mn-lt"/>
              </a:rPr>
              <a:t> </a:t>
            </a:r>
            <a:r>
              <a:rPr lang="en-US" altLang="zh-CN" dirty="0" smtClean="0"/>
              <a:t>on </a:t>
            </a:r>
            <a:r>
              <a:rPr lang="en-US" altLang="zh-CN" dirty="0" smtClean="0">
                <a:latin typeface="+mn-lt"/>
              </a:rPr>
              <a:t>beam </a:t>
            </a:r>
            <a:r>
              <a:rPr lang="en-US" altLang="zh-CN" dirty="0">
                <a:latin typeface="+mn-lt"/>
              </a:rPr>
              <a:t>management in Rel-19 AI/ML air interface WI. </a:t>
            </a:r>
            <a:r>
              <a:rPr lang="en-US" altLang="zh-CN" dirty="0" smtClean="0">
                <a:latin typeface="+mn-lt"/>
              </a:rPr>
              <a:t>To avoid d</a:t>
            </a:r>
            <a:r>
              <a:rPr lang="en-US" altLang="zh-CN" dirty="0" smtClean="0"/>
              <a:t>uplicated efforts, we believe that agreements from those discussions </a:t>
            </a:r>
            <a:r>
              <a:rPr lang="en-US" altLang="zh-CN" dirty="0" smtClean="0">
                <a:latin typeface="+mn-lt"/>
              </a:rPr>
              <a:t>can </a:t>
            </a:r>
            <a:r>
              <a:rPr lang="en-US" altLang="zh-CN" dirty="0">
                <a:latin typeface="+mn-lt"/>
              </a:rPr>
              <a:t>be reused for Case 1 in AI/ML for mobility in NR SI. </a:t>
            </a:r>
          </a:p>
          <a:p>
            <a:r>
              <a:rPr lang="en-US" altLang="zh-CN" b="1" dirty="0">
                <a:solidFill>
                  <a:schemeClr val="accent1"/>
                </a:solidFill>
              </a:rPr>
              <a:t>Observation 2:</a:t>
            </a:r>
            <a:r>
              <a:rPr lang="en-US" altLang="zh-CN" b="1" dirty="0">
                <a:solidFill>
                  <a:schemeClr val="tx1"/>
                </a:solidFill>
              </a:rPr>
              <a:t> Discussions on testability and interoperability of Case 1 are similar </a:t>
            </a:r>
            <a:r>
              <a:rPr lang="en-US" altLang="zh-CN" b="1" dirty="0" smtClean="0">
                <a:solidFill>
                  <a:schemeClr val="tx1"/>
                </a:solidFill>
              </a:rPr>
              <a:t>to the ongoing </a:t>
            </a:r>
            <a:r>
              <a:rPr lang="en-US" altLang="zh-CN" b="1" dirty="0">
                <a:solidFill>
                  <a:schemeClr val="tx1"/>
                </a:solidFill>
              </a:rPr>
              <a:t>discussions for BM in Rel-19 AI/ML air interface. 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468644" cy="5679021"/>
          </a:xfrm>
        </p:spPr>
        <p:txBody>
          <a:bodyPr/>
          <a:lstStyle/>
          <a:p>
            <a:r>
              <a:rPr lang="en-US" altLang="zh-CN" dirty="0"/>
              <a:t>Regarding the impacts of Case 1 on RRM requirements, we do not see </a:t>
            </a:r>
            <a:r>
              <a:rPr lang="en-US" altLang="zh-CN" dirty="0" smtClean="0"/>
              <a:t>a strong </a:t>
            </a:r>
            <a:r>
              <a:rPr lang="en-US" altLang="zh-CN" dirty="0"/>
              <a:t>motivation to start RAN4 evaluations in the October meeting. </a:t>
            </a:r>
            <a:r>
              <a:rPr lang="en-US" altLang="zh-CN" dirty="0" smtClean="0"/>
              <a:t>Given that one-sided </a:t>
            </a:r>
            <a:r>
              <a:rPr lang="en-US" altLang="zh-CN" dirty="0"/>
              <a:t>models are used and existing measurement quantities and reporting schemes are assumed in RAN2, RAN4 workload on RRM impacts </a:t>
            </a:r>
            <a:r>
              <a:rPr lang="en-US" altLang="zh-CN" dirty="0" smtClean="0"/>
              <a:t>should be </a:t>
            </a:r>
            <a:r>
              <a:rPr lang="en-US" altLang="zh-CN" dirty="0"/>
              <a:t>manageable and can </a:t>
            </a:r>
            <a:r>
              <a:rPr lang="en-US" altLang="zh-CN" dirty="0" smtClean="0"/>
              <a:t>start during the</a:t>
            </a:r>
            <a:r>
              <a:rPr lang="en-US" altLang="zh-CN" dirty="0" smtClean="0">
                <a:highlight>
                  <a:srgbClr val="FFFF00"/>
                </a:highlight>
              </a:rPr>
              <a:t> </a:t>
            </a:r>
            <a:r>
              <a:rPr lang="en-US" altLang="zh-CN" dirty="0" smtClean="0"/>
              <a:t>WI </a:t>
            </a:r>
            <a:r>
              <a:rPr lang="en-US" altLang="zh-CN" dirty="0"/>
              <a:t>stage. 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+mn-lt"/>
              </a:rPr>
              <a:t>Observation 3: </a:t>
            </a:r>
            <a:r>
              <a:rPr lang="en-US" altLang="zh-CN" b="1" dirty="0">
                <a:solidFill>
                  <a:schemeClr val="tx1"/>
                </a:solidFill>
                <a:latin typeface="+mn-lt"/>
              </a:rPr>
              <a:t>RAN4 workload of Case 1 is manageable, considering existing measurement quantities and reporting schemes are assumed in RAN2. </a:t>
            </a: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latin typeface="+mn-lt"/>
            </a:endParaRPr>
          </a:p>
          <a:p>
            <a:r>
              <a:rPr lang="en-US" altLang="zh-CN" dirty="0"/>
              <a:t>Therefore RAN4 study work, if any, can start after RAN2 have </a:t>
            </a:r>
            <a:r>
              <a:rPr lang="en-US" altLang="zh-CN" dirty="0" smtClean="0"/>
              <a:t>made sufficient progress, </a:t>
            </a:r>
            <a:r>
              <a:rPr lang="en-US" altLang="zh-CN" dirty="0"/>
              <a:t>or can be triggered by RAN2 LS if RAN2 identify any issues that need to be addressed by RAN4.</a:t>
            </a:r>
          </a:p>
          <a:p>
            <a:r>
              <a:rPr lang="en-US" altLang="zh-CN" dirty="0"/>
              <a:t>Based on the observations and above analysis, we have the following proposal: </a:t>
            </a:r>
          </a:p>
          <a:p>
            <a:r>
              <a:rPr lang="en-US" altLang="zh-CN" b="1" dirty="0">
                <a:solidFill>
                  <a:schemeClr val="accent1"/>
                </a:solidFill>
              </a:rPr>
              <a:t>Proposal 1: </a:t>
            </a:r>
            <a:r>
              <a:rPr lang="en-US" altLang="zh-CN" b="1" dirty="0">
                <a:solidFill>
                  <a:schemeClr val="tx1"/>
                </a:solidFill>
                <a:latin typeface="+mn-lt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ostpone the checkpoint </a:t>
            </a:r>
            <a:r>
              <a:rPr lang="en-US" altLang="zh-CN" b="1" dirty="0" smtClean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of RAN4 </a:t>
            </a:r>
            <a:r>
              <a:rPr lang="en-US" altLang="zh-CN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work till RAN#106. </a:t>
            </a:r>
            <a:endParaRPr lang="en-US" altLang="zh-CN" b="1" strike="sngStrike" dirty="0">
              <a:solidFill>
                <a:schemeClr val="tx1"/>
              </a:solidFill>
              <a:highlight>
                <a:srgbClr val="FFFF00"/>
              </a:highlight>
              <a:latin typeface="+mn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6124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485169" cy="5679021"/>
          </a:xfrm>
        </p:spPr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</a:rPr>
              <a:t>Observation 1:</a:t>
            </a:r>
            <a:r>
              <a:rPr lang="en-US" altLang="zh-CN" b="1" dirty="0">
                <a:solidFill>
                  <a:schemeClr val="tx1"/>
                </a:solidFill>
              </a:rPr>
              <a:t> It is </a:t>
            </a:r>
            <a:r>
              <a:rPr lang="en-US" altLang="zh-CN" b="1" dirty="0"/>
              <a:t>too early </a:t>
            </a:r>
            <a:r>
              <a:rPr lang="en-US" altLang="zh-CN" b="1" dirty="0">
                <a:solidFill>
                  <a:schemeClr val="tx1"/>
                </a:solidFill>
              </a:rPr>
              <a:t>for RAN4 to access testability, interoperability and RRM impacts of measurement event prediction and RLF/HO prediction. 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</a:p>
          <a:p>
            <a:r>
              <a:rPr lang="en-US" altLang="zh-CN" b="1" dirty="0">
                <a:solidFill>
                  <a:schemeClr val="accent1"/>
                </a:solidFill>
              </a:rPr>
              <a:t>Observation 2:</a:t>
            </a:r>
            <a:r>
              <a:rPr lang="en-US" altLang="zh-CN" b="1" dirty="0">
                <a:solidFill>
                  <a:schemeClr val="tx1"/>
                </a:solidFill>
              </a:rPr>
              <a:t> Discussions on testability and interoperability of Case 1 are similar to the ongoing discussions for BM in Rel-19 AI/ML air interface. 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</a:p>
          <a:p>
            <a:r>
              <a:rPr lang="en-US" altLang="zh-CN" b="1" dirty="0" smtClean="0">
                <a:solidFill>
                  <a:schemeClr val="accent1"/>
                </a:solidFill>
              </a:rPr>
              <a:t>Observation </a:t>
            </a:r>
            <a:r>
              <a:rPr lang="en-US" altLang="zh-CN" b="1" dirty="0">
                <a:solidFill>
                  <a:schemeClr val="accent1"/>
                </a:solidFill>
              </a:rPr>
              <a:t>3: </a:t>
            </a:r>
            <a:r>
              <a:rPr lang="en-US" altLang="zh-CN" b="1" dirty="0">
                <a:solidFill>
                  <a:schemeClr val="tx1"/>
                </a:solidFill>
              </a:rPr>
              <a:t>RAN4 workload of Case 1 is manageable, considering existing measurement quantities and reporting schemes are assumed in RAN2. 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b="1" dirty="0">
                <a:solidFill>
                  <a:schemeClr val="accent1"/>
                </a:solidFill>
              </a:rPr>
              <a:t>Proposal 1: </a:t>
            </a:r>
            <a:r>
              <a:rPr lang="en-US" altLang="zh-CN" b="1" dirty="0">
                <a:solidFill>
                  <a:schemeClr val="tx1"/>
                </a:solidFill>
              </a:rPr>
              <a:t>Postpone the checkpoint </a:t>
            </a:r>
            <a:r>
              <a:rPr lang="en-US" altLang="zh-CN" b="1" dirty="0" smtClean="0">
                <a:solidFill>
                  <a:schemeClr val="tx1"/>
                </a:solidFill>
              </a:rPr>
              <a:t>of RAN4 </a:t>
            </a:r>
            <a:r>
              <a:rPr lang="en-US" altLang="zh-CN" b="1" dirty="0">
                <a:solidFill>
                  <a:schemeClr val="tx1"/>
                </a:solidFill>
              </a:rPr>
              <a:t>work till RAN#106.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latin typeface="+mj-lt"/>
              </a:rPr>
              <a:t>Conclusion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311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9378</TotalTime>
  <Words>551</Words>
  <Application>Microsoft Office PowerPoint</Application>
  <PresentationFormat>自定义</PresentationFormat>
  <Paragraphs>46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18_Office 主题​​</vt:lpstr>
      <vt:lpstr>自定义设计方案</vt:lpstr>
      <vt:lpstr>浅色内页</vt:lpstr>
      <vt:lpstr>20_Office 主题​​</vt:lpstr>
      <vt:lpstr>19_Office 主题​​</vt:lpstr>
      <vt:lpstr>Views on RAN4 scope of Rel-19 AI/ML for mobility in NR</vt:lpstr>
      <vt:lpstr>Background</vt:lpstr>
      <vt:lpstr>Discussion</vt:lpstr>
      <vt:lpstr>Discussion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Han</cp:lastModifiedBy>
  <cp:revision>1289</cp:revision>
  <dcterms:created xsi:type="dcterms:W3CDTF">2019-07-24T06:46:10Z</dcterms:created>
  <dcterms:modified xsi:type="dcterms:W3CDTF">2024-09-02T01:13:17Z</dcterms:modified>
</cp:coreProperties>
</file>