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147472180" r:id="rId5"/>
    <p:sldId id="2146846765" r:id="rId6"/>
    <p:sldId id="2147472176" r:id="rId7"/>
    <p:sldId id="2147472182" r:id="rId8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DDE0F8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91" d="100"/>
          <a:sy n="91" d="100"/>
        </p:scale>
        <p:origin x="48" y="6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85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9/2/2024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255D900B-0A27-B387-69AB-762A341822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02F6B7B-E87F-CCB9-B19F-8E74D54223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D46D9-AFEF-235E-85FD-FFB9EFD645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7621EE-E060-4182-6D08-648005DED0CE}"/>
              </a:ext>
            </a:extLst>
          </p:cNvPr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amLenovoGif.gif">
            <a:extLst>
              <a:ext uri="{FF2B5EF4-FFF2-40B4-BE49-F238E27FC236}">
                <a16:creationId xmlns:a16="http://schemas.microsoft.com/office/drawing/2014/main" id="{318A614F-B1E3-9F20-52A3-7EBEF435C6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1" r:id="rId3"/>
    <p:sldLayoutId id="2147483755" r:id="rId4"/>
    <p:sldLayoutId id="2147483711" r:id="rId5"/>
    <p:sldLayoutId id="2147483722" r:id="rId6"/>
    <p:sldLayoutId id="2147483657" r:id="rId7"/>
    <p:sldLayoutId id="2147483659" r:id="rId8"/>
    <p:sldLayoutId id="2147483747" r:id="rId9"/>
    <p:sldLayoutId id="2147483763" r:id="rId10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526C839-865D-7C55-88F0-B45D835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532" y="2583232"/>
            <a:ext cx="10365157" cy="1109491"/>
          </a:xfrm>
        </p:spPr>
        <p:txBody>
          <a:bodyPr/>
          <a:lstStyle/>
          <a:p>
            <a:r>
              <a:rPr lang="en-US" altLang="zh-CN" sz="4399" b="1" dirty="0">
                <a:solidFill>
                  <a:schemeClr val="tx1"/>
                </a:solidFill>
              </a:rPr>
              <a:t>On </a:t>
            </a:r>
            <a:r>
              <a:rPr lang="en-US" altLang="zh-CN" sz="4399" dirty="0"/>
              <a:t>Rel-19 </a:t>
            </a:r>
            <a:r>
              <a:rPr lang="en-US" altLang="zh-CN" sz="4399" b="1" dirty="0">
                <a:solidFill>
                  <a:schemeClr val="tx1"/>
                </a:solidFill>
              </a:rPr>
              <a:t>Multi-carrier enhancements</a:t>
            </a:r>
            <a:endParaRPr lang="en-US" sz="4399" dirty="0">
              <a:solidFill>
                <a:schemeClr val="tx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E9C819E-43DD-0C21-9808-99AF04AF9C63}"/>
              </a:ext>
            </a:extLst>
          </p:cNvPr>
          <p:cNvSpPr txBox="1">
            <a:spLocks/>
          </p:cNvSpPr>
          <p:nvPr/>
        </p:nvSpPr>
        <p:spPr>
          <a:xfrm>
            <a:off x="551532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1800" dirty="0">
                <a:solidFill>
                  <a:schemeClr val="tx1"/>
                </a:solidFill>
              </a:rPr>
              <a:t>3GPP TSG RAN Meeting #105</a:t>
            </a:r>
          </a:p>
          <a:p>
            <a:r>
              <a:rPr lang="nn-NO" sz="1800" dirty="0">
                <a:solidFill>
                  <a:schemeClr val="tx1"/>
                </a:solidFill>
              </a:rPr>
              <a:t>Melbourne, Australia, Sep. 9-12, 2024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978D30E-4646-E0C9-E4AD-43B0F3263457}"/>
              </a:ext>
            </a:extLst>
          </p:cNvPr>
          <p:cNvSpPr txBox="1">
            <a:spLocks/>
          </p:cNvSpPr>
          <p:nvPr/>
        </p:nvSpPr>
        <p:spPr>
          <a:xfrm>
            <a:off x="10500179" y="142410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/>
                </a:solidFill>
              </a:rPr>
              <a:t>RP-242122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F28899EB-E57C-6946-60A3-F54DB77839E3}"/>
              </a:ext>
            </a:extLst>
          </p:cNvPr>
          <p:cNvSpPr txBox="1">
            <a:spLocks/>
          </p:cNvSpPr>
          <p:nvPr/>
        </p:nvSpPr>
        <p:spPr bwMode="gray">
          <a:xfrm>
            <a:off x="607303" y="4784709"/>
            <a:ext cx="10919411" cy="1254358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Agenda Item:  9.1.1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Source:	 Lenovo,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CMCC, </a:t>
            </a: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Telecom,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China Unicom, NTT DOCOMO, Verizon, Huawei, HiSilicon, Nokia, Nokia Shanghai Bell, ZTE, Sanechips</a:t>
            </a: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CATT, Apple,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OPPO,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vivo, Spreadtrum, xiaomi,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 Motorola Mobility, NEC, HONOR,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Cybercore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TCL, </a:t>
            </a:r>
            <a:r>
              <a:rPr lang="en-US" altLang="zh-CN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Transsion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b="0" dirty="0">
                <a:latin typeface="Calibri" panose="020F0502020204030204" pitchFamily="34" charset="0"/>
                <a:cs typeface="Calibri" panose="020F0502020204030204" pitchFamily="34" charset="0"/>
              </a:rPr>
              <a:t>New H3C, ASR, Baicells, Tencent</a:t>
            </a: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Document  for: Discussion and</a:t>
            </a:r>
            <a:r>
              <a:rPr lang="zh-CN" alt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zh-CN" sz="2000" b="0" dirty="0">
                <a:latin typeface="Calibri" panose="020F0502020204030204" pitchFamily="34" charset="0"/>
                <a:cs typeface="Calibri" panose="020F0502020204030204" pitchFamily="34" charset="0"/>
              </a:rPr>
              <a:t>decision</a:t>
            </a:r>
            <a:endParaRPr 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6153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Background: Rel-18 Standardization outcome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E8EDB8-9136-1A54-41BA-DB475FA75AF9}"/>
              </a:ext>
            </a:extLst>
          </p:cNvPr>
          <p:cNvSpPr/>
          <p:nvPr/>
        </p:nvSpPr>
        <p:spPr>
          <a:xfrm>
            <a:off x="550720" y="1001979"/>
            <a:ext cx="5209389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9E7B5-1F2E-104B-FC46-2EFAD5DDFB27}"/>
              </a:ext>
            </a:extLst>
          </p:cNvPr>
          <p:cNvSpPr txBox="1"/>
          <p:nvPr/>
        </p:nvSpPr>
        <p:spPr>
          <a:xfrm>
            <a:off x="2037341" y="861780"/>
            <a:ext cx="2489092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Main standardization outcome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47D655-4C11-4EC4-5222-C08BD0E5EF25}"/>
              </a:ext>
            </a:extLst>
          </p:cNvPr>
          <p:cNvSpPr txBox="1"/>
          <p:nvPr/>
        </p:nvSpPr>
        <p:spPr>
          <a:xfrm>
            <a:off x="710476" y="1187228"/>
            <a:ext cx="4898750" cy="206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DCI format design: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most one PDSCH or PUSCH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DCI formats, DCI 0_3 &amp; DCI 1_3, introduced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can be co-scheduled by one DCI 0_3/1_3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can be used for single cell scheduling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0_3/1_3 and DCI 0_0/1_0/0_1/1_1/0_2/1_2 can be monitored simultaneously from a same scheduling cell. </a:t>
            </a:r>
          </a:p>
          <a:p>
            <a:pPr marL="1635547" lvl="3" indent="-342797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506954CE-4110-F963-E135-8C4DC05941F1}"/>
              </a:ext>
            </a:extLst>
          </p:cNvPr>
          <p:cNvSpPr/>
          <p:nvPr/>
        </p:nvSpPr>
        <p:spPr>
          <a:xfrm>
            <a:off x="5981983" y="1001979"/>
            <a:ext cx="5679782" cy="5320799"/>
          </a:xfrm>
          <a:prstGeom prst="roundRect">
            <a:avLst>
              <a:gd name="adj" fmla="val 230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7FBD76A-5A02-1F57-487F-D6573B50B394}"/>
              </a:ext>
            </a:extLst>
          </p:cNvPr>
          <p:cNvSpPr txBox="1"/>
          <p:nvPr/>
        </p:nvSpPr>
        <p:spPr>
          <a:xfrm>
            <a:off x="8347264" y="861780"/>
            <a:ext cx="1442255" cy="3076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Basic framework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42213DE-4534-316B-F84C-CB2E56F6FB68}"/>
              </a:ext>
            </a:extLst>
          </p:cNvPr>
          <p:cNvSpPr txBox="1"/>
          <p:nvPr/>
        </p:nvSpPr>
        <p:spPr>
          <a:xfrm>
            <a:off x="6141739" y="1187228"/>
            <a:ext cx="5478911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Supported cases: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SCS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same carrier types (licensed/unlicensed, FR1/FR2/FR2-2) among co-scheduled cells is supported 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a single scheduling cell for each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single PDSCH or PUSCH scheduled per scheduled cell</a:t>
            </a:r>
          </a:p>
          <a:p>
            <a:pPr marL="514196" lvl="1" indent="-342797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TB-based transmission supported per scheduled cell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B5DCE62-03F4-DDEC-5164-5C5B57F84121}"/>
              </a:ext>
            </a:extLst>
          </p:cNvPr>
          <p:cNvSpPr txBox="1"/>
          <p:nvPr/>
        </p:nvSpPr>
        <p:spPr>
          <a:xfrm>
            <a:off x="1640155" y="5845291"/>
            <a:ext cx="3717698" cy="276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1_3</a:t>
            </a:r>
            <a:endParaRPr lang="en-US" sz="12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BD3C1B4-B8DF-9BA2-FCE6-9FE227F3726C}"/>
              </a:ext>
            </a:extLst>
          </p:cNvPr>
          <p:cNvSpPr txBox="1"/>
          <p:nvPr/>
        </p:nvSpPr>
        <p:spPr>
          <a:xfrm>
            <a:off x="7688359" y="5845291"/>
            <a:ext cx="32869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4 cells scheduled by one </a:t>
            </a:r>
            <a:r>
              <a:rPr lang="en-GB" sz="1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DCI format 0_3</a:t>
            </a:r>
            <a:endParaRPr lang="en-US" sz="1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4FFADC-29E0-2E63-8D16-5C2407B73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81" y="3222994"/>
            <a:ext cx="4188315" cy="25788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D033AA-8081-331C-8DC5-6D35954D1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36" y="3222994"/>
            <a:ext cx="4188315" cy="25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49450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Motivation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Multi-carrier operation is very important for 5G commercial networks by aggregating various spectrum resources for providing high data rate and low latency communication.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Due to quite limited TU for Rel-18 Multi-carrier enhancements, some important use cases have been excluded from Rel-18, e.g., different SCS among co-scheduled cells, different carrier types among co-scheduled cells, more than one scheduling cell for a scheduled cell. Co-scheduling carriers with different SCS is of high commercial needs for operators, e.g., 3.5GHz TDD + Sub-3GHz FDD, FR1 + FR2. For a scheduled cell, supporting one scheduling cell for multi-cell scheduling and another scheduling cell for single-cell scheduling can offload PDCCH from the sole scheduling cell.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Furthermore, two new DCI formats are introduced in Rel-18, DCI format 0_3 and 1_3. Each DCI format 0_3 or 1_3 can schedule up to 4 cells with limitation of a single PUSCH or PDSCH per scheduled cell. In Rel-17, for FR2 with high SCS, multi-PDSCH/PUSCH scheduling is introduced, i.e., up to 8 PUSCHs or PDSCHs on a single serving cell can be scheduled by a single DCI format 0_1 or 1_1, in order to save UE power consumption and reduce PDCCH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overhead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228600" indent="-228600" defTabSz="914400">
              <a:lnSpc>
                <a:spcPct val="80000"/>
              </a:lnSpc>
              <a:spcAft>
                <a:spcPts val="3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Hence, it is straightforward to combine multi-cell scheduling and multi-PDSCH/PUSCH scheduling in Rel-19 to fully exploit the gain of power saving and PDCCH overhead reduction so that one DCI format 0_3 or 1_3 can schedule multiple cells with one or multiple PUSCHs/PDSCHs per scheduled cell. This is especially useful when scheduling cell in FR1 with a lower SCS schedules multiple cells in FR2 with higher SCS. </a:t>
            </a:r>
          </a:p>
        </p:txBody>
      </p:sp>
    </p:spTree>
    <p:extLst>
      <p:ext uri="{BB962C8B-B14F-4D97-AF65-F5344CB8AC3E}">
        <p14:creationId xmlns:p14="http://schemas.microsoft.com/office/powerpoint/2010/main" val="123847277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Objective for Rel-19 Multi-carrier enhancements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79577"/>
            <a:ext cx="11073384" cy="4865235"/>
          </a:xfrm>
        </p:spPr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Enhancements on multi-cell PUSCH/PDSCH scheduling by a single DCI [RAN1]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SCS/carrier</a:t>
            </a:r>
            <a:r>
              <a:rPr lang="zh-CN" alt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among co-scheduled cells by DCI format 0_3/1_3 is supported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two scheduling cells for a scheduled cell is supported</a:t>
            </a:r>
          </a:p>
          <a:p>
            <a:pPr marL="1489772" lvl="3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Self-scheduling </a:t>
            </a: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single-cell scheduling (e.g., using DCI format 0_0/1_0/0_1/1_1/0_2/1_2) and multi-cell scheduling using DCI format 0_3/1_3 from another cell if configured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or multiple PUSCHs/PDSCHs per scheduled cell is supported by a single DCI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maximum number of PUSCHs/PDSCHs per scheduled cell is [4 or 8]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Type-1 HARQ-ACK codebook is not enhanced for Rel-19 multi-cell scheduling.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Maximum number of sub-codebooks for Type-2 HARQ-ACK codebook is not increased for Rel-19 multi-cell scheduling.</a:t>
            </a:r>
          </a:p>
          <a:p>
            <a:pPr marL="1489772" marR="0" lvl="3" indent="-342900" fontAlgn="base">
              <a:spcBef>
                <a:spcPct val="20000"/>
              </a:spcBef>
              <a:spcAft>
                <a:spcPct val="0"/>
              </a:spcAft>
              <a:tabLst>
                <a:tab pos="1828800" algn="l"/>
              </a:tabLst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UE does not expect to be configured with both single-cell multi-PUSCH/PDSCH scheduling and multi-cell multi-PUSCH/PDSCH scheduling on the same or different cells within a same PUCCH group.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No new DCI format is introduced.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291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CAEACE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f3a83667-2557-46d0-b198-f0d4db688025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8850</TotalTime>
  <Words>716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Lenovo Master</vt:lpstr>
      <vt:lpstr>On Rel-19 Multi-carrier enhancements</vt:lpstr>
      <vt:lpstr>Background: Rel-18 Standardization outcome</vt:lpstr>
      <vt:lpstr>Motivation for Rel-19 Multi-carrier enhancements</vt:lpstr>
      <vt:lpstr>Objective for Rel-19 Multi-carrier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Haipeng Lei</dc:creator>
  <cp:lastModifiedBy>Haipeng HP1 Lei</cp:lastModifiedBy>
  <cp:revision>339</cp:revision>
  <dcterms:created xsi:type="dcterms:W3CDTF">2023-05-16T23:48:03Z</dcterms:created>
  <dcterms:modified xsi:type="dcterms:W3CDTF">2024-09-02T13:28:48Z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