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6" r:id="rId4"/>
    <p:sldMasterId id="2147483688" r:id="rId5"/>
  </p:sldMasterIdLst>
  <p:notesMasterIdLst>
    <p:notesMasterId r:id="rId15"/>
  </p:notesMasterIdLst>
  <p:handoutMasterIdLst>
    <p:handoutMasterId r:id="rId16"/>
  </p:handoutMasterIdLst>
  <p:sldIdLst>
    <p:sldId id="544" r:id="rId6"/>
    <p:sldId id="540" r:id="rId7"/>
    <p:sldId id="551" r:id="rId8"/>
    <p:sldId id="552" r:id="rId9"/>
    <p:sldId id="553" r:id="rId10"/>
    <p:sldId id="554" r:id="rId11"/>
    <p:sldId id="543" r:id="rId12"/>
    <p:sldId id="555" r:id="rId13"/>
    <p:sldId id="545" r:id="rId14"/>
  </p:sldIdLst>
  <p:sldSz cx="9144000" cy="5143500" type="screen16x9"/>
  <p:notesSz cx="7315200" cy="9601200"/>
  <p:defaultTextStyle>
    <a:defPPr>
      <a:defRPr lang="ja-JP"/>
    </a:defPPr>
    <a:lvl1pPr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7988" indent="49213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15975" indent="98425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23963" indent="147638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31950" indent="196850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26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426">
          <p15:clr>
            <a:srgbClr val="A4A3A4"/>
          </p15:clr>
        </p15:guide>
        <p15:guide id="4" orient="horz" pos="2946">
          <p15:clr>
            <a:srgbClr val="A4A3A4"/>
          </p15:clr>
        </p15:guide>
        <p15:guide id="5" orient="horz" pos="53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04">
          <p15:clr>
            <a:srgbClr val="A4A3A4"/>
          </p15:clr>
        </p15:guide>
        <p15:guide id="9" pos="331">
          <p15:clr>
            <a:srgbClr val="A4A3A4"/>
          </p15:clr>
        </p15:guide>
        <p15:guide id="10" pos="5420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DAC514-8230-894C-AA50-A0FD307D9E32}" name="Basuki Priyanto" initials="BP" userId="Basuki Priyanto" providerId="None"/>
  <p188:author id="{69F8D883-E6F0-42CA-B0D1-D1BDFF21D98C}" name="Atungsiri, Samuel" initials="AS" userId="S::sam.atungsiri@sony.com::d0e9d85e-683b-421c-b7b7-7caa046c85a5" providerId="AD"/>
  <p188:author id="{42400494-563B-2027-EA93-B12BC32A926A}" name="Beale, Martin" initials="BM" userId="S::Martin.Beale@sony.com::8945cf5c-0130-4fa6-bc76-ea461815c29b" providerId="AD"/>
  <p188:author id="{27B737DD-11D3-70EA-0989-B4082E4272EC}" name="Koulakiotis, Dimitris" initials="KD" userId="S::Dimitris.Koulakiotis1@sony.com::bd58bc7c-8370-483b-a89b-ad5b31efc855" providerId="AD"/>
  <p188:author id="{8A039BE4-E120-5144-A2CC-E7D004FBD180}" name="Zhao, Kun" initials="ZK" userId="S::kun.1.zhao@sony.com::ac952118-12e0-4b64-b257-47a78f11348b" providerId="AD"/>
  <p188:author id="{7C2F82E7-F7E9-2069-7ECC-E8B69E4F1516}" name="Zhao, Kun" initials="ZK" userId="S::Kun.1.Zhao@sony.com::ac952118-12e0-4b64-b257-47a78f1134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66"/>
    <a:srgbClr val="FFFFFF"/>
    <a:srgbClr val="2E6CB8"/>
    <a:srgbClr val="2A63A8"/>
    <a:srgbClr val="C8C8C8"/>
    <a:srgbClr val="FFFF99"/>
    <a:srgbClr val="275C9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7D5BC9-B45F-476A-BCB1-85BB72570DC1}" v="27" dt="2024-09-02T16:39:27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7" autoAdjust="0"/>
  </p:normalViewPr>
  <p:slideViewPr>
    <p:cSldViewPr snapToGrid="0">
      <p:cViewPr varScale="1">
        <p:scale>
          <a:sx n="124" d="100"/>
          <a:sy n="124" d="100"/>
        </p:scale>
        <p:origin x="2184" y="72"/>
      </p:cViewPr>
      <p:guideLst>
        <p:guide orient="horz" pos="3026"/>
        <p:guide orient="horz" pos="169"/>
        <p:guide orient="horz" pos="426"/>
        <p:guide orient="horz" pos="2946"/>
        <p:guide orient="horz" pos="531"/>
        <p:guide orient="horz" pos="1620"/>
        <p:guide pos="2880"/>
        <p:guide pos="204"/>
        <p:guide pos="331"/>
        <p:guide pos="5420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457D5BC9-B45F-476A-BCB1-85BB72570DC1}"/>
    <pc:docChg chg="undo custSel modSld">
      <pc:chgData name="Zhao, Kun" userId="ac952118-12e0-4b64-b257-47a78f11348b" providerId="ADAL" clId="{457D5BC9-B45F-476A-BCB1-85BB72570DC1}" dt="2024-09-02T16:42:23.700" v="552" actId="14100"/>
      <pc:docMkLst>
        <pc:docMk/>
      </pc:docMkLst>
      <pc:sldChg chg="modSp mod">
        <pc:chgData name="Zhao, Kun" userId="ac952118-12e0-4b64-b257-47a78f11348b" providerId="ADAL" clId="{457D5BC9-B45F-476A-BCB1-85BB72570DC1}" dt="2024-09-02T16:42:23.700" v="552" actId="14100"/>
        <pc:sldMkLst>
          <pc:docMk/>
          <pc:sldMk cId="64172714" sldId="540"/>
        </pc:sldMkLst>
        <pc:spChg chg="mod">
          <ac:chgData name="Zhao, Kun" userId="ac952118-12e0-4b64-b257-47a78f11348b" providerId="ADAL" clId="{457D5BC9-B45F-476A-BCB1-85BB72570DC1}" dt="2024-09-02T16:41:53.853" v="549" actId="20577"/>
          <ac:spMkLst>
            <pc:docMk/>
            <pc:sldMk cId="64172714" sldId="540"/>
            <ac:spMk id="3" creationId="{AA6594FD-9626-E657-3301-887CD4288919}"/>
          </ac:spMkLst>
        </pc:spChg>
        <pc:spChg chg="mod">
          <ac:chgData name="Zhao, Kun" userId="ac952118-12e0-4b64-b257-47a78f11348b" providerId="ADAL" clId="{457D5BC9-B45F-476A-BCB1-85BB72570DC1}" dt="2024-09-02T16:42:23.700" v="552" actId="14100"/>
          <ac:spMkLst>
            <pc:docMk/>
            <pc:sldMk cId="64172714" sldId="540"/>
            <ac:spMk id="14" creationId="{4D799A37-CDD2-C90C-0386-80BF772627B2}"/>
          </ac:spMkLst>
        </pc:spChg>
      </pc:sldChg>
      <pc:sldChg chg="modSp mod">
        <pc:chgData name="Zhao, Kun" userId="ac952118-12e0-4b64-b257-47a78f11348b" providerId="ADAL" clId="{457D5BC9-B45F-476A-BCB1-85BB72570DC1}" dt="2024-09-02T16:35:19.754" v="514" actId="20577"/>
        <pc:sldMkLst>
          <pc:docMk/>
          <pc:sldMk cId="4218313163" sldId="543"/>
        </pc:sldMkLst>
        <pc:spChg chg="mod">
          <ac:chgData name="Zhao, Kun" userId="ac952118-12e0-4b64-b257-47a78f11348b" providerId="ADAL" clId="{457D5BC9-B45F-476A-BCB1-85BB72570DC1}" dt="2024-09-02T16:35:19.754" v="514" actId="20577"/>
          <ac:spMkLst>
            <pc:docMk/>
            <pc:sldMk cId="4218313163" sldId="543"/>
            <ac:spMk id="3" creationId="{639CA44D-F96A-83EF-AA56-54276961FABF}"/>
          </ac:spMkLst>
        </pc:spChg>
      </pc:sldChg>
      <pc:sldChg chg="modSp mod">
        <pc:chgData name="Zhao, Kun" userId="ac952118-12e0-4b64-b257-47a78f11348b" providerId="ADAL" clId="{457D5BC9-B45F-476A-BCB1-85BB72570DC1}" dt="2024-09-02T16:30:10.765" v="451" actId="2711"/>
        <pc:sldMkLst>
          <pc:docMk/>
          <pc:sldMk cId="145451470" sldId="551"/>
        </pc:sldMkLst>
        <pc:spChg chg="mod">
          <ac:chgData name="Zhao, Kun" userId="ac952118-12e0-4b64-b257-47a78f11348b" providerId="ADAL" clId="{457D5BC9-B45F-476A-BCB1-85BB72570DC1}" dt="2024-09-02T16:30:10.765" v="451" actId="2711"/>
          <ac:spMkLst>
            <pc:docMk/>
            <pc:sldMk cId="145451470" sldId="551"/>
            <ac:spMk id="3" creationId="{45251CEC-7711-6F92-31AD-ACF1919290A6}"/>
          </ac:spMkLst>
        </pc:spChg>
      </pc:sldChg>
      <pc:sldChg chg="modSp mod">
        <pc:chgData name="Zhao, Kun" userId="ac952118-12e0-4b64-b257-47a78f11348b" providerId="ADAL" clId="{457D5BC9-B45F-476A-BCB1-85BB72570DC1}" dt="2024-09-02T16:30:16.915" v="452" actId="2711"/>
        <pc:sldMkLst>
          <pc:docMk/>
          <pc:sldMk cId="2635893295" sldId="552"/>
        </pc:sldMkLst>
        <pc:spChg chg="mod">
          <ac:chgData name="Zhao, Kun" userId="ac952118-12e0-4b64-b257-47a78f11348b" providerId="ADAL" clId="{457D5BC9-B45F-476A-BCB1-85BB72570DC1}" dt="2024-09-02T16:30:16.915" v="452" actId="2711"/>
          <ac:spMkLst>
            <pc:docMk/>
            <pc:sldMk cId="2635893295" sldId="552"/>
            <ac:spMk id="3" creationId="{45251CEC-7711-6F92-31AD-ACF1919290A6}"/>
          </ac:spMkLst>
        </pc:spChg>
      </pc:sldChg>
      <pc:sldChg chg="modSp mod">
        <pc:chgData name="Zhao, Kun" userId="ac952118-12e0-4b64-b257-47a78f11348b" providerId="ADAL" clId="{457D5BC9-B45F-476A-BCB1-85BB72570DC1}" dt="2024-09-02T16:32:35.751" v="471" actId="403"/>
        <pc:sldMkLst>
          <pc:docMk/>
          <pc:sldMk cId="3666891355" sldId="553"/>
        </pc:sldMkLst>
        <pc:spChg chg="mod">
          <ac:chgData name="Zhao, Kun" userId="ac952118-12e0-4b64-b257-47a78f11348b" providerId="ADAL" clId="{457D5BC9-B45F-476A-BCB1-85BB72570DC1}" dt="2024-09-02T16:32:35.751" v="471" actId="403"/>
          <ac:spMkLst>
            <pc:docMk/>
            <pc:sldMk cId="3666891355" sldId="553"/>
            <ac:spMk id="3" creationId="{054D4F69-3489-5B4A-2E3C-65B80903EEF0}"/>
          </ac:spMkLst>
        </pc:spChg>
        <pc:spChg chg="mod">
          <ac:chgData name="Zhao, Kun" userId="ac952118-12e0-4b64-b257-47a78f11348b" providerId="ADAL" clId="{457D5BC9-B45F-476A-BCB1-85BB72570DC1}" dt="2024-09-02T08:56:33.732" v="3" actId="1076"/>
          <ac:spMkLst>
            <pc:docMk/>
            <pc:sldMk cId="3666891355" sldId="553"/>
            <ac:spMk id="4" creationId="{9EB1B56A-0388-936E-113A-7A8E6DF67FE5}"/>
          </ac:spMkLst>
        </pc:spChg>
        <pc:picChg chg="mod">
          <ac:chgData name="Zhao, Kun" userId="ac952118-12e0-4b64-b257-47a78f11348b" providerId="ADAL" clId="{457D5BC9-B45F-476A-BCB1-85BB72570DC1}" dt="2024-09-02T08:56:33.732" v="3" actId="1076"/>
          <ac:picMkLst>
            <pc:docMk/>
            <pc:sldMk cId="3666891355" sldId="553"/>
            <ac:picMk id="5" creationId="{DEAF0C69-8A43-0866-2EE9-BAE3EC974CF5}"/>
          </ac:picMkLst>
        </pc:picChg>
      </pc:sldChg>
      <pc:sldChg chg="modSp mod">
        <pc:chgData name="Zhao, Kun" userId="ac952118-12e0-4b64-b257-47a78f11348b" providerId="ADAL" clId="{457D5BC9-B45F-476A-BCB1-85BB72570DC1}" dt="2024-09-02T16:41:18.912" v="545" actId="20577"/>
        <pc:sldMkLst>
          <pc:docMk/>
          <pc:sldMk cId="1830470233" sldId="554"/>
        </pc:sldMkLst>
        <pc:spChg chg="mod">
          <ac:chgData name="Zhao, Kun" userId="ac952118-12e0-4b64-b257-47a78f11348b" providerId="ADAL" clId="{457D5BC9-B45F-476A-BCB1-85BB72570DC1}" dt="2024-09-02T16:41:18.912" v="545" actId="20577"/>
          <ac:spMkLst>
            <pc:docMk/>
            <pc:sldMk cId="1830470233" sldId="554"/>
            <ac:spMk id="3" creationId="{9B2066FF-7656-E9D2-60B9-171A6CECFA2E}"/>
          </ac:spMkLst>
        </pc:spChg>
      </pc:sldChg>
      <pc:sldChg chg="modSp mod">
        <pc:chgData name="Zhao, Kun" userId="ac952118-12e0-4b64-b257-47a78f11348b" providerId="ADAL" clId="{457D5BC9-B45F-476A-BCB1-85BB72570DC1}" dt="2024-09-02T16:31:03.342" v="462" actId="20577"/>
        <pc:sldMkLst>
          <pc:docMk/>
          <pc:sldMk cId="2314441354" sldId="555"/>
        </pc:sldMkLst>
        <pc:spChg chg="mod">
          <ac:chgData name="Zhao, Kun" userId="ac952118-12e0-4b64-b257-47a78f11348b" providerId="ADAL" clId="{457D5BC9-B45F-476A-BCB1-85BB72570DC1}" dt="2024-09-02T16:31:03.342" v="462" actId="20577"/>
          <ac:spMkLst>
            <pc:docMk/>
            <pc:sldMk cId="2314441354" sldId="555"/>
            <ac:spMk id="3" creationId="{70EED698-026A-AE14-E0FC-835A6800D0F1}"/>
          </ac:spMkLst>
        </pc:spChg>
      </pc:sldChg>
    </pc:docChg>
  </pc:docChgLst>
  <pc:docChgLst>
    <pc:chgData name="Zhao, Kun" userId="ac952118-12e0-4b64-b257-47a78f11348b" providerId="ADAL" clId="{3597BF0C-4AAC-4BBE-AAD1-54C55A216847}"/>
    <pc:docChg chg="modSld">
      <pc:chgData name="Zhao, Kun" userId="ac952118-12e0-4b64-b257-47a78f11348b" providerId="ADAL" clId="{3597BF0C-4AAC-4BBE-AAD1-54C55A216847}" dt="2024-08-30T11:02:46.442" v="68" actId="403"/>
      <pc:docMkLst>
        <pc:docMk/>
      </pc:docMkLst>
      <pc:sldChg chg="modSp mod">
        <pc:chgData name="Zhao, Kun" userId="ac952118-12e0-4b64-b257-47a78f11348b" providerId="ADAL" clId="{3597BF0C-4AAC-4BBE-AAD1-54C55A216847}" dt="2024-08-29T17:16:21.676" v="66" actId="20577"/>
        <pc:sldMkLst>
          <pc:docMk/>
          <pc:sldMk cId="64172714" sldId="540"/>
        </pc:sldMkLst>
        <pc:spChg chg="mod">
          <ac:chgData name="Zhao, Kun" userId="ac952118-12e0-4b64-b257-47a78f11348b" providerId="ADAL" clId="{3597BF0C-4AAC-4BBE-AAD1-54C55A216847}" dt="2024-08-29T17:16:21.676" v="66" actId="20577"/>
          <ac:spMkLst>
            <pc:docMk/>
            <pc:sldMk cId="64172714" sldId="540"/>
            <ac:spMk id="3" creationId="{AA6594FD-9626-E657-3301-887CD4288919}"/>
          </ac:spMkLst>
        </pc:spChg>
      </pc:sldChg>
      <pc:sldChg chg="modSp mod">
        <pc:chgData name="Zhao, Kun" userId="ac952118-12e0-4b64-b257-47a78f11348b" providerId="ADAL" clId="{3597BF0C-4AAC-4BBE-AAD1-54C55A216847}" dt="2024-08-30T11:02:46.442" v="68" actId="403"/>
        <pc:sldMkLst>
          <pc:docMk/>
          <pc:sldMk cId="1830470233" sldId="554"/>
        </pc:sldMkLst>
        <pc:spChg chg="mod">
          <ac:chgData name="Zhao, Kun" userId="ac952118-12e0-4b64-b257-47a78f11348b" providerId="ADAL" clId="{3597BF0C-4AAC-4BBE-AAD1-54C55A216847}" dt="2024-08-30T11:02:46.442" v="68" actId="403"/>
          <ac:spMkLst>
            <pc:docMk/>
            <pc:sldMk cId="1830470233" sldId="554"/>
            <ac:spMk id="3" creationId="{9B2066FF-7656-E9D2-60B9-171A6CECFA2E}"/>
          </ac:spMkLst>
        </pc:spChg>
      </pc:sldChg>
    </pc:docChg>
  </pc:docChgLst>
  <pc:docChgLst>
    <pc:chgData name="Zhao, Kun" userId="ac952118-12e0-4b64-b257-47a78f11348b" providerId="ADAL" clId="{C2C3D5FE-E9E2-4B7D-824D-8F560E8F0474}"/>
    <pc:docChg chg="modSld">
      <pc:chgData name="Zhao, Kun" userId="ac952118-12e0-4b64-b257-47a78f11348b" providerId="ADAL" clId="{C2C3D5FE-E9E2-4B7D-824D-8F560E8F0474}" dt="2024-08-30T15:06:49.674" v="6" actId="20577"/>
      <pc:docMkLst>
        <pc:docMk/>
      </pc:docMkLst>
      <pc:sldChg chg="modSp mod">
        <pc:chgData name="Zhao, Kun" userId="ac952118-12e0-4b64-b257-47a78f11348b" providerId="ADAL" clId="{C2C3D5FE-E9E2-4B7D-824D-8F560E8F0474}" dt="2024-08-30T15:06:49.674" v="6" actId="20577"/>
        <pc:sldMkLst>
          <pc:docMk/>
          <pc:sldMk cId="3956078106" sldId="544"/>
        </pc:sldMkLst>
        <pc:spChg chg="mod">
          <ac:chgData name="Zhao, Kun" userId="ac952118-12e0-4b64-b257-47a78f11348b" providerId="ADAL" clId="{C2C3D5FE-E9E2-4B7D-824D-8F560E8F0474}" dt="2024-08-30T12:39:44.233" v="4" actId="20577"/>
          <ac:spMkLst>
            <pc:docMk/>
            <pc:sldMk cId="3956078106" sldId="544"/>
            <ac:spMk id="5" creationId="{4F8EABE6-D43F-0A44-EE84-3ED74D45E829}"/>
          </ac:spMkLst>
        </pc:spChg>
        <pc:spChg chg="mod">
          <ac:chgData name="Zhao, Kun" userId="ac952118-12e0-4b64-b257-47a78f11348b" providerId="ADAL" clId="{C2C3D5FE-E9E2-4B7D-824D-8F560E8F0474}" dt="2024-08-30T15:06:49.674" v="6" actId="20577"/>
          <ac:spMkLst>
            <pc:docMk/>
            <pc:sldMk cId="3956078106" sldId="544"/>
            <ac:spMk id="6" creationId="{FB6A1252-3175-1E6B-AF8D-2D2B13A50E2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FC3D64F-D0A6-4048-A766-DD8250E817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1554CF8-2B8D-444D-81D5-74570108FA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8E7AE08-0E7D-42C6-ACBC-9D3766F5EFAF}" type="datetimeFigureOut">
              <a:rPr lang="ja-JP" altLang="en-US" smtClean="0"/>
              <a:pPr>
                <a:defRPr/>
              </a:pPr>
              <a:t>2024/9/2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9B08B0C-A426-4C71-882E-6F6109C4FC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DAEA31-E759-49ED-9008-D057FFA6BC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4D8DF0-A768-40C6-AED6-85BB49C328A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926BEEC-602D-4551-BADE-894D5BD39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65BCF4-4591-443A-A7DA-D54552BFA8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7DC154-9AE7-4BD2-8E66-917E1C503F9E}" type="datetimeFigureOut">
              <a:rPr lang="ja-JP" altLang="en-US" smtClean="0"/>
              <a:pPr>
                <a:defRPr/>
              </a:pPr>
              <a:t>2024/9/2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55CAA45E-F9AB-4990-9595-9D8BD62CD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758DD2A3-40DB-46E5-9F89-3195643BB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520" y="4561184"/>
            <a:ext cx="5852160" cy="43202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4DA216-752E-4D95-AD7F-E977F4AEBE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02F8B5-69A2-4212-AD2F-421984199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37CB15-C7C2-42C7-B12C-FEC4DDCA69F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3413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6842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0271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3700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1713128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5754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39838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1005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29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9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3">
            <a:extLst>
              <a:ext uri="{FF2B5EF4-FFF2-40B4-BE49-F238E27FC236}">
                <a16:creationId xmlns:a16="http://schemas.microsoft.com/office/drawing/2014/main" id="{FE27D27F-1C42-4D35-A135-B4B107C865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27013"/>
            <a:ext cx="10779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プレースホルダー 2"/>
          <p:cNvSpPr>
            <a:spLocks noGrp="1"/>
          </p:cNvSpPr>
          <p:nvPr>
            <p:ph type="body" sz="quarter" idx="14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2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09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r>
              <a:rPr lang="en-US" altLang="ja-JP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4819650"/>
            <a:ext cx="9144000" cy="32385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endParaRPr lang="ja-JP" altLang="en-US" sz="700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412875" y="4900613"/>
            <a:ext cx="0" cy="161925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887913"/>
            <a:ext cx="785812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2252663" y="4900613"/>
            <a:ext cx="3640137" cy="1619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800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800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065213" y="4906963"/>
            <a:ext cx="215900" cy="149225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700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700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015038" y="4900613"/>
            <a:ext cx="2157412" cy="161925"/>
          </a:xfrm>
          <a:prstGeom prst="rect">
            <a:avLst/>
          </a:prstGeom>
          <a:noFill/>
          <a:ln>
            <a:noFill/>
          </a:ln>
        </p:spPr>
        <p:txBody>
          <a:bodyPr lIns="53957" tIns="0" rIns="53957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700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F494BCEE-B9BF-4768-9D20-43BD24EF0C9F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539750" y="4454525"/>
            <a:ext cx="80645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SONY is a registered trademark of Sony Corporation.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Names of Sony products and services are the registered trademarks and/or trademarks of Sony Corporation or its Group companies.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図 3">
            <a:extLst>
              <a:ext uri="{FF2B5EF4-FFF2-40B4-BE49-F238E27FC236}">
                <a16:creationId xmlns:a16="http://schemas.microsoft.com/office/drawing/2014/main" id="{BDD6A983-BABE-4BBF-97B7-F551FDC4F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2233613"/>
            <a:ext cx="26924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24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674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098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47"/>
              </a:lnSpc>
              <a:spcBef>
                <a:spcPts val="0"/>
              </a:spcBef>
              <a:buFontTx/>
              <a:buNone/>
              <a:defRPr sz="1798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2547"/>
              </a:lnSpc>
              <a:spcBef>
                <a:spcPts val="0"/>
              </a:spcBef>
              <a:buFontTx/>
              <a:buNone/>
              <a:defRPr sz="1199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2547"/>
              </a:lnSpc>
              <a:spcBef>
                <a:spcPts val="0"/>
              </a:spcBef>
              <a:buFontTx/>
              <a:buNone/>
              <a:defRPr sz="1049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2547"/>
              </a:lnSpc>
              <a:spcBef>
                <a:spcPts val="0"/>
              </a:spcBef>
              <a:buFontTx/>
              <a:buNone/>
              <a:defRPr sz="82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749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44" tIns="0" rIns="53944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  <a:p>
            <a:pPr lvl="0" algn="r" defTabSz="342534"/>
            <a:endParaRPr lang="en-US" altLang="ja-JP" sz="749" b="0">
              <a:solidFill>
                <a:schemeClr val="tx1"/>
              </a:solidFill>
              <a:latin typeface="SST" pitchFamily="34" charset="0"/>
              <a:ea typeface="SST Japanese Pro Regular" pitchFamily="34" charset="-128"/>
              <a:cs typeface="メイリオ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/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kumimoji="1" lang="en-US" sz="674" b="0" i="0" u="none" strike="noStrike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3GPP TSG RAN Rel-18 workshop</a:t>
            </a:r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​, </a:t>
            </a:r>
            <a:r>
              <a:rPr lang="en-US" sz="674"/>
              <a:t>June 28-July 2, 2021</a:t>
            </a:r>
            <a:endParaRPr kumimoji="1" lang="en-US" sz="674" b="0" i="0" kern="1200">
              <a:solidFill>
                <a:srgbClr val="FFFFFF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749">
              <a:solidFill>
                <a:schemeClr val="tx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749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749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xtHeaderSecClass">
            <a:extLst>
              <a:ext uri="{FF2B5EF4-FFF2-40B4-BE49-F238E27FC236}">
                <a16:creationId xmlns:a16="http://schemas.microsoft.com/office/drawing/2014/main" id="{D2041BA5-6F39-4E45-9A82-A2F3503E4CF9}"/>
              </a:ext>
            </a:extLst>
          </p:cNvPr>
          <p:cNvSpPr txBox="1"/>
          <p:nvPr userDrawn="1"/>
        </p:nvSpPr>
        <p:spPr>
          <a:xfrm>
            <a:off x="8255000" y="4924425"/>
            <a:ext cx="889000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000000"/>
                </a:solidFill>
                <a:latin typeface="Arial"/>
                <a:cs typeface="Arial" charset="0"/>
              </a:rPr>
              <a:t>Company Internal</a:t>
            </a:r>
          </a:p>
        </p:txBody>
      </p:sp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979488" y="4924425"/>
            <a:ext cx="193357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76563" y="4924425"/>
            <a:ext cx="4633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sv-SE" altLang="en-US" sz="700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385763" y="4924425"/>
            <a:ext cx="528637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93663" y="4924425"/>
            <a:ext cx="18732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700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70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7" r:id="rId1"/>
    <p:sldLayoutId id="2147485038" r:id="rId2"/>
    <p:sldLayoutId id="2147485039" r:id="rId3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hf sldNum="0" hdr="0" ftr="0" dt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2FC657-2316-27A5-57DC-33E36BA3F3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eaLnBrk="1" hangingPunct="1"/>
            <a:r>
              <a:rPr lang="en-US" dirty="0"/>
              <a:t>Further complexity reduction for </a:t>
            </a:r>
            <a:r>
              <a:rPr lang="en-US" dirty="0" err="1"/>
              <a:t>eRedcap</a:t>
            </a:r>
            <a:r>
              <a:rPr lang="en-US" dirty="0"/>
              <a:t> devices </a:t>
            </a:r>
          </a:p>
          <a:p>
            <a:pPr eaLnBrk="1" hangingPunct="1"/>
            <a:r>
              <a:rPr lang="en-US" dirty="0"/>
              <a:t>enabling single SKU design (SAW-less)</a:t>
            </a:r>
            <a:endParaRPr lang="ja-JP" alt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8EABE6-D43F-0A44-EE84-3ED74D45E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1172" y="3219523"/>
            <a:ext cx="8062848" cy="215444"/>
          </a:xfrm>
        </p:spPr>
        <p:txBody>
          <a:bodyPr/>
          <a:lstStyle/>
          <a:p>
            <a:r>
              <a:rPr lang="en-US" altLang="ja-JP" sz="1400" dirty="0">
                <a:ea typeface="MS PGothic" panose="020B0600070205080204" pitchFamily="34" charset="-128"/>
              </a:rPr>
              <a:t>Sony, Nordic Semiconductor ASA, </a:t>
            </a:r>
            <a:r>
              <a:rPr lang="en-US" altLang="ja-JP" sz="1400" dirty="0" err="1">
                <a:ea typeface="MS PGothic" panose="020B0600070205080204" pitchFamily="34" charset="-128"/>
              </a:rPr>
              <a:t>Semtech</a:t>
            </a:r>
            <a:r>
              <a:rPr lang="en-US" altLang="ja-JP" sz="1400" dirty="0">
                <a:ea typeface="MS PGothic" panose="020B0600070205080204" pitchFamily="34" charset="-128"/>
              </a:rPr>
              <a:t>, Sequans Communications, vivo, OPPO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6A1252-3175-1E6B-AF8D-2D2B13A50E29}"/>
              </a:ext>
            </a:extLst>
          </p:cNvPr>
          <p:cNvSpPr txBox="1"/>
          <p:nvPr/>
        </p:nvSpPr>
        <p:spPr>
          <a:xfrm>
            <a:off x="6232170" y="105118"/>
            <a:ext cx="4411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3GPP TSG RAN Meeting #105	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nn-NO" sz="1050" b="1" dirty="0">
                <a:solidFill>
                  <a:schemeClr val="bg1"/>
                </a:solidFill>
              </a:rPr>
              <a:t>Melbourne, Australia, September 9-12, 2024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RP-242110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Agenda item: </a:t>
            </a:r>
            <a:r>
              <a:rPr lang="en-SE" sz="1050" b="1" dirty="0">
                <a:solidFill>
                  <a:schemeClr val="bg1"/>
                </a:solidFill>
              </a:rPr>
              <a:t>9.1.4</a:t>
            </a:r>
            <a:endParaRPr lang="en-US" sz="1050" b="1" dirty="0">
              <a:solidFill>
                <a:schemeClr val="bg1"/>
              </a:solidFill>
            </a:endParaRP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07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C60F4-3838-2E62-F4EF-7D789B3AF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594FD-9626-E657-3301-887CD42889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4109" y="686654"/>
            <a:ext cx="5074846" cy="3873396"/>
          </a:xfrm>
        </p:spPr>
        <p:txBody>
          <a:bodyPr lIns="0" tIns="0" rIns="0" bIns="0" anchor="t"/>
          <a:lstStyle/>
          <a:p>
            <a:pPr algn="just"/>
            <a:r>
              <a:rPr lang="en-US" sz="1000" dirty="0">
                <a:latin typeface="+mn-lt"/>
              </a:rPr>
              <a:t>This is a</a:t>
            </a:r>
            <a:r>
              <a:rPr lang="en-SE" sz="1000" dirty="0">
                <a:latin typeface="+mn-lt"/>
              </a:rPr>
              <a:t>n</a:t>
            </a:r>
            <a:r>
              <a:rPr lang="en-US" sz="1000" dirty="0">
                <a:latin typeface="+mn-lt"/>
              </a:rPr>
              <a:t> updated paper based on our previous contribution to RAN</a:t>
            </a:r>
            <a:r>
              <a:rPr lang="en-SE" sz="1000" dirty="0">
                <a:latin typeface="+mn-lt"/>
              </a:rPr>
              <a:t>#103</a:t>
            </a:r>
            <a:r>
              <a:rPr lang="en-US" sz="1000" dirty="0">
                <a:latin typeface="+mn-lt"/>
              </a:rPr>
              <a:t> [1], </a:t>
            </a:r>
            <a:r>
              <a:rPr lang="en-US" sz="1000" b="1" dirty="0">
                <a:latin typeface="+mn-lt"/>
              </a:rPr>
              <a:t>with adding exemplary solutions to enable the SAW-less implementation of </a:t>
            </a:r>
            <a:r>
              <a:rPr lang="en-US" sz="1000" b="1" dirty="0" err="1">
                <a:latin typeface="+mn-lt"/>
              </a:rPr>
              <a:t>eRedcap</a:t>
            </a:r>
            <a:r>
              <a:rPr lang="en-SE" sz="1000" b="1" dirty="0">
                <a:latin typeface="+mn-lt"/>
              </a:rPr>
              <a:t> </a:t>
            </a:r>
            <a:r>
              <a:rPr lang="en-US" sz="1000" b="1" dirty="0">
                <a:latin typeface="+mn-lt"/>
              </a:rPr>
              <a:t>in Rel-19</a:t>
            </a:r>
            <a:r>
              <a:rPr lang="en-US" sz="1000" dirty="0">
                <a:latin typeface="+mn-lt"/>
              </a:rPr>
              <a:t>. The proposal is submitted to RAN#105 for information, and it is targeted to be discussed in RAN#106 for decision.</a:t>
            </a:r>
            <a:endParaRPr lang="en-SE" sz="900" dirty="0">
              <a:latin typeface="+mn-lt"/>
            </a:endParaRPr>
          </a:p>
          <a:p>
            <a:pPr marL="323161" lvl="1" indent="-161290" algn="just"/>
            <a:endParaRPr lang="en-SE" sz="900" dirty="0">
              <a:latin typeface="+mn-lt"/>
            </a:endParaRPr>
          </a:p>
          <a:p>
            <a:pPr marL="323161" lvl="1" indent="-161290" algn="just"/>
            <a:r>
              <a:rPr lang="en-US" sz="900" dirty="0">
                <a:latin typeface="+mn-lt"/>
              </a:rPr>
              <a:t>Based on the 3GPP study in </a:t>
            </a:r>
            <a:r>
              <a:rPr lang="en-US" sz="900" i="1" dirty="0">
                <a:latin typeface="+mn-lt"/>
              </a:rPr>
              <a:t>TR 38.875 Study on support of reduced capability NR devices [</a:t>
            </a:r>
            <a:r>
              <a:rPr lang="en-SE" sz="900" i="1" dirty="0">
                <a:latin typeface="+mn-lt"/>
              </a:rPr>
              <a:t>2</a:t>
            </a:r>
            <a:r>
              <a:rPr lang="en-US" sz="900" i="1" dirty="0">
                <a:latin typeface="+mn-lt"/>
              </a:rPr>
              <a:t>], </a:t>
            </a:r>
            <a:r>
              <a:rPr lang="en-US" sz="900" dirty="0">
                <a:latin typeface="+mn-lt"/>
              </a:rPr>
              <a:t>the duplexer is a major cost contribution in the RF frontend for an NR FDD device.</a:t>
            </a:r>
            <a:endParaRPr lang="en-SE" sz="900" dirty="0">
              <a:latin typeface="+mn-lt"/>
            </a:endParaRPr>
          </a:p>
          <a:p>
            <a:pPr marL="323161" lvl="1" indent="-161290" algn="just"/>
            <a:endParaRPr lang="en-SE" sz="900" dirty="0">
              <a:latin typeface="+mn-lt"/>
            </a:endParaRPr>
          </a:p>
          <a:p>
            <a:pPr marL="323161" lvl="1" indent="-161290" algn="just"/>
            <a:r>
              <a:rPr lang="en-US" sz="900" dirty="0">
                <a:latin typeface="+mn-lt"/>
              </a:rPr>
              <a:t>Rel-17 Redcap enables HD-FDD operation in NR so that the duplexer can be omitted. However, to meet some RF requirements that have been defined for NR, band-specific SAW filters are still needed for HD-FDD Redcap which dilute the intended cost saving benefit.</a:t>
            </a:r>
            <a:endParaRPr lang="en-SE" sz="900" dirty="0">
              <a:latin typeface="+mn-lt"/>
            </a:endParaRPr>
          </a:p>
          <a:p>
            <a:pPr marL="323161" lvl="1" indent="-161290" algn="just"/>
            <a:endParaRPr lang="en-SE" sz="900" dirty="0">
              <a:latin typeface="+mn-lt"/>
            </a:endParaRPr>
          </a:p>
          <a:p>
            <a:pPr marL="323161" lvl="1" indent="-161290" algn="just"/>
            <a:r>
              <a:rPr lang="en-US" sz="900" dirty="0">
                <a:latin typeface="+mn-lt"/>
              </a:rPr>
              <a:t>In Rel-18 </a:t>
            </a:r>
            <a:r>
              <a:rPr lang="en-US" sz="900" dirty="0" err="1">
                <a:latin typeface="+mn-lt"/>
              </a:rPr>
              <a:t>eRedcap</a:t>
            </a:r>
            <a:r>
              <a:rPr lang="en-US" sz="900" dirty="0">
                <a:latin typeface="+mn-lt"/>
              </a:rPr>
              <a:t>, the </a:t>
            </a:r>
            <a:r>
              <a:rPr lang="en-US" sz="900" dirty="0" err="1">
                <a:latin typeface="+mn-lt"/>
              </a:rPr>
              <a:t>eRedcap</a:t>
            </a:r>
            <a:r>
              <a:rPr lang="en-US" sz="900" dirty="0">
                <a:latin typeface="+mn-lt"/>
              </a:rPr>
              <a:t> HD-FDD UE with BW3/PR3 defined</a:t>
            </a:r>
            <a:r>
              <a:rPr lang="en-SE" sz="900" dirty="0">
                <a:latin typeface="+mn-lt"/>
              </a:rPr>
              <a:t>, </a:t>
            </a:r>
            <a:r>
              <a:rPr lang="en-US" sz="900" b="1" u="sng" dirty="0">
                <a:latin typeface="+mn-lt"/>
              </a:rPr>
              <a:t>However</a:t>
            </a:r>
            <a:r>
              <a:rPr lang="en-US" sz="900" dirty="0">
                <a:latin typeface="+mn-lt"/>
              </a:rPr>
              <a:t>,</a:t>
            </a:r>
            <a:r>
              <a:rPr lang="en-SE" sz="900" dirty="0">
                <a:latin typeface="+mn-lt"/>
              </a:rPr>
              <a:t> </a:t>
            </a:r>
            <a:r>
              <a:rPr lang="en-US" sz="900" dirty="0">
                <a:latin typeface="+mn-lt"/>
              </a:rPr>
              <a:t>to meet </a:t>
            </a:r>
            <a:r>
              <a:rPr lang="en-US" sz="900" b="1" u="sng" dirty="0">
                <a:latin typeface="+mn-lt"/>
              </a:rPr>
              <a:t>all</a:t>
            </a:r>
            <a:r>
              <a:rPr lang="en-US" sz="900" dirty="0">
                <a:latin typeface="+mn-lt"/>
              </a:rPr>
              <a:t> the RF requirements</a:t>
            </a:r>
            <a:r>
              <a:rPr lang="en-SE" sz="900" dirty="0">
                <a:latin typeface="+mn-lt"/>
              </a:rPr>
              <a:t>,</a:t>
            </a:r>
            <a:r>
              <a:rPr lang="en-US" sz="900" dirty="0">
                <a:latin typeface="+mn-lt"/>
              </a:rPr>
              <a:t> </a:t>
            </a:r>
            <a:r>
              <a:rPr lang="en-SE" sz="900" dirty="0">
                <a:latin typeface="+mn-lt"/>
              </a:rPr>
              <a:t>i</a:t>
            </a:r>
            <a:r>
              <a:rPr lang="en-US" sz="900" dirty="0">
                <a:latin typeface="+mn-lt"/>
              </a:rPr>
              <a:t>t is </a:t>
            </a:r>
            <a:r>
              <a:rPr lang="en-SE" sz="900" dirty="0">
                <a:latin typeface="+mn-lt"/>
              </a:rPr>
              <a:t>still </a:t>
            </a:r>
            <a:r>
              <a:rPr lang="en-US" sz="900" b="1" dirty="0">
                <a:latin typeface="+mn-lt"/>
              </a:rPr>
              <a:t>not</a:t>
            </a:r>
            <a:r>
              <a:rPr lang="en-US" sz="900" dirty="0">
                <a:latin typeface="+mn-lt"/>
              </a:rPr>
              <a:t> possible for such a device </a:t>
            </a:r>
            <a:r>
              <a:rPr lang="en-SE" sz="900" dirty="0">
                <a:latin typeface="+mn-lt"/>
              </a:rPr>
              <a:t>to be implemented </a:t>
            </a:r>
            <a:r>
              <a:rPr lang="en-US" sz="900" b="1" u="sng" dirty="0">
                <a:latin typeface="+mn-lt"/>
              </a:rPr>
              <a:t>without a</a:t>
            </a:r>
            <a:r>
              <a:rPr lang="en-SE" sz="900" b="1" u="sng" dirty="0" err="1">
                <a:latin typeface="+mn-lt"/>
              </a:rPr>
              <a:t>ny</a:t>
            </a:r>
            <a:r>
              <a:rPr lang="en-US" sz="900" b="1" u="sng" dirty="0">
                <a:latin typeface="+mn-lt"/>
              </a:rPr>
              <a:t> SAW filter</a:t>
            </a:r>
            <a:r>
              <a:rPr lang="en-SE" sz="900" b="1" u="sng" dirty="0">
                <a:latin typeface="+mn-lt"/>
              </a:rPr>
              <a:t> </a:t>
            </a:r>
            <a:r>
              <a:rPr lang="en-SE" sz="900" dirty="0">
                <a:latin typeface="+mn-lt"/>
              </a:rPr>
              <a:t>(see later slide for detail)</a:t>
            </a:r>
            <a:endParaRPr lang="en-US" sz="900" dirty="0">
              <a:latin typeface="+mn-lt"/>
            </a:endParaRPr>
          </a:p>
          <a:p>
            <a:pPr marL="485031" lvl="2" indent="-161290" algn="just"/>
            <a:r>
              <a:rPr lang="en-US" sz="800" dirty="0">
                <a:latin typeface="+mn-lt"/>
              </a:rPr>
              <a:t>RAN4 has already had some preliminary discussions to enable SAW-less implementation for </a:t>
            </a:r>
            <a:r>
              <a:rPr lang="en-US" sz="800" dirty="0" err="1">
                <a:latin typeface="+mn-lt"/>
              </a:rPr>
              <a:t>eRedcap</a:t>
            </a:r>
            <a:r>
              <a:rPr lang="en-US" sz="800" dirty="0">
                <a:latin typeface="+mn-lt"/>
              </a:rPr>
              <a:t> in Rel-18 [</a:t>
            </a:r>
            <a:r>
              <a:rPr lang="en-SE" sz="800" dirty="0">
                <a:latin typeface="+mn-lt"/>
              </a:rPr>
              <a:t>3</a:t>
            </a:r>
            <a:r>
              <a:rPr lang="en-US" sz="800" dirty="0">
                <a:latin typeface="+mn-lt"/>
              </a:rPr>
              <a:t>], but no conclusion was reached due to insufficient time. However, as concluded in RAN4#109, RAN4 agreed to consider discussion on SAW-less design for </a:t>
            </a:r>
            <a:r>
              <a:rPr lang="en-US" sz="800" dirty="0" err="1">
                <a:latin typeface="+mn-lt"/>
              </a:rPr>
              <a:t>eRedCap</a:t>
            </a:r>
            <a:r>
              <a:rPr lang="en-US" sz="800" dirty="0">
                <a:latin typeface="+mn-lt"/>
              </a:rPr>
              <a:t> in Rel-19 [</a:t>
            </a:r>
            <a:r>
              <a:rPr lang="en-SE" sz="800" dirty="0">
                <a:latin typeface="+mn-lt"/>
              </a:rPr>
              <a:t>4</a:t>
            </a:r>
            <a:r>
              <a:rPr lang="en-US" sz="800" dirty="0">
                <a:latin typeface="+mn-lt"/>
              </a:rPr>
              <a:t>]. </a:t>
            </a:r>
            <a:endParaRPr lang="en-SE" sz="1100" dirty="0">
              <a:latin typeface="+mn-lt"/>
            </a:endParaRPr>
          </a:p>
          <a:p>
            <a:pPr marL="323161" lvl="1" indent="-161290" algn="just"/>
            <a:endParaRPr lang="en-SE" sz="900" b="1" dirty="0">
              <a:latin typeface="+mn-lt"/>
            </a:endParaRPr>
          </a:p>
          <a:p>
            <a:pPr marL="323161" lvl="1" indent="-161290" algn="just"/>
            <a:r>
              <a:rPr lang="en-SE" sz="900" b="1" dirty="0">
                <a:latin typeface="+mn-lt"/>
              </a:rPr>
              <a:t>F</a:t>
            </a:r>
            <a:r>
              <a:rPr lang="en-US" sz="900" b="1" dirty="0">
                <a:latin typeface="+mn-lt"/>
              </a:rPr>
              <a:t>or a further complexity reduction for </a:t>
            </a:r>
            <a:r>
              <a:rPr lang="en-US" sz="900" b="1" dirty="0" err="1">
                <a:latin typeface="+mn-lt"/>
              </a:rPr>
              <a:t>eRedcap</a:t>
            </a:r>
            <a:r>
              <a:rPr lang="en-US" sz="900" b="1" dirty="0">
                <a:latin typeface="+mn-lt"/>
              </a:rPr>
              <a:t> in Rel-19, especially for HD-FDD, we propose to resolve the barriers in 3GPP specs by specifying corresponding mechanism(s) to enable implementations without SAW filters (i.e., SAW-less). </a:t>
            </a:r>
          </a:p>
          <a:p>
            <a:pPr marL="485085" lvl="2" indent="-161290" algn="just"/>
            <a:r>
              <a:rPr lang="en-US" sz="800" dirty="0">
                <a:latin typeface="+mn-lt"/>
              </a:rPr>
              <a:t>Note: Without SAW filters (i.e., SAW-less) does not imply “without filters”, since a few small and low-cost low-pass filters for harmonics rejection are still needed. </a:t>
            </a:r>
          </a:p>
          <a:p>
            <a:pPr marL="485085" lvl="2" indent="-161290" algn="just"/>
            <a:r>
              <a:rPr lang="en-US" sz="800" b="1" dirty="0">
                <a:latin typeface="+mn-lt"/>
              </a:rPr>
              <a:t>Note: the proposed solution to enable the </a:t>
            </a:r>
            <a:r>
              <a:rPr lang="en-US" sz="800" b="1" dirty="0" err="1">
                <a:latin typeface="+mn-lt"/>
              </a:rPr>
              <a:t>SAWless</a:t>
            </a:r>
            <a:r>
              <a:rPr lang="en-US" sz="800" b="1" dirty="0">
                <a:latin typeface="+mn-lt"/>
              </a:rPr>
              <a:t> implementation in Rel-19 shall ensure the spurious emission for UE co-existence level is not relaxed.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9E1A38-6686-85A1-71A8-512C6684729A}"/>
              </a:ext>
            </a:extLst>
          </p:cNvPr>
          <p:cNvSpPr/>
          <p:nvPr/>
        </p:nvSpPr>
        <p:spPr>
          <a:xfrm>
            <a:off x="5810036" y="1736333"/>
            <a:ext cx="3046295" cy="3039162"/>
          </a:xfrm>
          <a:prstGeom prst="rect">
            <a:avLst/>
          </a:prstGeom>
          <a:solidFill>
            <a:schemeClr val="bg1">
              <a:alpha val="2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0A8369D-0957-2D49-1E8E-2423FCF01E71}"/>
              </a:ext>
            </a:extLst>
          </p:cNvPr>
          <p:cNvGrpSpPr/>
          <p:nvPr/>
        </p:nvGrpSpPr>
        <p:grpSpPr>
          <a:xfrm>
            <a:off x="6258930" y="1785408"/>
            <a:ext cx="2099097" cy="2774642"/>
            <a:chOff x="5961670" y="2924450"/>
            <a:chExt cx="1676748" cy="2397352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92465809-6E71-32F6-E24F-FD13F12A2CB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33"/>
            <a:stretch/>
          </p:blipFill>
          <p:spPr bwMode="auto">
            <a:xfrm>
              <a:off x="6002881" y="2924450"/>
              <a:ext cx="1594326" cy="1019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777F9184-85A4-E0EA-5F18-5BE02823A6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61"/>
            <a:stretch/>
          </p:blipFill>
          <p:spPr bwMode="auto">
            <a:xfrm>
              <a:off x="5961670" y="4474805"/>
              <a:ext cx="1676748" cy="846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6BC1E3CC-66FD-738D-FF6A-FE7D8C526F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19"/>
          <a:stretch/>
        </p:blipFill>
        <p:spPr>
          <a:xfrm>
            <a:off x="5825355" y="705872"/>
            <a:ext cx="3015655" cy="717388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CC9AA6-B524-C576-1D52-EE1181737CB1}"/>
              </a:ext>
            </a:extLst>
          </p:cNvPr>
          <p:cNvSpPr txBox="1"/>
          <p:nvPr/>
        </p:nvSpPr>
        <p:spPr>
          <a:xfrm>
            <a:off x="6027704" y="1395699"/>
            <a:ext cx="28766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/>
              <a:t>Conclusion for HD-FDD cost saving in TR 38.875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D799A37-CDD2-C90C-0386-80BF772627B2}"/>
              </a:ext>
            </a:extLst>
          </p:cNvPr>
          <p:cNvSpPr/>
          <p:nvPr/>
        </p:nvSpPr>
        <p:spPr>
          <a:xfrm rot="10800000">
            <a:off x="6960742" y="3216515"/>
            <a:ext cx="657546" cy="30108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8C8BB-87DA-8356-02A5-53CC82523AB5}"/>
              </a:ext>
            </a:extLst>
          </p:cNvPr>
          <p:cNvSpPr txBox="1"/>
          <p:nvPr/>
        </p:nvSpPr>
        <p:spPr>
          <a:xfrm>
            <a:off x="6027704" y="3001071"/>
            <a:ext cx="2690160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800" b="1" dirty="0"/>
              <a:t>M</a:t>
            </a:r>
            <a:r>
              <a:rPr lang="en-SE" sz="800" b="1" dirty="0" err="1"/>
              <a:t>ultiband</a:t>
            </a:r>
            <a:r>
              <a:rPr lang="en-SE" sz="800" b="1" dirty="0"/>
              <a:t> RF front-end design with SAW duplexers</a:t>
            </a:r>
            <a:endParaRPr lang="en-US" sz="8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F8DE0F-16BD-4AF2-6042-BBEFEB2A7846}"/>
              </a:ext>
            </a:extLst>
          </p:cNvPr>
          <p:cNvSpPr txBox="1"/>
          <p:nvPr/>
        </p:nvSpPr>
        <p:spPr>
          <a:xfrm>
            <a:off x="5853402" y="4560050"/>
            <a:ext cx="2972289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800" b="1" dirty="0"/>
              <a:t>P</a:t>
            </a:r>
            <a:r>
              <a:rPr lang="en-SE" sz="800" b="1" dirty="0" err="1"/>
              <a:t>roposed</a:t>
            </a:r>
            <a:r>
              <a:rPr lang="en-SE" sz="800" b="1" dirty="0"/>
              <a:t> global SKU design with SAW-less RF front end </a:t>
            </a:r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641727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6F1B4-C9E6-ADFA-A533-AC45A8CF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  <a:r>
              <a:rPr lang="en-SE" dirty="0"/>
              <a:t> from device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51CEC-7711-6F92-31AD-ACF1919290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38710"/>
            <a:ext cx="8279912" cy="3873396"/>
          </a:xfrm>
        </p:spPr>
        <p:txBody>
          <a:bodyPr lIns="0" tIns="0" rIns="0" bIns="0" anchor="t"/>
          <a:lstStyle/>
          <a:p>
            <a:pPr algn="just"/>
            <a:r>
              <a:rPr lang="en-US" sz="1400" dirty="0">
                <a:latin typeface="+mn-lt"/>
              </a:rPr>
              <a:t>From the device viewpoint, the SAW-less design is one of the main options to </a:t>
            </a:r>
            <a:r>
              <a:rPr lang="en-US" sz="1400" b="1" dirty="0">
                <a:latin typeface="+mn-lt"/>
              </a:rPr>
              <a:t>achieve hardware complexity reduction while enabling a single SKU (</a:t>
            </a:r>
            <a:r>
              <a:rPr lang="sv-SE" sz="1400" b="1" dirty="0">
                <a:latin typeface="+mn-lt"/>
              </a:rPr>
              <a:t>stock-</a:t>
            </a:r>
            <a:r>
              <a:rPr lang="sv-SE" sz="1400" b="1" dirty="0" err="1">
                <a:latin typeface="+mn-lt"/>
              </a:rPr>
              <a:t>keeping</a:t>
            </a:r>
            <a:r>
              <a:rPr lang="sv-SE" sz="1400" b="1" dirty="0">
                <a:latin typeface="+mn-lt"/>
              </a:rPr>
              <a:t> </a:t>
            </a:r>
            <a:r>
              <a:rPr lang="sv-SE" sz="1400" b="1" dirty="0" err="1">
                <a:latin typeface="+mn-lt"/>
              </a:rPr>
              <a:t>unit</a:t>
            </a:r>
            <a:r>
              <a:rPr lang="en-US" sz="1400" b="1" dirty="0">
                <a:latin typeface="+mn-lt"/>
              </a:rPr>
              <a:t>) design for global operation.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Removing the band/regional specific SAW filters </a:t>
            </a:r>
            <a:r>
              <a:rPr lang="en-SE" sz="1100" b="1" dirty="0">
                <a:latin typeface="+mn-lt"/>
              </a:rPr>
              <a:t>reduce the cost on RF front end</a:t>
            </a:r>
          </a:p>
          <a:p>
            <a:pPr lvl="2" algn="just"/>
            <a:r>
              <a:rPr lang="en-US" sz="1100" dirty="0">
                <a:latin typeface="+mn-lt"/>
              </a:rPr>
              <a:t>According to TR 38.875 “</a:t>
            </a:r>
            <a:r>
              <a:rPr lang="en-US" sz="1100" i="1" dirty="0">
                <a:latin typeface="+mn-lt"/>
              </a:rPr>
              <a:t>For Type A HD-FDD, a high proportion of the cost saving occurs because the duplexer can be replaced with a switch and a lowpass filter</a:t>
            </a:r>
            <a:r>
              <a:rPr lang="en-US" sz="1100" dirty="0">
                <a:latin typeface="+mn-lt"/>
              </a:rPr>
              <a:t>” [1]. 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Removing the band/regional specific SAW filters </a:t>
            </a:r>
            <a:r>
              <a:rPr lang="en-US" sz="1100" b="1" dirty="0">
                <a:latin typeface="+mn-lt"/>
              </a:rPr>
              <a:t>enables a single SKU design for global operation, </a:t>
            </a:r>
            <a:r>
              <a:rPr lang="en-US" sz="1100" dirty="0">
                <a:latin typeface="+mn-lt"/>
              </a:rPr>
              <a:t>simplifying device procurement, development, verification, manufacturing and inventory management.</a:t>
            </a:r>
          </a:p>
          <a:p>
            <a:pPr lvl="2" algn="just"/>
            <a:r>
              <a:rPr lang="en-US" sz="1050" dirty="0">
                <a:latin typeface="+mn-lt"/>
              </a:rPr>
              <a:t>All devices can be produced identically, which significantly simplifies logistics as well as the production process and leads to cost savings. </a:t>
            </a:r>
          </a:p>
          <a:p>
            <a:pPr lvl="2" algn="just"/>
            <a:r>
              <a:rPr lang="en-US" sz="1050" dirty="0">
                <a:latin typeface="+mn-lt"/>
              </a:rPr>
              <a:t>reduce the frequency to adapt to all cellular networks across the world.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Removing the SAW filter reduces the insertion loss which </a:t>
            </a:r>
            <a:r>
              <a:rPr lang="en-US" sz="1100" b="1" dirty="0">
                <a:latin typeface="+mn-lt"/>
              </a:rPr>
              <a:t>improves the power efficiency, and also reduces the form factor of the devices. </a:t>
            </a:r>
          </a:p>
          <a:p>
            <a:pPr lvl="2" algn="just"/>
            <a:r>
              <a:rPr lang="en-US" sz="1050" dirty="0">
                <a:latin typeface="+mn-lt"/>
              </a:rPr>
              <a:t>improved Tx power efficiency and Rx sensitivity due to the lower RF front end insertion loss</a:t>
            </a:r>
          </a:p>
          <a:p>
            <a:pPr lvl="2" algn="just"/>
            <a:r>
              <a:rPr lang="en-US" sz="1050" dirty="0">
                <a:latin typeface="+mn-lt"/>
              </a:rPr>
              <a:t>reduces the form factor due to the footprint size saving in RF front end by removing the SAW filters</a:t>
            </a:r>
          </a:p>
          <a:p>
            <a:pPr marL="161290" indent="-161290"/>
            <a:endParaRPr lang="en-US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514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6F1B4-C9E6-ADFA-A533-AC45A8CF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  <a:r>
              <a:rPr lang="en-SE" dirty="0"/>
              <a:t> from network deployment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51CEC-7711-6F92-31AD-ACF1919290A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38710"/>
            <a:ext cx="8064038" cy="3873396"/>
          </a:xfrm>
        </p:spPr>
        <p:txBody>
          <a:bodyPr lIns="0" tIns="0" rIns="0" bIns="0" anchor="t"/>
          <a:lstStyle/>
          <a:p>
            <a:pPr marL="161290" indent="-161290" algn="just"/>
            <a:r>
              <a:rPr lang="en-US" sz="1400" dirty="0">
                <a:latin typeface="+mn-lt"/>
              </a:rPr>
              <a:t>Further complexity reduction of </a:t>
            </a:r>
            <a:r>
              <a:rPr lang="en-US" sz="1400" dirty="0" err="1">
                <a:latin typeface="+mn-lt"/>
              </a:rPr>
              <a:t>eRedCap</a:t>
            </a:r>
            <a:r>
              <a:rPr lang="en-US" sz="1400" dirty="0">
                <a:latin typeface="+mn-lt"/>
              </a:rPr>
              <a:t> devices will also facilitate further network deployments and ecosystem growth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SAW-less design will allow significant complexity reduction of devices, and thus more devices could be deployed to wider applications, bringing more clients and more service utilization of the network. </a:t>
            </a:r>
            <a:r>
              <a:rPr lang="en-US" sz="1100" b="1" dirty="0">
                <a:latin typeface="+mn-lt"/>
              </a:rPr>
              <a:t>Therefore, SAW-less design will facilitate the growth of the ecosystem. 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More economical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devices will accelerate the network migration and market moving towards 5G technology and away from legacy alternatives that are available today e.g., CAT-1bis devices. </a:t>
            </a:r>
            <a:r>
              <a:rPr lang="en-US" sz="1100" b="1" dirty="0">
                <a:latin typeface="+mn-lt"/>
              </a:rPr>
              <a:t>This will unleash new use cases and verticals benefiting the whole industry including module makers and operators.</a:t>
            </a:r>
          </a:p>
          <a:p>
            <a:pPr lvl="1" algn="just"/>
            <a:endParaRPr lang="en-SE" sz="1100" dirty="0">
              <a:latin typeface="+mn-lt"/>
            </a:endParaRPr>
          </a:p>
          <a:p>
            <a:pPr lvl="1" algn="just"/>
            <a:r>
              <a:rPr lang="en-US" sz="1100" b="1" dirty="0">
                <a:latin typeface="+mn-lt"/>
              </a:rPr>
              <a:t>A single SKU design for global operation simplifies worldwide IoT device deployments for customers.</a:t>
            </a:r>
          </a:p>
          <a:p>
            <a:pPr lvl="2" algn="just"/>
            <a:r>
              <a:rPr lang="en-US" sz="1100" dirty="0">
                <a:latin typeface="+mn-lt"/>
              </a:rPr>
              <a:t>A single SKU also streamlines the IoT deployment process, where devices can be deployed interchangeably across different regions without needing region-specific models.</a:t>
            </a:r>
          </a:p>
          <a:p>
            <a:pPr lvl="2" algn="just"/>
            <a:r>
              <a:rPr lang="en-US" sz="1100" dirty="0">
                <a:latin typeface="+mn-lt"/>
              </a:rPr>
              <a:t>A single SKU ensures a consistent customer experience, and users benefit from the uniformity of product features and capabilities, regardless of their geographic location.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58932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9F9A8-704D-074C-533B-FD58882E2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13" y="270210"/>
            <a:ext cx="8753705" cy="404719"/>
          </a:xfrm>
        </p:spPr>
        <p:txBody>
          <a:bodyPr/>
          <a:lstStyle/>
          <a:p>
            <a:r>
              <a:rPr lang="en-US" dirty="0"/>
              <a:t>Limited factors in 3GPP specifications for SAW-less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D4F69-3489-5B4A-2E3C-65B80903E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369" y="764395"/>
            <a:ext cx="4129623" cy="4262785"/>
          </a:xfrm>
        </p:spPr>
        <p:txBody>
          <a:bodyPr/>
          <a:lstStyle/>
          <a:p>
            <a:pPr algn="just"/>
            <a:r>
              <a:rPr lang="en-US" sz="1200" dirty="0">
                <a:latin typeface="+mn-lt"/>
              </a:rPr>
              <a:t>T</a:t>
            </a:r>
            <a:r>
              <a:rPr lang="en-SE" sz="1200" dirty="0">
                <a:latin typeface="+mn-lt"/>
              </a:rPr>
              <a:t>wo major </a:t>
            </a:r>
            <a:r>
              <a:rPr lang="en-US" sz="1200" dirty="0">
                <a:latin typeface="+mn-lt"/>
              </a:rPr>
              <a:t>limited factors in 38.101-1 for SAW-less implementation</a:t>
            </a:r>
            <a:r>
              <a:rPr lang="en-SE" sz="1200" dirty="0">
                <a:latin typeface="+mn-lt"/>
              </a:rPr>
              <a:t> have been identified:</a:t>
            </a:r>
            <a:endParaRPr lang="en-US" sz="1200" dirty="0">
              <a:latin typeface="+mn-lt"/>
            </a:endParaRPr>
          </a:p>
          <a:p>
            <a:pPr marL="390471" lvl="1" indent="-228600" algn="just">
              <a:buFont typeface="+mj-lt"/>
              <a:buAutoNum type="arabicParenR"/>
            </a:pPr>
            <a:endParaRPr lang="en-SE" sz="800" dirty="0">
              <a:latin typeface="+mn-lt"/>
            </a:endParaRPr>
          </a:p>
          <a:p>
            <a:pPr marL="390471" lvl="1" indent="-228600" algn="just">
              <a:buFont typeface="+mj-lt"/>
              <a:buAutoNum type="arabicParenR"/>
            </a:pPr>
            <a:r>
              <a:rPr lang="en-US" sz="800" dirty="0">
                <a:latin typeface="+mn-lt"/>
              </a:rPr>
              <a:t>Noise for UE-coexistence in SAW-less design with small frequency offset</a:t>
            </a:r>
            <a:r>
              <a:rPr lang="en-SE" sz="800" dirty="0">
                <a:latin typeface="+mn-lt"/>
              </a:rPr>
              <a:t> in specific bands</a:t>
            </a:r>
            <a:endParaRPr lang="en-US" sz="800" dirty="0">
              <a:latin typeface="+mn-lt"/>
            </a:endParaRPr>
          </a:p>
          <a:p>
            <a:pPr lvl="2" algn="just"/>
            <a:r>
              <a:rPr lang="en-US" sz="800" dirty="0">
                <a:latin typeface="+mn-lt"/>
              </a:rPr>
              <a:t>3GPP requires Tx “noise” into the protected frequency bands to not exceed -50dBm/MHz – specified as “Spurious Emission for UE coexistence” under section 6.5.3.2 in TS 38.101-1</a:t>
            </a:r>
          </a:p>
          <a:p>
            <a:pPr lvl="2" algn="just"/>
            <a:r>
              <a:rPr lang="en-US" sz="800" dirty="0">
                <a:latin typeface="+mn-lt"/>
              </a:rPr>
              <a:t>This requirement can’t be met for &gt;5MHz channel BWs in SAW-less design due to strong PA non-linearity products falling into the protected bands –SAW filtering is necessary at such band scenarios.</a:t>
            </a:r>
          </a:p>
          <a:p>
            <a:pPr lvl="2" algn="just"/>
            <a:r>
              <a:rPr lang="en-US" sz="800" dirty="0">
                <a:latin typeface="+mn-lt"/>
              </a:rPr>
              <a:t>This is a major SAW-less design challenge in 5G NR designs compared to LTE IoT using much narrower channel BWs (&lt;1.4MHz)</a:t>
            </a:r>
          </a:p>
          <a:p>
            <a:pPr lvl="2" algn="just"/>
            <a:r>
              <a:rPr lang="en-US" sz="800" dirty="0">
                <a:latin typeface="+mn-lt"/>
              </a:rPr>
              <a:t>For 5MHz PUSCH, the above requirement becomes more realistic for SAW-less design but still very challenging in some critical scenarios due to higher order IMD products falling into the protected Rx bands</a:t>
            </a:r>
          </a:p>
          <a:p>
            <a:pPr lvl="3" algn="just"/>
            <a:r>
              <a:rPr lang="en-US" sz="700" b="1" dirty="0">
                <a:latin typeface="+mn-lt"/>
              </a:rPr>
              <a:t>The worst case is n13 Tx noise </a:t>
            </a:r>
            <a:r>
              <a:rPr lang="en-US" sz="700" b="1" dirty="0">
                <a:latin typeface="+mn-lt"/>
                <a:sym typeface="Wingdings" panose="05000000000000000000" pitchFamily="2" charset="2"/>
              </a:rPr>
              <a:t> </a:t>
            </a:r>
            <a:r>
              <a:rPr lang="en-US" sz="700" b="1" dirty="0">
                <a:latin typeface="+mn-lt"/>
              </a:rPr>
              <a:t>B14 Rx band (protected): </a:t>
            </a:r>
            <a:r>
              <a:rPr lang="en-US" sz="700" dirty="0">
                <a:latin typeface="+mn-lt"/>
              </a:rPr>
              <a:t>-9MHz offset from the edge of LOWEST channel BW, affected by IMD7. This offset is smaller than the minimum </a:t>
            </a:r>
            <a:r>
              <a:rPr lang="en-US" sz="700" dirty="0" err="1">
                <a:latin typeface="+mn-lt"/>
              </a:rPr>
              <a:t>Foob</a:t>
            </a:r>
            <a:r>
              <a:rPr lang="en-US" sz="700" dirty="0">
                <a:latin typeface="+mn-lt"/>
              </a:rPr>
              <a:t> limit (10MHz) that the UE-</a:t>
            </a:r>
            <a:r>
              <a:rPr lang="en-US" sz="700" dirty="0" err="1">
                <a:latin typeface="+mn-lt"/>
              </a:rPr>
              <a:t>coex</a:t>
            </a:r>
            <a:r>
              <a:rPr lang="en-US" sz="700" dirty="0">
                <a:latin typeface="+mn-lt"/>
              </a:rPr>
              <a:t> requirements are usually applied from.</a:t>
            </a:r>
          </a:p>
          <a:p>
            <a:pPr lvl="3" algn="just"/>
            <a:r>
              <a:rPr lang="en-US" sz="700" dirty="0">
                <a:latin typeface="+mn-lt"/>
              </a:rPr>
              <a:t>Our measurements on a few existing PA types show spurious emission of-43-48dBm/MHz in this scenario </a:t>
            </a:r>
            <a:r>
              <a:rPr lang="en-US" sz="700" dirty="0">
                <a:latin typeface="+mn-lt"/>
                <a:sym typeface="Wingdings" panose="05000000000000000000" pitchFamily="2" charset="2"/>
              </a:rPr>
              <a:t></a:t>
            </a:r>
            <a:r>
              <a:rPr lang="en-US" sz="700" dirty="0">
                <a:latin typeface="+mn-lt"/>
              </a:rPr>
              <a:t> -45-50dBm at antenna – marginal/not sufficient to meet 3GPP spec. </a:t>
            </a:r>
            <a:endParaRPr lang="en-SE" sz="700" dirty="0">
              <a:latin typeface="+mn-lt"/>
            </a:endParaRPr>
          </a:p>
          <a:p>
            <a:pPr lvl="3" algn="just"/>
            <a:endParaRPr lang="en-US" sz="900" dirty="0">
              <a:latin typeface="+mn-lt"/>
            </a:endParaRPr>
          </a:p>
          <a:p>
            <a:pPr marL="390471" lvl="1" indent="-228600" algn="just">
              <a:buFont typeface="+mj-lt"/>
              <a:buAutoNum type="arabicParenR"/>
            </a:pPr>
            <a:r>
              <a:rPr lang="en-US" sz="800" dirty="0">
                <a:latin typeface="+mn-lt"/>
              </a:rPr>
              <a:t>Additional blocking requirements </a:t>
            </a:r>
            <a:r>
              <a:rPr lang="en-SE" sz="800" dirty="0">
                <a:latin typeface="+mn-lt"/>
              </a:rPr>
              <a:t>in specific bands</a:t>
            </a:r>
          </a:p>
          <a:p>
            <a:pPr lvl="2" algn="just"/>
            <a:r>
              <a:rPr lang="en-US" sz="800" dirty="0">
                <a:latin typeface="+mn-lt"/>
              </a:rPr>
              <a:t>In-band Blocking (IBB) spec for 5G NR includes very challenging requirements for n71 (Case 3) and n105 (Case 5). Both specs are much harder than other IBB and OBB specs.</a:t>
            </a:r>
          </a:p>
          <a:p>
            <a:endParaRPr lang="en-US" sz="1050" dirty="0">
              <a:latin typeface="+mn-lt"/>
            </a:endParaRPr>
          </a:p>
          <a:p>
            <a:pPr marL="0" indent="0">
              <a:buNone/>
            </a:pPr>
            <a:endParaRPr lang="en-US" sz="105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AF0C69-8A43-0866-2EE9-BAE3EC974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008" y="906390"/>
            <a:ext cx="4255904" cy="25091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5A9162-6329-15AB-4CD3-6BE977457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008" y="3786079"/>
            <a:ext cx="4255905" cy="8241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B1B56A-0388-936E-113A-7A8E6DF67FE5}"/>
              </a:ext>
            </a:extLst>
          </p:cNvPr>
          <p:cNvSpPr txBox="1"/>
          <p:nvPr/>
        </p:nvSpPr>
        <p:spPr>
          <a:xfrm>
            <a:off x="4778703" y="3424431"/>
            <a:ext cx="42596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/>
              <a:t>M</a:t>
            </a:r>
            <a:r>
              <a:rPr lang="en-SE" sz="800" b="1" dirty="0" err="1"/>
              <a:t>easured</a:t>
            </a:r>
            <a:r>
              <a:rPr lang="en-SE" sz="800" b="1" dirty="0"/>
              <a:t> PA emission at -9 MHz offset from the </a:t>
            </a:r>
            <a:r>
              <a:rPr lang="en-US" sz="800" b="1" dirty="0"/>
              <a:t>the edge of </a:t>
            </a:r>
            <a:r>
              <a:rPr lang="en-SE" sz="800" b="1" dirty="0"/>
              <a:t>lowest</a:t>
            </a:r>
            <a:r>
              <a:rPr lang="en-US" sz="800" b="1" dirty="0"/>
              <a:t> channel BW</a:t>
            </a:r>
            <a:r>
              <a:rPr lang="en-SE" sz="800" b="1" dirty="0"/>
              <a:t>  </a:t>
            </a:r>
            <a:endParaRPr lang="en-US" sz="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98950E-8C83-6CF2-A11F-D3128DFA70F8}"/>
              </a:ext>
            </a:extLst>
          </p:cNvPr>
          <p:cNvSpPr txBox="1"/>
          <p:nvPr/>
        </p:nvSpPr>
        <p:spPr>
          <a:xfrm>
            <a:off x="4637008" y="4591882"/>
            <a:ext cx="482194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/>
              <a:t>E</a:t>
            </a:r>
            <a:r>
              <a:rPr lang="en-SE" sz="800" b="1" dirty="0" err="1"/>
              <a:t>xample</a:t>
            </a:r>
            <a:r>
              <a:rPr lang="en-SE" sz="800" b="1" dirty="0"/>
              <a:t> of add</a:t>
            </a:r>
            <a:r>
              <a:rPr lang="en-US" sz="800" b="1" dirty="0" err="1"/>
              <a:t>i</a:t>
            </a:r>
            <a:r>
              <a:rPr lang="en-SE" sz="800" b="1" dirty="0" err="1"/>
              <a:t>tional</a:t>
            </a:r>
            <a:r>
              <a:rPr lang="en-SE" sz="800" b="1" dirty="0"/>
              <a:t> blocking </a:t>
            </a:r>
            <a:r>
              <a:rPr lang="en-SE" sz="800" b="1" dirty="0" err="1"/>
              <a:t>requireme</a:t>
            </a:r>
            <a:r>
              <a:rPr lang="en-US" sz="800" b="1" dirty="0" err="1"/>
              <a:t>nt</a:t>
            </a:r>
            <a:r>
              <a:rPr lang="en-SE" sz="800" b="1" dirty="0"/>
              <a:t>s for n71 </a:t>
            </a:r>
            <a:r>
              <a:rPr lang="en-SE" sz="800" b="1" dirty="0" err="1"/>
              <a:t>v.s</a:t>
            </a:r>
            <a:r>
              <a:rPr lang="en-SE" sz="800" b="1" dirty="0"/>
              <a:t>. </a:t>
            </a:r>
            <a:r>
              <a:rPr lang="en-US" sz="800" b="1" dirty="0"/>
              <a:t>O</a:t>
            </a:r>
            <a:r>
              <a:rPr lang="en-SE" sz="800" b="1" dirty="0" err="1"/>
              <a:t>ther</a:t>
            </a:r>
            <a:r>
              <a:rPr lang="en-SE" sz="800" b="1" dirty="0"/>
              <a:t> blocking requirements</a:t>
            </a:r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366689135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DA394-A8A6-2DA3-1E88-A61FBC33F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 to supporting SAW-less implementation in Rel-19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B2066FF-7656-E9D2-60B9-171A6CECFA2E}"/>
                  </a:ext>
                </a:extLst>
              </p:cNvPr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539981" y="810629"/>
                <a:ext cx="8208464" cy="3873396"/>
              </a:xfrm>
            </p:spPr>
            <p:txBody>
              <a:bodyPr/>
              <a:lstStyle/>
              <a:p>
                <a:pPr algn="just"/>
                <a:r>
                  <a:rPr lang="en-SE" sz="1400" dirty="0">
                    <a:latin typeface="+mn-lt"/>
                  </a:rPr>
                  <a:t>A</a:t>
                </a:r>
                <a:r>
                  <a:rPr lang="en-US" sz="1400" dirty="0" err="1">
                    <a:latin typeface="+mn-lt"/>
                  </a:rPr>
                  <a:t>llow</a:t>
                </a:r>
                <a:r>
                  <a:rPr lang="en-US" sz="1400" dirty="0">
                    <a:latin typeface="+mn-lt"/>
                  </a:rPr>
                  <a:t> reduced maximum output power (power back-off MPR) for </a:t>
                </a:r>
                <a:r>
                  <a:rPr lang="en-US" sz="1400" dirty="0" err="1">
                    <a:latin typeface="+mn-lt"/>
                  </a:rPr>
                  <a:t>eRedCap</a:t>
                </a:r>
                <a:r>
                  <a:rPr lang="en-US" sz="1400" dirty="0">
                    <a:latin typeface="+mn-lt"/>
                  </a:rPr>
                  <a:t> when operating in HD-FDD mode in n13. </a:t>
                </a:r>
              </a:p>
              <a:p>
                <a:pPr lvl="1" algn="just"/>
                <a:r>
                  <a:rPr lang="en-US" sz="1100" b="1" dirty="0">
                    <a:latin typeface="+mn-lt"/>
                  </a:rPr>
                  <a:t>Specify the power</a:t>
                </a:r>
                <a:r>
                  <a:rPr lang="en-SE" sz="1100" b="1" dirty="0">
                    <a:latin typeface="+mn-lt"/>
                  </a:rPr>
                  <a:t> back-o</a:t>
                </a:r>
                <a:r>
                  <a:rPr lang="en-US" sz="1100" b="1" dirty="0">
                    <a:latin typeface="+mn-lt"/>
                  </a:rPr>
                  <a:t>ff via</a:t>
                </a:r>
                <a:r>
                  <a:rPr lang="en-SE" sz="1100" b="1" dirty="0">
                    <a:latin typeface="+mn-lt"/>
                  </a:rPr>
                  <a:t> hard coded MPR term</a:t>
                </a:r>
                <a:r>
                  <a:rPr lang="en-US" sz="1100" b="1" dirty="0">
                    <a:latin typeface="+mn-lt"/>
                  </a:rPr>
                  <a:t> </a:t>
                </a:r>
                <a:r>
                  <a:rPr lang="en-SE" sz="1100" dirty="0">
                    <a:latin typeface="+mn-lt"/>
                  </a:rPr>
                  <a:t>(e.g., via </a:t>
                </a:r>
                <a14:m>
                  <m:oMath xmlns:m="http://schemas.openxmlformats.org/officeDocument/2006/math">
                    <m:r>
                      <a:rPr lang="en-US" sz="1100">
                        <a:latin typeface="+mn-lt"/>
                      </a:rPr>
                      <m:t>∆</m:t>
                    </m:r>
                    <m:r>
                      <a:rPr lang="sv-SE" sz="1100">
                        <a:latin typeface="+mn-lt"/>
                      </a:rPr>
                      <m:t>𝑀𝑃𝑅</m:t>
                    </m:r>
                  </m:oMath>
                </a14:m>
                <a:r>
                  <a:rPr lang="en-SE" sz="1100" dirty="0">
                    <a:latin typeface="+mn-lt"/>
                  </a:rPr>
                  <a:t>)</a:t>
                </a:r>
                <a:r>
                  <a:rPr lang="en-US" sz="1100" dirty="0">
                    <a:latin typeface="+mn-lt"/>
                  </a:rPr>
                  <a:t> to reduce PA IMD7 non-linearity products</a:t>
                </a:r>
                <a:r>
                  <a:rPr lang="en-SE" sz="1100" dirty="0">
                    <a:latin typeface="+mn-lt"/>
                  </a:rPr>
                  <a:t> of n13</a:t>
                </a:r>
                <a:r>
                  <a:rPr lang="en-US" sz="1100" dirty="0">
                    <a:latin typeface="+mn-lt"/>
                  </a:rPr>
                  <a:t> falling into the protected Rx bands</a:t>
                </a:r>
                <a:r>
                  <a:rPr lang="en-SE" sz="1100" dirty="0">
                    <a:latin typeface="+mn-lt"/>
                  </a:rPr>
                  <a:t> (b14)</a:t>
                </a:r>
                <a:r>
                  <a:rPr lang="en-US" sz="1100" dirty="0">
                    <a:latin typeface="+mn-lt"/>
                  </a:rPr>
                  <a:t> </a:t>
                </a:r>
                <a:r>
                  <a:rPr lang="en-US" sz="1100" b="1" dirty="0">
                    <a:latin typeface="+mn-lt"/>
                  </a:rPr>
                  <a:t>to ensure the spectrum emission level meet the 3GPP requirements</a:t>
                </a:r>
                <a:r>
                  <a:rPr lang="en-SE" sz="1100" b="1" dirty="0">
                    <a:latin typeface="+mn-lt"/>
                  </a:rPr>
                  <a:t>.</a:t>
                </a:r>
              </a:p>
              <a:p>
                <a:pPr lvl="2" algn="just"/>
                <a:r>
                  <a:rPr lang="en-US" sz="1100" dirty="0">
                    <a:latin typeface="+mn-lt"/>
                  </a:rPr>
                  <a:t>H</a:t>
                </a:r>
                <a:r>
                  <a:rPr lang="en-SE" sz="1100" dirty="0" err="1">
                    <a:latin typeface="+mn-lt"/>
                  </a:rPr>
                  <a:t>ard</a:t>
                </a:r>
                <a:r>
                  <a:rPr lang="en-SE" sz="1100" dirty="0">
                    <a:latin typeface="+mn-lt"/>
                  </a:rPr>
                  <a:t> coded MPR instead of signalling controlled MPR, to ensure no relaxation on the spectrum emission level limits for the protection of victim bands.</a:t>
                </a:r>
                <a:endParaRPr lang="en-US" sz="1100" dirty="0">
                  <a:latin typeface="+mn-lt"/>
                </a:endParaRPr>
              </a:p>
              <a:p>
                <a:pPr lvl="1" algn="just"/>
                <a:r>
                  <a:rPr lang="en-US" sz="1100" b="1" dirty="0">
                    <a:latin typeface="+mn-lt"/>
                  </a:rPr>
                  <a:t>Limit the power back-off</a:t>
                </a:r>
                <a:r>
                  <a:rPr lang="en-SE" sz="1100" b="1" dirty="0">
                    <a:latin typeface="+mn-lt"/>
                  </a:rPr>
                  <a:t> MPR</a:t>
                </a:r>
                <a:r>
                  <a:rPr lang="en-US" sz="1100" b="1" dirty="0">
                    <a:latin typeface="+mn-lt"/>
                  </a:rPr>
                  <a:t> only to the problematic RB allocations</a:t>
                </a:r>
                <a:r>
                  <a:rPr lang="en-SE" sz="1100" b="1" dirty="0">
                    <a:latin typeface="+mn-lt"/>
                  </a:rPr>
                  <a:t>, </a:t>
                </a:r>
                <a:r>
                  <a:rPr lang="en-SE" sz="1100" dirty="0">
                    <a:latin typeface="+mn-lt"/>
                  </a:rPr>
                  <a:t>for example, ONLY </a:t>
                </a:r>
                <a:r>
                  <a:rPr lang="en-US" sz="1100" dirty="0">
                    <a:latin typeface="+mn-lt"/>
                  </a:rPr>
                  <a:t>in the lower edge of n13 </a:t>
                </a:r>
                <a:r>
                  <a:rPr lang="en-US" sz="1100" dirty="0">
                    <a:latin typeface="+mn-lt"/>
                    <a:sym typeface="Wingdings" panose="05000000000000000000" pitchFamily="2" charset="2"/>
                  </a:rPr>
                  <a:t> </a:t>
                </a:r>
                <a:r>
                  <a:rPr lang="en-US" sz="1100" dirty="0">
                    <a:latin typeface="+mn-lt"/>
                  </a:rPr>
                  <a:t>LCRB*12*SCS &gt; 3.6MHz and </a:t>
                </a:r>
                <a:r>
                  <a:rPr lang="en-US" sz="1100" dirty="0" err="1">
                    <a:latin typeface="+mn-lt"/>
                  </a:rPr>
                  <a:t>RBstart</a:t>
                </a:r>
                <a:r>
                  <a:rPr lang="en-US" sz="1100" dirty="0">
                    <a:latin typeface="+mn-lt"/>
                  </a:rPr>
                  <a:t>*12*SCS is &lt; 1.8 </a:t>
                </a:r>
                <a:r>
                  <a:rPr lang="en-US" sz="1100" dirty="0" err="1">
                    <a:latin typeface="+mn-lt"/>
                  </a:rPr>
                  <a:t>MHz.</a:t>
                </a:r>
                <a:r>
                  <a:rPr lang="en-US" sz="1100" dirty="0">
                    <a:latin typeface="+mn-lt"/>
                  </a:rPr>
                  <a:t> </a:t>
                </a:r>
              </a:p>
              <a:p>
                <a:pPr algn="just"/>
                <a:endParaRPr lang="en-US" sz="1400" dirty="0">
                  <a:latin typeface="+mn-lt"/>
                </a:endParaRPr>
              </a:p>
              <a:p>
                <a:pPr algn="just"/>
                <a:r>
                  <a:rPr lang="en-US" sz="1400" dirty="0">
                    <a:latin typeface="+mn-lt"/>
                  </a:rPr>
                  <a:t>Also considering a relaxed IBB requirement for </a:t>
                </a:r>
                <a:r>
                  <a:rPr lang="en-US" sz="1400" dirty="0" err="1">
                    <a:latin typeface="+mn-lt"/>
                  </a:rPr>
                  <a:t>eRedCap</a:t>
                </a:r>
                <a:r>
                  <a:rPr lang="en-US" sz="1400" dirty="0">
                    <a:latin typeface="+mn-lt"/>
                  </a:rPr>
                  <a:t> when operating in HD-FDD mode in n71.</a:t>
                </a:r>
              </a:p>
              <a:p>
                <a:pPr lvl="1" algn="just"/>
                <a:r>
                  <a:rPr lang="en-US" sz="1100" dirty="0">
                    <a:latin typeface="+mn-lt"/>
                  </a:rPr>
                  <a:t>In FCC R&amp;O 14-50, the television signal strength received by the UE is estimated at -23 dBm with assumption that UE Rx antenna gain of -8</a:t>
                </a:r>
                <a:r>
                  <a:rPr lang="en-SE" sz="1100" dirty="0">
                    <a:latin typeface="+mn-lt"/>
                  </a:rPr>
                  <a:t> </a:t>
                </a:r>
                <a:r>
                  <a:rPr lang="en-US" sz="1100" dirty="0" err="1">
                    <a:latin typeface="+mn-lt"/>
                  </a:rPr>
                  <a:t>dBi</a:t>
                </a:r>
                <a:r>
                  <a:rPr lang="en-US" sz="1100" dirty="0">
                    <a:latin typeface="+mn-lt"/>
                  </a:rPr>
                  <a:t>.</a:t>
                </a:r>
                <a:r>
                  <a:rPr lang="en-SE" sz="1100" dirty="0">
                    <a:latin typeface="+mn-lt"/>
                  </a:rPr>
                  <a:t> </a:t>
                </a:r>
                <a:r>
                  <a:rPr lang="en-US" sz="1100" dirty="0">
                    <a:latin typeface="+mn-lt"/>
                  </a:rPr>
                  <a:t>The 3GPP specifications also account for the case where the antenna gain may be as high as 0 </a:t>
                </a:r>
                <a:r>
                  <a:rPr lang="en-US" sz="1100" dirty="0" err="1">
                    <a:latin typeface="+mn-lt"/>
                  </a:rPr>
                  <a:t>dBi</a:t>
                </a:r>
                <a:r>
                  <a:rPr lang="en-US" sz="1100" dirty="0">
                    <a:latin typeface="+mn-lt"/>
                  </a:rPr>
                  <a:t> for device type include fixed or nomadic devices, and </a:t>
                </a:r>
                <a:r>
                  <a:rPr lang="en-SE" sz="1100" dirty="0">
                    <a:latin typeface="+mn-lt"/>
                  </a:rPr>
                  <a:t>therefore, </a:t>
                </a:r>
                <a:r>
                  <a:rPr lang="en-US" sz="1100" dirty="0">
                    <a:latin typeface="+mn-lt"/>
                  </a:rPr>
                  <a:t>a more stringent blocking signal level (-15 dBm) is specified in 3GPP. </a:t>
                </a:r>
              </a:p>
              <a:p>
                <a:pPr lvl="1" algn="just"/>
                <a:r>
                  <a:rPr lang="en-US" sz="1100" b="1" dirty="0">
                    <a:latin typeface="+mn-lt"/>
                  </a:rPr>
                  <a:t>The 0</a:t>
                </a:r>
                <a:r>
                  <a:rPr lang="en-SE" sz="1100" b="1" dirty="0">
                    <a:latin typeface="+mn-lt"/>
                  </a:rPr>
                  <a:t> </a:t>
                </a:r>
                <a:r>
                  <a:rPr lang="en-US" sz="1100" b="1" dirty="0" err="1">
                    <a:latin typeface="+mn-lt"/>
                  </a:rPr>
                  <a:t>dBi</a:t>
                </a:r>
                <a:r>
                  <a:rPr lang="en-US" sz="1100" b="1" dirty="0">
                    <a:latin typeface="+mn-lt"/>
                  </a:rPr>
                  <a:t> antenna may not be relevant for </a:t>
                </a:r>
                <a:r>
                  <a:rPr lang="en-US" sz="1100" b="1" dirty="0" err="1">
                    <a:latin typeface="+mn-lt"/>
                  </a:rPr>
                  <a:t>eRedcap</a:t>
                </a:r>
                <a:r>
                  <a:rPr lang="en-US" sz="1100" b="1" dirty="0">
                    <a:latin typeface="+mn-lt"/>
                  </a:rPr>
                  <a:t> devices with </a:t>
                </a:r>
                <a:r>
                  <a:rPr lang="en-SE" sz="1100" b="1" dirty="0">
                    <a:latin typeface="+mn-lt"/>
                  </a:rPr>
                  <a:t>compact</a:t>
                </a:r>
                <a:r>
                  <a:rPr lang="en-US" sz="1100" b="1" dirty="0">
                    <a:latin typeface="+mn-lt"/>
                  </a:rPr>
                  <a:t> formfactors. A UE Rx antenna gain of -8 </a:t>
                </a:r>
                <a:r>
                  <a:rPr lang="en-US" sz="1100" b="1" dirty="0" err="1">
                    <a:latin typeface="+mn-lt"/>
                  </a:rPr>
                  <a:t>dBi</a:t>
                </a:r>
                <a:r>
                  <a:rPr lang="en-US" sz="1100" b="1" dirty="0">
                    <a:latin typeface="+mn-lt"/>
                  </a:rPr>
                  <a:t>, as used in FCC R&amp;O 14-50 may be more relevant. </a:t>
                </a:r>
                <a:r>
                  <a:rPr lang="en-US" sz="1100" dirty="0">
                    <a:latin typeface="+mn-lt"/>
                  </a:rPr>
                  <a:t>Therefore, we suggest 3GPP also to consider a relaxed IBB requirement in n71 </a:t>
                </a:r>
                <a:r>
                  <a:rPr lang="en-SE" sz="1100" dirty="0">
                    <a:latin typeface="+mn-lt"/>
                  </a:rPr>
                  <a:t>as a option </a:t>
                </a:r>
                <a:r>
                  <a:rPr lang="en-US" sz="1100" dirty="0">
                    <a:latin typeface="+mn-lt"/>
                  </a:rPr>
                  <a:t>to facilitate the </a:t>
                </a:r>
                <a:r>
                  <a:rPr lang="en-US" sz="1100" dirty="0" err="1">
                    <a:latin typeface="+mn-lt"/>
                  </a:rPr>
                  <a:t>SAWless</a:t>
                </a:r>
                <a:r>
                  <a:rPr lang="en-US" sz="1100" dirty="0">
                    <a:latin typeface="+mn-lt"/>
                  </a:rPr>
                  <a:t> implementation of </a:t>
                </a:r>
                <a:r>
                  <a:rPr lang="en-US" sz="1100" dirty="0" err="1">
                    <a:latin typeface="+mn-lt"/>
                  </a:rPr>
                  <a:t>eRedcap</a:t>
                </a:r>
                <a:r>
                  <a:rPr lang="en-US" sz="1100" dirty="0">
                    <a:latin typeface="+mn-lt"/>
                  </a:rPr>
                  <a:t> in Rel-19</a:t>
                </a:r>
                <a:r>
                  <a:rPr lang="en-SE" sz="1100" dirty="0">
                    <a:latin typeface="+mn-lt"/>
                  </a:rPr>
                  <a:t>.</a:t>
                </a:r>
                <a:endParaRPr lang="en-US" sz="1100" dirty="0">
                  <a:latin typeface="+mn-lt"/>
                </a:endParaRPr>
              </a:p>
              <a:p>
                <a:pPr marL="0" indent="0">
                  <a:buNone/>
                </a:pPr>
                <a:endParaRPr lang="en-US" sz="1200" dirty="0">
                  <a:latin typeface="+mn-lt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B2066FF-7656-E9D2-60B9-171A6CECFA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539981" y="810629"/>
                <a:ext cx="8208464" cy="3873396"/>
              </a:xfrm>
              <a:blipFill>
                <a:blip r:embed="rId2"/>
                <a:stretch>
                  <a:fillRect l="-1263" t="-1417" r="-1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047023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F76FB-D970-6EF5-37BC-614F1BF8B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CA44D-F96A-83EF-AA56-54276961FA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386" y="772533"/>
            <a:ext cx="8064038" cy="3873396"/>
          </a:xfrm>
        </p:spPr>
        <p:txBody>
          <a:bodyPr/>
          <a:lstStyle/>
          <a:p>
            <a:pPr algn="just"/>
            <a:r>
              <a:rPr lang="en-US" sz="1400" dirty="0">
                <a:latin typeface="+mn-lt"/>
              </a:rPr>
              <a:t>Include the following objectives </a:t>
            </a:r>
            <a:r>
              <a:rPr lang="en-SE" sz="1400" dirty="0">
                <a:latin typeface="+mn-lt"/>
              </a:rPr>
              <a:t>in</a:t>
            </a:r>
            <a:r>
              <a:rPr lang="en-US" sz="1400" dirty="0">
                <a:latin typeface="+mn-lt"/>
              </a:rPr>
              <a:t> RAN4 work</a:t>
            </a:r>
            <a:r>
              <a:rPr lang="en-SE" sz="1400" dirty="0">
                <a:latin typeface="+mn-lt"/>
              </a:rPr>
              <a:t> in Rel-19 for f</a:t>
            </a:r>
            <a:r>
              <a:rPr lang="en-US" sz="1400" dirty="0" err="1">
                <a:latin typeface="+mn-lt"/>
              </a:rPr>
              <a:t>urther</a:t>
            </a:r>
            <a:r>
              <a:rPr lang="en-US" sz="1400" dirty="0">
                <a:latin typeface="+mn-lt"/>
              </a:rPr>
              <a:t> complexity reduction for </a:t>
            </a:r>
            <a:r>
              <a:rPr lang="en-US" sz="1400" dirty="0" err="1">
                <a:latin typeface="+mn-lt"/>
              </a:rPr>
              <a:t>eRedcap</a:t>
            </a:r>
            <a:r>
              <a:rPr lang="en-US" sz="1400" dirty="0">
                <a:latin typeface="+mn-lt"/>
              </a:rPr>
              <a:t> devices:</a:t>
            </a:r>
          </a:p>
          <a:p>
            <a:pPr marL="161871" lvl="1" indent="0" algn="just">
              <a:buNone/>
            </a:pPr>
            <a:endParaRPr lang="en-US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RAN4 to investigate the limiting factors in UE RF requirements in TS 38.101-1 to enable SAW-less designs in Rel-19.</a:t>
            </a:r>
          </a:p>
          <a:p>
            <a:pPr lvl="2" algn="just"/>
            <a:r>
              <a:rPr lang="en-US" sz="1100" dirty="0">
                <a:latin typeface="+mn-lt"/>
              </a:rPr>
              <a:t>Focus on PC3 HD-FDD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with baseband bandwidth reduction BW3/PR3 device (IE supportOfERedCap-r18 is present and IE eRedCapNotReducedBB-BW-r18 is NOT present).</a:t>
            </a:r>
          </a:p>
          <a:p>
            <a:pPr lvl="2" algn="just"/>
            <a:r>
              <a:rPr lang="en-US" sz="1100" dirty="0">
                <a:latin typeface="+mn-lt"/>
              </a:rPr>
              <a:t>Note: examples of limiting factors are such as band specific transmitter out of band emissions and receiver out of band blocking.</a:t>
            </a:r>
          </a:p>
          <a:p>
            <a:pPr lvl="1" algn="just"/>
            <a:endParaRPr lang="en-US" sz="1400" dirty="0">
              <a:latin typeface="+mn-lt"/>
            </a:endParaRPr>
          </a:p>
          <a:p>
            <a:pPr lvl="1" algn="just"/>
            <a:r>
              <a:rPr lang="en-US" sz="1100" dirty="0">
                <a:latin typeface="+mn-lt"/>
              </a:rPr>
              <a:t>Based on the identified limiting factor, RAN4 to specify the corresponding mechanism(s) to enable SAW-less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designs in Rel-19.</a:t>
            </a:r>
          </a:p>
          <a:p>
            <a:pPr lvl="2" algn="just"/>
            <a:r>
              <a:rPr lang="en-US" sz="1100" dirty="0">
                <a:latin typeface="+mn-lt"/>
              </a:rPr>
              <a:t>The mechanism to enable </a:t>
            </a:r>
            <a:r>
              <a:rPr lang="en-US" sz="1100" dirty="0" err="1">
                <a:latin typeface="+mn-lt"/>
              </a:rPr>
              <a:t>SAWless</a:t>
            </a:r>
            <a:r>
              <a:rPr lang="en-US" sz="1100" dirty="0">
                <a:latin typeface="+mn-lt"/>
              </a:rPr>
              <a:t>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designs should guarantee the public safety band protection, and that the corresponding spurious emission for UE co-existence level is not relaxed. </a:t>
            </a:r>
          </a:p>
          <a:p>
            <a:pPr marL="0" indent="0">
              <a:buNone/>
            </a:pPr>
            <a:r>
              <a:rPr lang="en-US" dirty="0">
                <a:latin typeface="+mn-lt"/>
              </a:rPr>
              <a:t> </a:t>
            </a:r>
          </a:p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83131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A4658-5CFB-572C-3412-659FE6D5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ED698-026A-AE14-E0FC-835A6800D0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SE" sz="1100" dirty="0">
                <a:latin typeface="+mn-lt"/>
              </a:rPr>
              <a:t>[1] </a:t>
            </a:r>
            <a:r>
              <a:rPr lang="en-US" sz="1100" dirty="0">
                <a:latin typeface="+mn-lt"/>
              </a:rPr>
              <a:t>RP-240165	</a:t>
            </a:r>
            <a:r>
              <a:rPr lang="en-SE" sz="1100" dirty="0">
                <a:latin typeface="+mn-lt"/>
              </a:rPr>
              <a:t>	</a:t>
            </a:r>
            <a:r>
              <a:rPr lang="en-US" sz="1100" dirty="0">
                <a:latin typeface="+mn-lt"/>
              </a:rPr>
              <a:t>Further complexity reduction for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devices enabling single SKU design (SAW-less)</a:t>
            </a:r>
            <a:r>
              <a:rPr lang="en-SE" sz="1100" dirty="0">
                <a:latin typeface="+mn-lt"/>
              </a:rPr>
              <a:t> </a:t>
            </a:r>
            <a:r>
              <a:rPr lang="en-US" sz="1100" dirty="0">
                <a:latin typeface="+mn-lt"/>
              </a:rPr>
              <a:t>Sony, Nordic Semiconductor ASA, </a:t>
            </a:r>
            <a:r>
              <a:rPr lang="en-US" sz="1100" dirty="0" err="1">
                <a:latin typeface="+mn-lt"/>
              </a:rPr>
              <a:t>Semtech</a:t>
            </a:r>
            <a:r>
              <a:rPr lang="en-US" sz="1100" dirty="0">
                <a:latin typeface="+mn-lt"/>
              </a:rPr>
              <a:t>, Sequans Communications, vivo, OPPO</a:t>
            </a:r>
            <a:endParaRPr lang="en-SE" sz="1100" dirty="0">
              <a:latin typeface="+mn-lt"/>
            </a:endParaRPr>
          </a:p>
          <a:p>
            <a:pPr marL="0" indent="0">
              <a:buNone/>
            </a:pPr>
            <a:r>
              <a:rPr lang="sv-SE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2</a:t>
            </a:r>
            <a:r>
              <a:rPr lang="sv-SE" sz="1100" dirty="0">
                <a:latin typeface="+mn-lt"/>
              </a:rPr>
              <a:t>] </a:t>
            </a:r>
            <a:r>
              <a:rPr lang="sv-SE" altLang="zh-CN" sz="1100" dirty="0">
                <a:latin typeface="+mn-lt"/>
              </a:rPr>
              <a:t>TR </a:t>
            </a:r>
            <a:r>
              <a:rPr lang="sv-SE" sz="1100" dirty="0">
                <a:effectLst/>
                <a:latin typeface="+mn-lt"/>
              </a:rPr>
              <a:t>38.875 	</a:t>
            </a:r>
            <a:r>
              <a:rPr lang="en-SE" sz="1100" dirty="0">
                <a:effectLst/>
                <a:latin typeface="+mn-lt"/>
              </a:rPr>
              <a:t>	</a:t>
            </a:r>
            <a:r>
              <a:rPr lang="en-US" sz="1100" dirty="0">
                <a:effectLst/>
                <a:latin typeface="+mn-lt"/>
              </a:rPr>
              <a:t>Study on support of reduced capability NR devices </a:t>
            </a:r>
            <a:r>
              <a:rPr lang="sv-SE" sz="1100" dirty="0">
                <a:effectLst/>
                <a:latin typeface="+mn-lt"/>
              </a:rPr>
              <a:t>v</a:t>
            </a:r>
            <a:r>
              <a:rPr lang="sv-SE" sz="1100" b="0" i="0" dirty="0">
                <a:solidFill>
                  <a:srgbClr val="000000"/>
                </a:solidFill>
                <a:effectLst/>
                <a:latin typeface="+mn-lt"/>
              </a:rPr>
              <a:t> 17.0.0</a:t>
            </a:r>
            <a:endParaRPr lang="en-US" sz="1100" dirty="0">
              <a:effectLst/>
              <a:latin typeface="+mn-lt"/>
            </a:endParaRPr>
          </a:p>
          <a:p>
            <a:pPr marL="0" indent="0">
              <a:buNone/>
            </a:pPr>
            <a:r>
              <a:rPr lang="sv-SE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3</a:t>
            </a:r>
            <a:r>
              <a:rPr lang="sv-SE" sz="1100" dirty="0">
                <a:latin typeface="+mn-lt"/>
              </a:rPr>
              <a:t>] </a:t>
            </a:r>
            <a:r>
              <a:rPr lang="en-US" sz="1100" dirty="0">
                <a:latin typeface="+mn-lt"/>
              </a:rPr>
              <a:t>R4-2318359	Views on further reduction of UE complexity for </a:t>
            </a:r>
            <a:r>
              <a:rPr lang="en-US" sz="1100" dirty="0" err="1">
                <a:latin typeface="+mn-lt"/>
              </a:rPr>
              <a:t>eRedcap</a:t>
            </a:r>
            <a:r>
              <a:rPr lang="en-US" sz="1100" dirty="0">
                <a:latin typeface="+mn-lt"/>
              </a:rPr>
              <a:t> 	Sony</a:t>
            </a:r>
          </a:p>
          <a:p>
            <a:pPr marL="0" indent="0">
              <a:buNone/>
            </a:pPr>
            <a:r>
              <a:rPr lang="en-US" sz="1100" dirty="0">
                <a:latin typeface="+mn-lt"/>
              </a:rPr>
              <a:t>[</a:t>
            </a:r>
            <a:r>
              <a:rPr lang="en-SE" sz="1100" dirty="0">
                <a:latin typeface="+mn-lt"/>
              </a:rPr>
              <a:t>4</a:t>
            </a:r>
            <a:r>
              <a:rPr lang="en-US" sz="1100" dirty="0">
                <a:latin typeface="+mn-lt"/>
              </a:rPr>
              <a:t>] RP-233636 	Status report for WI: Enhanced support of reduced capability NR devices; 	rapporteur: Ericsson</a:t>
            </a:r>
          </a:p>
        </p:txBody>
      </p:sp>
    </p:spTree>
    <p:extLst>
      <p:ext uri="{BB962C8B-B14F-4D97-AF65-F5344CB8AC3E}">
        <p14:creationId xmlns:p14="http://schemas.microsoft.com/office/powerpoint/2010/main" val="231444135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80050"/>
      </p:ext>
    </p:extLst>
  </p:cSld>
  <p:clrMapOvr>
    <a:masterClrMapping/>
  </p:clrMapOvr>
</p:sld>
</file>

<file path=ppt/theme/theme1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d979c1-5249-49b1-9d13-48b77d465bf7" xsi:nil="true"/>
    <lcf76f155ced4ddcb4097134ff3c332f xmlns="fed6b700-95b7-4bcd-9420-776afa9d3ef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7" ma:contentTypeDescription="Create a new document." ma:contentTypeScope="" ma:versionID="662aed90486360f7275fe2eea0c4558a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cb44c14c0262d173bf7b5cc2020a2044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b9d403-1823-4ec6-b2f2-250b7876d0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75a0cb-aabc-4486-bcab-19c2ce2ceeee}" ma:internalName="TaxCatchAll" ma:showField="CatchAllData" ma:web="55d979c1-5249-49b1-9d13-48b77d465b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704C70-E02A-442E-B7D3-59BD729C5C51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55d979c1-5249-49b1-9d13-48b77d465bf7"/>
    <ds:schemaRef ds:uri="http://purl.org/dc/elements/1.1/"/>
    <ds:schemaRef ds:uri="http://schemas.microsoft.com/office/infopath/2007/PartnerControls"/>
    <ds:schemaRef ds:uri="fed6b700-95b7-4bcd-9420-776afa9d3ef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2337927-CF5B-483E-B0DF-29E73FA21DC4}">
  <ds:schemaRefs>
    <ds:schemaRef ds:uri="55d979c1-5249-49b1-9d13-48b77d465bf7"/>
    <ds:schemaRef ds:uri="fed6b700-95b7-4bcd-9420-776afa9d3e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984DD52-2BD4-4B59-8E88-5B9B9156A79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1658</Words>
  <Application>Microsoft Office PowerPoint</Application>
  <PresentationFormat>On-screen Show (16:9)</PresentationFormat>
  <Paragraphs>85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メイリオ</vt:lpstr>
      <vt:lpstr>MS PGothic</vt:lpstr>
      <vt:lpstr>MS PGothic</vt:lpstr>
      <vt:lpstr>Arial</vt:lpstr>
      <vt:lpstr>Calibri</vt:lpstr>
      <vt:lpstr>SST</vt:lpstr>
      <vt:lpstr>Wingdings 2</vt:lpstr>
      <vt:lpstr>Dark Gray Master</vt:lpstr>
      <vt:lpstr>White Master</vt:lpstr>
      <vt:lpstr>PowerPoint Presentation</vt:lpstr>
      <vt:lpstr>Background</vt:lpstr>
      <vt:lpstr>Motivation from device implementation</vt:lpstr>
      <vt:lpstr>Motivation from network deployment</vt:lpstr>
      <vt:lpstr>Limited factors in 3GPP specifications for SAW-less implementation</vt:lpstr>
      <vt:lpstr>Solutions to supporting SAW-less implementation in Rel-19</vt:lpstr>
      <vt:lpstr>Proposal</vt:lpstr>
      <vt:lpstr>Reference</vt:lpstr>
      <vt:lpstr>PowerPoint Presentation</vt:lpstr>
    </vt:vector>
  </TitlesOfParts>
  <Company>Sony Mobile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Isberg, Peter (23004052)</dc:creator>
  <dc:description>Rev PA1</dc:description>
  <cp:lastModifiedBy>Zhao, Kun</cp:lastModifiedBy>
  <cp:revision>3</cp:revision>
  <cp:lastPrinted>2013-12-10T02:42:04Z</cp:lastPrinted>
  <dcterms:created xsi:type="dcterms:W3CDTF">2013-05-24T02:48:34Z</dcterms:created>
  <dcterms:modified xsi:type="dcterms:W3CDTF">2024-09-02T16:42:26Z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>Isberg, Peter (23004052)</vt:lpwstr>
  </property>
  <property fmtid="{D5CDD505-2E9C-101B-9397-08002B2CF9AE}" pid="5" name="Checked">
    <vt:lpwstr/>
  </property>
  <property fmtid="{D5CDD505-2E9C-101B-9397-08002B2CF9AE}" pid="6" name="Date">
    <vt:lpwstr>2018-06-04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  <property fmtid="{D5CDD505-2E9C-101B-9397-08002B2CF9AE}" pid="23" name="ContentTypeId">
    <vt:lpwstr>0x010100FDC8B9D4742BFB49B26D0BA2DD6AE53A</vt:lpwstr>
  </property>
  <property fmtid="{D5CDD505-2E9C-101B-9397-08002B2CF9AE}" pid="24" name="DocumentSource">
    <vt:lpwstr/>
  </property>
  <property fmtid="{D5CDD505-2E9C-101B-9397-08002B2CF9AE}" pid="25" name="MediaServiceImageTags">
    <vt:lpwstr/>
  </property>
</Properties>
</file>