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95" r:id="rId2"/>
    <p:sldId id="2920" r:id="rId3"/>
    <p:sldId id="2928" r:id="rId4"/>
    <p:sldId id="2922" r:id="rId5"/>
    <p:sldId id="279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3">
          <p15:clr>
            <a:srgbClr val="A4A3A4"/>
          </p15:clr>
        </p15:guide>
        <p15:guide id="2" pos="7401">
          <p15:clr>
            <a:srgbClr val="A4A3A4"/>
          </p15:clr>
        </p15:guide>
        <p15:guide id="3" orient="horz" pos="762">
          <p15:clr>
            <a:srgbClr val="A4A3A4"/>
          </p15:clr>
        </p15:guide>
        <p15:guide id="4" orient="horz" pos="308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ng Xu" initials="YX" lastIdx="1" clrIdx="0"/>
  <p:cmAuthor id="2" name="Zhu Allen" initials="ZA" lastIdx="2" clrIdx="1">
    <p:extLst>
      <p:ext uri="{19B8F6BF-5375-455C-9EA6-DF929625EA0E}">
        <p15:presenceInfo xmlns:p15="http://schemas.microsoft.com/office/powerpoint/2012/main" userId="0f7d6a4d1652736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900"/>
    <a:srgbClr val="0DAC55"/>
    <a:srgbClr val="EDECDE"/>
    <a:srgbClr val="F4F3E7"/>
    <a:srgbClr val="EF7511"/>
    <a:srgbClr val="F2F2F2"/>
    <a:srgbClr val="007DA4"/>
    <a:srgbClr val="3494BA"/>
    <a:srgbClr val="07AE5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48" autoAdjust="0"/>
    <p:restoredTop sz="93963" autoAdjust="0"/>
  </p:normalViewPr>
  <p:slideViewPr>
    <p:cSldViewPr snapToGrid="0">
      <p:cViewPr varScale="1">
        <p:scale>
          <a:sx n="109" d="100"/>
          <a:sy n="109" d="100"/>
        </p:scale>
        <p:origin x="174" y="102"/>
      </p:cViewPr>
      <p:guideLst>
        <p:guide pos="313"/>
        <p:guide pos="7401"/>
        <p:guide orient="horz" pos="762"/>
        <p:guide orient="horz" pos="3086"/>
      </p:guideLst>
    </p:cSldViewPr>
  </p:slideViewPr>
  <p:outlineViewPr>
    <p:cViewPr>
      <p:scale>
        <a:sx n="33" d="100"/>
        <a:sy n="33" d="100"/>
      </p:scale>
      <p:origin x="0" y="-24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23932"/>
            <a:ext cx="12192000" cy="3248400"/>
          </a:xfrm>
          <a:prstGeom prst="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012730" y="2419778"/>
            <a:ext cx="9031733" cy="1632736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EE4FC4-A3E9-4A6F-913F-078D0DE71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AD0FA5-29AB-46D7-B05A-7D8C570D8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A0DF-FEF8-4C0B-9B89-06612F61A0C2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5F708D-452B-4DAA-8F8C-D929DF59D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5CCBAC-0728-4A10-8227-389460B5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92E5-A1E2-4352-9713-AFC72286169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3483E47-C7B2-49D4-BFA6-304254DA4F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42B78E31-B253-4C44-B273-65F45AF7A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899" y="192506"/>
            <a:ext cx="10858500" cy="818148"/>
          </a:xfrm>
        </p:spPr>
        <p:txBody>
          <a:bodyPr anchor="ctr">
            <a:normAutofit/>
          </a:bodyPr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875996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E9FC2-9F08-4E8A-B50A-A2F6EEFB18BA}" type="datetime1">
              <a:rPr lang="zh-CN" altLang="en-US" smtClean="0"/>
              <a:t>2024/9/2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81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cxnSp>
        <p:nvCxnSpPr>
          <p:cNvPr id="10" name="ïṧ1íḓé"/>
          <p:cNvCxnSpPr/>
          <p:nvPr/>
        </p:nvCxnSpPr>
        <p:spPr>
          <a:xfrm>
            <a:off x="3890552" y="1482417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ṧḷîďé"/>
          <p:cNvSpPr txBox="1"/>
          <p:nvPr/>
        </p:nvSpPr>
        <p:spPr>
          <a:xfrm>
            <a:off x="944584" y="1404013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6900"/>
                </a:solidFill>
                <a:cs typeface="+mn-ea"/>
                <a:sym typeface="+mn-lt"/>
              </a:rPr>
              <a:t>目    录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4346877" y="1482416"/>
            <a:ext cx="3680592" cy="4002215"/>
          </a:xfrm>
        </p:spPr>
        <p:txBody>
          <a:bodyPr anchor="t">
            <a:normAutofit/>
          </a:bodyPr>
          <a:lstStyle>
            <a:lvl1pPr>
              <a:lnSpc>
                <a:spcPct val="150000"/>
              </a:lnSpc>
              <a:defRPr sz="2400" baseline="0">
                <a:latin typeface="+mn-ea"/>
                <a:ea typeface="+mn-ea"/>
              </a:defRPr>
            </a:lvl1pPr>
          </a:lstStyle>
          <a:p>
            <a:r>
              <a:rPr lang="en-US" altLang="zh-CN" dirty="0"/>
              <a:t>1. XXX</a:t>
            </a:r>
            <a:br>
              <a:rPr lang="en-US" altLang="zh-CN" dirty="0"/>
            </a:br>
            <a:r>
              <a:rPr lang="en-US" altLang="zh-CN" dirty="0"/>
              <a:t>2. XXX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F6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73479"/>
            <a:ext cx="1104121" cy="110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010" y="2862262"/>
            <a:ext cx="7954798" cy="1133475"/>
          </a:xfrm>
        </p:spPr>
        <p:txBody>
          <a:bodyPr anchor="ctr">
            <a:noAutofit/>
          </a:bodyPr>
          <a:lstStyle>
            <a:lvl1pPr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12275" y="4126680"/>
            <a:ext cx="5677105" cy="96576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379830" y="1754266"/>
            <a:ext cx="1733167" cy="1107996"/>
          </a:xfrm>
        </p:spPr>
        <p:txBody>
          <a:bodyPr wrap="none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6600" b="1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lnSpc>
                <a:spcPct val="100000"/>
              </a:lnSpc>
              <a:buFontTx/>
              <a:buNone/>
              <a:defRPr/>
            </a:lvl2pPr>
            <a:lvl3pPr marL="914400" indent="0">
              <a:lnSpc>
                <a:spcPct val="100000"/>
              </a:lnSpc>
              <a:buFontTx/>
              <a:buNone/>
              <a:defRPr/>
            </a:lvl3pPr>
            <a:lvl4pPr marL="1371600" indent="0">
              <a:lnSpc>
                <a:spcPct val="100000"/>
              </a:lnSpc>
              <a:buFontTx/>
              <a:buNone/>
              <a:defRPr/>
            </a:lvl4pPr>
            <a:lvl5pPr marL="1828800" indent="0">
              <a:lnSpc>
                <a:spcPct val="100000"/>
              </a:lnSpc>
              <a:buFontTx/>
              <a:buNone/>
              <a:defRPr/>
            </a:lvl5pPr>
          </a:lstStyle>
          <a:p>
            <a:pPr lvl="0"/>
            <a:r>
              <a:rPr lang="en-GB" altLang="zh-CN" dirty="0"/>
              <a:t>01 </a:t>
            </a:r>
            <a:r>
              <a:rPr lang="en-US" altLang="zh-CN" dirty="0"/>
              <a:t> 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211756"/>
            <a:ext cx="10858500" cy="818148"/>
          </a:xfrm>
        </p:spPr>
        <p:txBody>
          <a:bodyPr anchor="ctr">
            <a:normAutofit/>
          </a:bodyPr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" y="6745857"/>
            <a:ext cx="12192000" cy="112143"/>
          </a:xfrm>
          <a:prstGeom prst="rect">
            <a:avLst/>
          </a:prstGeom>
          <a:solidFill>
            <a:srgbClr val="EF7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3"/>
          <p:cNvSpPr/>
          <p:nvPr userDrawn="1"/>
        </p:nvSpPr>
        <p:spPr>
          <a:xfrm flipH="1">
            <a:off x="629742" y="6748462"/>
            <a:ext cx="4692755" cy="109538"/>
          </a:xfrm>
          <a:custGeom>
            <a:avLst/>
            <a:gdLst>
              <a:gd name="connsiteX0" fmla="*/ 0 w 6783916"/>
              <a:gd name="connsiteY0" fmla="*/ 6858000 h 6858000"/>
              <a:gd name="connsiteX1" fmla="*/ 2886624 w 6783916"/>
              <a:gd name="connsiteY1" fmla="*/ 0 h 6858000"/>
              <a:gd name="connsiteX2" fmla="*/ 6783916 w 6783916"/>
              <a:gd name="connsiteY2" fmla="*/ 0 h 6858000"/>
              <a:gd name="connsiteX3" fmla="*/ 3897292 w 6783916"/>
              <a:gd name="connsiteY3" fmla="*/ 6858000 h 6858000"/>
              <a:gd name="connsiteX4" fmla="*/ 0 w 6783916"/>
              <a:gd name="connsiteY4" fmla="*/ 6858000 h 6858000"/>
              <a:gd name="connsiteX0-1" fmla="*/ 0 w 6240991"/>
              <a:gd name="connsiteY0-2" fmla="*/ 6858000 h 6858000"/>
              <a:gd name="connsiteX1-3" fmla="*/ 2886624 w 6240991"/>
              <a:gd name="connsiteY1-4" fmla="*/ 0 h 6858000"/>
              <a:gd name="connsiteX2-5" fmla="*/ 6240991 w 6240991"/>
              <a:gd name="connsiteY2-6" fmla="*/ 9525 h 6858000"/>
              <a:gd name="connsiteX3-7" fmla="*/ 3897292 w 6240991"/>
              <a:gd name="connsiteY3-8" fmla="*/ 6858000 h 6858000"/>
              <a:gd name="connsiteX4-9" fmla="*/ 0 w 6240991"/>
              <a:gd name="connsiteY4-10" fmla="*/ 685800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240991" h="6858000">
                <a:moveTo>
                  <a:pt x="0" y="6858000"/>
                </a:moveTo>
                <a:lnTo>
                  <a:pt x="2886624" y="0"/>
                </a:lnTo>
                <a:lnTo>
                  <a:pt x="6240991" y="9525"/>
                </a:lnTo>
                <a:lnTo>
                  <a:pt x="38972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6" name="平行四边形 13"/>
          <p:cNvSpPr/>
          <p:nvPr userDrawn="1"/>
        </p:nvSpPr>
        <p:spPr>
          <a:xfrm flipH="1">
            <a:off x="6790268" y="6746604"/>
            <a:ext cx="4692755" cy="109538"/>
          </a:xfrm>
          <a:custGeom>
            <a:avLst/>
            <a:gdLst>
              <a:gd name="connsiteX0" fmla="*/ 0 w 6783916"/>
              <a:gd name="connsiteY0" fmla="*/ 6858000 h 6858000"/>
              <a:gd name="connsiteX1" fmla="*/ 2886624 w 6783916"/>
              <a:gd name="connsiteY1" fmla="*/ 0 h 6858000"/>
              <a:gd name="connsiteX2" fmla="*/ 6783916 w 6783916"/>
              <a:gd name="connsiteY2" fmla="*/ 0 h 6858000"/>
              <a:gd name="connsiteX3" fmla="*/ 3897292 w 6783916"/>
              <a:gd name="connsiteY3" fmla="*/ 6858000 h 6858000"/>
              <a:gd name="connsiteX4" fmla="*/ 0 w 6783916"/>
              <a:gd name="connsiteY4" fmla="*/ 6858000 h 6858000"/>
              <a:gd name="connsiteX0-1" fmla="*/ 0 w 6240991"/>
              <a:gd name="connsiteY0-2" fmla="*/ 6858000 h 6858000"/>
              <a:gd name="connsiteX1-3" fmla="*/ 2886624 w 6240991"/>
              <a:gd name="connsiteY1-4" fmla="*/ 0 h 6858000"/>
              <a:gd name="connsiteX2-5" fmla="*/ 6240991 w 6240991"/>
              <a:gd name="connsiteY2-6" fmla="*/ 9525 h 6858000"/>
              <a:gd name="connsiteX3-7" fmla="*/ 3897292 w 6240991"/>
              <a:gd name="connsiteY3-8" fmla="*/ 6858000 h 6858000"/>
              <a:gd name="connsiteX4-9" fmla="*/ 0 w 6240991"/>
              <a:gd name="connsiteY4-10" fmla="*/ 685800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240991" h="6858000">
                <a:moveTo>
                  <a:pt x="0" y="6858000"/>
                </a:moveTo>
                <a:lnTo>
                  <a:pt x="2886624" y="0"/>
                </a:lnTo>
                <a:lnTo>
                  <a:pt x="6240991" y="9525"/>
                </a:lnTo>
                <a:lnTo>
                  <a:pt x="38972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44899" y="1020478"/>
            <a:ext cx="1085328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D62D6E-6A82-484E-B43B-FDB54D138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2CE601-628B-49D5-BA6B-D42080BC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3171932-8BB2-406E-BB8E-638D46AC9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C0BDD4E-446F-4104-A307-87B9D2DA5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31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直接连接符 14"/>
          <p:cNvCxnSpPr/>
          <p:nvPr userDrawn="1"/>
        </p:nvCxnSpPr>
        <p:spPr>
          <a:xfrm flipV="1">
            <a:off x="0" y="715991"/>
            <a:ext cx="560717" cy="0"/>
          </a:xfrm>
          <a:prstGeom prst="line">
            <a:avLst/>
          </a:prstGeom>
          <a:ln>
            <a:headEnd type="none"/>
            <a:tail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任意多边形: 形状 6"/>
          <p:cNvSpPr/>
          <p:nvPr userDrawn="1"/>
        </p:nvSpPr>
        <p:spPr>
          <a:xfrm>
            <a:off x="723915" y="552929"/>
            <a:ext cx="863346" cy="326123"/>
          </a:xfrm>
          <a:custGeom>
            <a:avLst/>
            <a:gdLst>
              <a:gd name="connsiteX0" fmla="*/ 0 w 904875"/>
              <a:gd name="connsiteY0" fmla="*/ 0 h 300038"/>
              <a:gd name="connsiteX1" fmla="*/ 604837 w 904875"/>
              <a:gd name="connsiteY1" fmla="*/ 0 h 300038"/>
              <a:gd name="connsiteX2" fmla="*/ 904875 w 904875"/>
              <a:gd name="connsiteY2" fmla="*/ 300038 h 300038"/>
              <a:gd name="connsiteX3" fmla="*/ 4762 w 904875"/>
              <a:gd name="connsiteY3" fmla="*/ 300038 h 300038"/>
              <a:gd name="connsiteX4" fmla="*/ 0 w 904875"/>
              <a:gd name="connsiteY4" fmla="*/ 0 h 30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5" h="300038">
                <a:moveTo>
                  <a:pt x="0" y="0"/>
                </a:moveTo>
                <a:lnTo>
                  <a:pt x="604837" y="0"/>
                </a:lnTo>
                <a:lnTo>
                  <a:pt x="904875" y="300038"/>
                </a:lnTo>
                <a:lnTo>
                  <a:pt x="4762" y="300038"/>
                </a:lnTo>
                <a:cubicBezTo>
                  <a:pt x="3175" y="200025"/>
                  <a:pt x="1587" y="100013"/>
                  <a:pt x="0" y="0"/>
                </a:cubicBezTo>
                <a:close/>
              </a:path>
            </a:pathLst>
          </a:custGeom>
          <a:solidFill>
            <a:srgbClr val="EF7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defTabSz="2438400" eaLnBrk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400" kern="1200" dirty="0">
              <a:solidFill>
                <a:schemeClr val="tx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 hasCustomPrompt="1"/>
          </p:nvPr>
        </p:nvSpPr>
        <p:spPr>
          <a:xfrm>
            <a:off x="1587260" y="306916"/>
            <a:ext cx="7151297" cy="818148"/>
          </a:xfrm>
        </p:spPr>
        <p:txBody>
          <a:bodyPr anchor="ctr"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338" y="-143416"/>
            <a:ext cx="1118662" cy="11186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192506"/>
            <a:ext cx="10858500" cy="818148"/>
          </a:xfrm>
        </p:spPr>
        <p:txBody>
          <a:bodyPr anchor="ctr">
            <a:normAutofit/>
          </a:bodyPr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192506"/>
            <a:ext cx="10858500" cy="818148"/>
          </a:xfrm>
        </p:spPr>
        <p:txBody>
          <a:bodyPr anchor="ctr">
            <a:normAutofit/>
          </a:bodyPr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544899" y="1010654"/>
            <a:ext cx="10858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6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ïṧ1îḋé"/>
          <p:cNvSpPr/>
          <p:nvPr/>
        </p:nvSpPr>
        <p:spPr>
          <a:xfrm>
            <a:off x="12191318" y="0"/>
            <a:ext cx="684" cy="13546"/>
          </a:xfrm>
          <a:custGeom>
            <a:avLst/>
            <a:gdLst>
              <a:gd name="connsiteX0" fmla="*/ 0 w 684"/>
              <a:gd name="connsiteY0" fmla="*/ 0 h 13546"/>
              <a:gd name="connsiteX1" fmla="*/ 684 w 684"/>
              <a:gd name="connsiteY1" fmla="*/ 0 h 13546"/>
              <a:gd name="connsiteX2" fmla="*/ 684 w 684"/>
              <a:gd name="connsiteY2" fmla="*/ 13546 h 13546"/>
              <a:gd name="connsiteX3" fmla="*/ 0 w 684"/>
              <a:gd name="connsiteY3" fmla="*/ 0 h 1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" h="13546">
                <a:moveTo>
                  <a:pt x="0" y="0"/>
                </a:moveTo>
                <a:lnTo>
                  <a:pt x="684" y="0"/>
                </a:lnTo>
                <a:lnTo>
                  <a:pt x="684" y="135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40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2065342"/>
            <a:ext cx="10858500" cy="231933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感  谢</a:t>
            </a:r>
            <a:endParaRPr lang="en-US" altLang="zh-CN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73479"/>
            <a:ext cx="1104121" cy="110412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2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2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5401732" y="6235704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660402" y="6235704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8971305" y="6235704"/>
            <a:ext cx="254759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067" y="2950384"/>
            <a:ext cx="9177866" cy="9572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Discussion on RAN4 scope for AI mobility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小米兰亭" panose="03000502000000000000" pitchFamily="66" charset="-122"/>
              <a:ea typeface="小米兰亭" panose="03000502000000000000" pitchFamily="66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552975" y="244139"/>
            <a:ext cx="10318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2400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</a:rPr>
              <a:t>3GPP TSG RAN Meeting #105					RP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</a:rPr>
              <a:t>-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</a:rPr>
              <a:t>242095</a:t>
            </a:r>
          </a:p>
          <a:p>
            <a:pPr hangingPunct="0">
              <a:spcAft>
                <a:spcPts val="900"/>
              </a:spcAft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</a:rPr>
              <a:t>Melbourne, Australia, September 9-12, 2024</a:t>
            </a:r>
            <a:endParaRPr lang="en-GB" altLang="zh-CN" sz="2400" dirty="0">
              <a:solidFill>
                <a:schemeClr val="bg1">
                  <a:lumMod val="50000"/>
                </a:schemeClr>
              </a:solidFill>
              <a:latin typeface="小米兰亭" panose="03000502000000000000" pitchFamily="66" charset="-122"/>
              <a:ea typeface="小米兰亭" panose="03000502000000000000" pitchFamily="66" charset="-122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D45F163-193C-4080-88D4-7ACF7E8A259C}"/>
              </a:ext>
            </a:extLst>
          </p:cNvPr>
          <p:cNvSpPr txBox="1">
            <a:spLocks/>
          </p:cNvSpPr>
          <p:nvPr/>
        </p:nvSpPr>
        <p:spPr bwMode="gray">
          <a:xfrm>
            <a:off x="552975" y="1199827"/>
            <a:ext cx="59748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  <a:cs typeface="Arial" panose="020B0604020202020204" pitchFamily="34" charset="0"/>
              </a:rPr>
              <a:t>Agenda Item:		9.2.5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  <a:cs typeface="Arial" panose="020B0604020202020204" pitchFamily="34" charset="0"/>
              </a:rPr>
              <a:t>Source:			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  <a:cs typeface="Arial" panose="020B0604020202020204" pitchFamily="34" charset="0"/>
              </a:rPr>
              <a:t>Xiaomi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小米兰亭" panose="03000502000000000000" pitchFamily="66" charset="-122"/>
              <a:ea typeface="小米兰亭" panose="03000502000000000000" pitchFamily="66" charset="-122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小米兰亭" panose="03000502000000000000" pitchFamily="66" charset="-122"/>
                <a:ea typeface="小米兰亭" panose="03000502000000000000" pitchFamily="66" charset="-122"/>
                <a:cs typeface="Arial" panose="020B0604020202020204" pitchFamily="34" charset="0"/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B08FDB5-29F6-46C6-AA36-7A612437D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2" y="1130299"/>
            <a:ext cx="10858500" cy="5280125"/>
          </a:xfrm>
          <a:ln w="12700">
            <a:noFill/>
          </a:ln>
        </p:spPr>
        <p:txBody>
          <a:bodyPr>
            <a:normAutofit/>
          </a:bodyPr>
          <a:lstStyle/>
          <a:p>
            <a:pPr marL="0" lvl="0" indent="0" algn="just" fontAlgn="auto" hangingPunct="1"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en-US" altLang="zh-C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&lt;&lt;&lt;Focus on testability and NOTE2, check-point for RAN4 scope/work, other part omitted&gt;&gt;&gt;</a:t>
            </a:r>
          </a:p>
          <a:p>
            <a:pPr marL="342900" indent="-342900" algn="just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Evaluate testability, interoperability, and impacts on RRM requirements and performance </a:t>
            </a:r>
            <a:r>
              <a:rPr lang="en-GB" altLang="zh-CN" dirty="0">
                <a:effectLst/>
                <a:ea typeface="Times New Roman" panose="02020603050405020304" pitchFamily="18" charset="0"/>
              </a:rPr>
              <a:t>[RAN4]</a:t>
            </a:r>
            <a:endParaRPr lang="en-US" altLang="zh-CN" dirty="0">
              <a:effectLst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>
                <a:effectLst/>
                <a:ea typeface="Times New Roman" panose="02020603050405020304" pitchFamily="18" charset="0"/>
              </a:rPr>
              <a:t>NOTE 1: RAN1/3 work can be triggered via LS</a:t>
            </a:r>
            <a:endParaRPr lang="zh-CN" altLang="zh-CN" dirty="0">
              <a:effectLst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NOTE 2: RAN4 scope/work can be defined and confirmed by RAN#105 after some RAN2 discussions (within the RAN4 pre-allocated TUs)</a:t>
            </a:r>
            <a:endParaRPr lang="zh-CN" altLang="zh-CN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/>
              <a:t>NOTE 3: </a:t>
            </a:r>
            <a:r>
              <a:rPr lang="en-GB" altLang="zh-CN" dirty="0"/>
              <a:t>To avoid duplicate study with “AI/ML for NG-RAN” led by RAN3</a:t>
            </a:r>
            <a:endParaRPr lang="zh-CN" altLang="zh-CN" dirty="0"/>
          </a:p>
          <a:p>
            <a:pPr marL="342900" indent="-342900" algn="just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dirty="0"/>
              <a:t>NOTE 4: Two-sided model is not included</a:t>
            </a:r>
          </a:p>
          <a:p>
            <a:pPr lvl="1"/>
            <a:endParaRPr lang="zh-CN" altLang="zh-CN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89D12AB-815E-460E-8FDD-C26B3144F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latin typeface="+mj-lt"/>
              </a:rPr>
              <a:t>Background: SID (RP-234055)</a:t>
            </a:r>
            <a:endParaRPr lang="zh-CN" alt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697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350A470-5D1A-4EFE-8B46-D61C51C1C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899" y="855133"/>
            <a:ext cx="10980351" cy="600286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6400" dirty="0">
                <a:latin typeface="+mj-lt"/>
                <a:cs typeface="Times New Roman" panose="02020603050405020304" pitchFamily="18" charset="0"/>
              </a:rPr>
              <a:t>Observation:</a:t>
            </a:r>
          </a:p>
          <a:p>
            <a:pPr lvl="1">
              <a:lnSpc>
                <a:spcPct val="120000"/>
              </a:lnSpc>
            </a:pP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For sub-cased 1, </a:t>
            </a:r>
            <a:r>
              <a:rPr lang="en-GB" altLang="zh-CN" sz="5600" dirty="0">
                <a:latin typeface="+mj-lt"/>
                <a:cs typeface="Times New Roman" panose="02020603050405020304" pitchFamily="18" charset="0"/>
              </a:rPr>
              <a:t>L1 beam-level measurement result(s) </a:t>
            </a: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is predicted based on measured L1 beam-level measurement result(s).  Then </a:t>
            </a:r>
            <a:r>
              <a:rPr lang="en-GB" altLang="zh-CN" sz="5600" dirty="0">
                <a:latin typeface="+mj-lt"/>
                <a:cs typeface="Times New Roman" panose="02020603050405020304" pitchFamily="18" charset="0"/>
              </a:rPr>
              <a:t>Cell-level measurement result(s) </a:t>
            </a: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will be further obtained based on predicted </a:t>
            </a:r>
            <a:r>
              <a:rPr lang="en-GB" altLang="zh-CN" sz="5600" dirty="0">
                <a:latin typeface="+mj-lt"/>
                <a:cs typeface="Times New Roman" panose="02020603050405020304" pitchFamily="18" charset="0"/>
              </a:rPr>
              <a:t>L1 beam-level measurement result(s)</a:t>
            </a: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. </a:t>
            </a:r>
          </a:p>
          <a:p>
            <a:pPr lvl="2">
              <a:lnSpc>
                <a:spcPct val="120000"/>
              </a:lnSpc>
            </a:pP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RAN4 to study </a:t>
            </a:r>
            <a:r>
              <a:rPr lang="en-GB" altLang="zh-CN" sz="4800" dirty="0">
                <a:latin typeface="+mj-lt"/>
              </a:rPr>
              <a:t>L1 beam-level measurement result(s) </a:t>
            </a: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prediction requirement, e.g. measurement delay, prediction delay, prediction accuracy, etc.</a:t>
            </a:r>
          </a:p>
          <a:p>
            <a:pPr lvl="2">
              <a:lnSpc>
                <a:spcPct val="120000"/>
              </a:lnSpc>
            </a:pP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RAN4 to study </a:t>
            </a:r>
            <a:r>
              <a:rPr lang="en-GB" altLang="zh-CN" sz="4800" dirty="0">
                <a:latin typeface="+mj-lt"/>
                <a:cs typeface="Times New Roman" panose="02020603050405020304" pitchFamily="18" charset="0"/>
              </a:rPr>
              <a:t>Cell-level measurement result(s)</a:t>
            </a: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 prediction requirement, e.g. measurement delay, prediction delay, prediction accuracy, etc.</a:t>
            </a:r>
          </a:p>
          <a:p>
            <a:pPr lvl="2">
              <a:lnSpc>
                <a:spcPct val="120000"/>
              </a:lnSpc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20000"/>
              </a:lnSpc>
              <a:buNone/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For </a:t>
            </a:r>
            <a:r>
              <a:rPr lang="en-GB" altLang="zh-CN" sz="5600" dirty="0">
                <a:latin typeface="+mj-lt"/>
                <a:ea typeface="等线" panose="02010600030101010101" pitchFamily="2" charset="-122"/>
                <a:cs typeface="Times New Roman" panose="02020603050405020304" pitchFamily="18" charset="0"/>
              </a:rPr>
              <a:t>Sub-use case 2</a:t>
            </a:r>
            <a:r>
              <a:rPr lang="en-US" altLang="zh-CN" sz="5600" dirty="0">
                <a:latin typeface="+mj-lt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altLang="zh-CN" sz="5600" dirty="0">
                <a:latin typeface="+mj-lt"/>
                <a:ea typeface="等线" panose="02010600030101010101" pitchFamily="2" charset="-122"/>
                <a:cs typeface="Times New Roman" panose="02020603050405020304" pitchFamily="18" charset="0"/>
              </a:rPr>
              <a:t>Cell-level measurement result(s) is predicted based on measured Cell-level measurement result(s). </a:t>
            </a:r>
          </a:p>
          <a:p>
            <a:pPr lvl="2">
              <a:lnSpc>
                <a:spcPct val="120000"/>
              </a:lnSpc>
            </a:pP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RAN4 to study </a:t>
            </a:r>
            <a:r>
              <a:rPr lang="en-GB" altLang="zh-CN" sz="4800" dirty="0">
                <a:latin typeface="+mj-lt"/>
                <a:cs typeface="Times New Roman" panose="02020603050405020304" pitchFamily="18" charset="0"/>
              </a:rPr>
              <a:t>Cell-level measurement result(s)</a:t>
            </a: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 prediction requirement, e.g. measurement delay, prediction delay, prediction accuracy, etc.</a:t>
            </a:r>
            <a:endParaRPr lang="en-GB" altLang="zh-CN" sz="4800" dirty="0">
              <a:latin typeface="+mj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20000"/>
              </a:lnSpc>
              <a:buNone/>
            </a:pPr>
            <a:endParaRPr lang="en-US" altLang="zh-CN" sz="5600" dirty="0">
              <a:latin typeface="+mj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endParaRPr lang="en-GB" altLang="zh-CN" sz="7200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r>
              <a:rPr lang="en-GB" altLang="zh-CN" sz="5600" dirty="0">
                <a:latin typeface="+mj-lt"/>
                <a:cs typeface="Times New Roman" panose="02020603050405020304" pitchFamily="18" charset="0"/>
              </a:rPr>
              <a:t>For Sub-use case 3, Cell-level measurement result(s) is predicted based on </a:t>
            </a:r>
            <a:r>
              <a:rPr lang="en-US" altLang="zh-CN" sz="5600" dirty="0">
                <a:latin typeface="+mj-lt"/>
                <a:cs typeface="Times New Roman" panose="02020603050405020304" pitchFamily="18" charset="0"/>
              </a:rPr>
              <a:t>L1 beam-level measurement result(s).</a:t>
            </a:r>
          </a:p>
          <a:p>
            <a:pPr lvl="2">
              <a:lnSpc>
                <a:spcPct val="120000"/>
              </a:lnSpc>
            </a:pP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RAN4 to study </a:t>
            </a:r>
            <a:r>
              <a:rPr lang="en-GB" altLang="zh-CN" sz="4800" dirty="0">
                <a:latin typeface="+mj-lt"/>
                <a:cs typeface="Times New Roman" panose="02020603050405020304" pitchFamily="18" charset="0"/>
              </a:rPr>
              <a:t>Cell-level measurement result(s)</a:t>
            </a:r>
            <a:r>
              <a:rPr lang="en-US" altLang="zh-CN" sz="4800" dirty="0">
                <a:latin typeface="+mj-lt"/>
                <a:cs typeface="Times New Roman" panose="02020603050405020304" pitchFamily="18" charset="0"/>
              </a:rPr>
              <a:t> prediction requirement, e.g. measurement delay, prediction delay, prediction accuracy. Etc.</a:t>
            </a:r>
          </a:p>
          <a:p>
            <a:pPr lvl="1">
              <a:lnSpc>
                <a:spcPct val="120000"/>
              </a:lnSpc>
            </a:pPr>
            <a:endParaRPr lang="en-US" altLang="zh-CN" sz="5600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6400" b="1" dirty="0">
                <a:latin typeface="+mj-lt"/>
                <a:cs typeface="Times New Roman" panose="02020603050405020304" pitchFamily="18" charset="0"/>
              </a:rPr>
              <a:t>Proposal:</a:t>
            </a:r>
          </a:p>
          <a:p>
            <a:pPr lvl="1">
              <a:lnSpc>
                <a:spcPct val="120000"/>
              </a:lnSpc>
            </a:pPr>
            <a:r>
              <a:rPr lang="en-US" altLang="zh-CN" sz="6400" dirty="0">
                <a:latin typeface="+mj-lt"/>
                <a:cs typeface="Times New Roman" panose="02020603050405020304" pitchFamily="18" charset="0"/>
              </a:rPr>
              <a:t>RAN4 to study RRM requirement for potential </a:t>
            </a:r>
            <a:r>
              <a:rPr lang="en-GB" altLang="zh-CN" sz="6400" dirty="0">
                <a:latin typeface="+mj-lt"/>
              </a:rPr>
              <a:t>L1 beam-level measurement result(s) </a:t>
            </a:r>
            <a:r>
              <a:rPr lang="en-US" altLang="zh-CN" sz="6400" dirty="0">
                <a:latin typeface="+mj-lt"/>
                <a:cs typeface="Times New Roman" panose="02020603050405020304" pitchFamily="18" charset="0"/>
              </a:rPr>
              <a:t>prediction procedure and/or</a:t>
            </a:r>
            <a:r>
              <a:rPr lang="en-GB" altLang="zh-CN" sz="6400" dirty="0">
                <a:latin typeface="+mj-lt"/>
              </a:rPr>
              <a:t> Cell-level measurement result(s) </a:t>
            </a:r>
            <a:r>
              <a:rPr lang="en-US" altLang="zh-CN" sz="6400" dirty="0">
                <a:latin typeface="+mj-lt"/>
                <a:cs typeface="Times New Roman" panose="02020603050405020304" pitchFamily="18" charset="0"/>
              </a:rPr>
              <a:t>prediction procedure.</a:t>
            </a:r>
            <a:endParaRPr lang="zh-CN" altLang="en-US" sz="6400" dirty="0">
              <a:latin typeface="+mj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D5439B0-642A-4C65-AC5A-0EB106DD7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899" y="99373"/>
            <a:ext cx="10858500" cy="818148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+mj-lt"/>
              </a:rPr>
              <a:t>Use case: RRM Measurement Prediction</a:t>
            </a:r>
            <a:endParaRPr lang="zh-CN" altLang="en-US" sz="2400" dirty="0">
              <a:latin typeface="+mj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BDD79C5-DE5F-4EB9-BACB-569C6D472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29" y="2233908"/>
            <a:ext cx="6081773" cy="127335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28B1EC0-FB67-4C13-9695-7B99E5704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257" y="5322225"/>
            <a:ext cx="4051829" cy="55345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8B730FD-8D8E-42A0-83AB-D8EADDF9B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9108" y="4155072"/>
            <a:ext cx="3595158" cy="56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46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E7F4E3F-B27D-4300-8AAF-873FA40C6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altLang="zh-CN" dirty="0">
                <a:latin typeface="+mj-lt"/>
                <a:cs typeface="Times New Roman" panose="02020603050405020304" pitchFamily="18" charset="0"/>
              </a:rPr>
              <a:t>RAN2 defines two types of prediction for RLF.  i.e. direct and indirect.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GB" altLang="zh-CN" sz="1400" dirty="0">
                <a:latin typeface="+mj-lt"/>
                <a:cs typeface="Times New Roman" panose="02020603050405020304" pitchFamily="18" charset="0"/>
              </a:rPr>
              <a:t>Indirect RLF prediction will have RAN4 impact. In indirect RLF prediction, RLF is derived based on predicted SINR of </a:t>
            </a:r>
            <a:r>
              <a:rPr lang="en-GB" altLang="zh-CN" sz="1400" dirty="0" err="1">
                <a:latin typeface="+mj-lt"/>
                <a:cs typeface="Times New Roman" panose="02020603050405020304" pitchFamily="18" charset="0"/>
              </a:rPr>
              <a:t>PCell</a:t>
            </a:r>
            <a:r>
              <a:rPr lang="en-GB" altLang="zh-CN" sz="1400" dirty="0">
                <a:latin typeface="+mj-lt"/>
                <a:cs typeface="Times New Roman" panose="02020603050405020304" pitchFamily="18" charset="0"/>
              </a:rPr>
              <a:t> measurement result(s). </a:t>
            </a:r>
            <a:endParaRPr lang="en-US" altLang="zh-CN" sz="1400" dirty="0">
              <a:latin typeface="+mj-lt"/>
              <a:cs typeface="Times New Roman" panose="02020603050405020304" pitchFamily="18" charset="0"/>
            </a:endParaRPr>
          </a:p>
          <a:p>
            <a:r>
              <a:rPr lang="en-US" altLang="zh-CN" b="1" dirty="0">
                <a:latin typeface="+mj-lt"/>
                <a:cs typeface="Times New Roman" panose="02020603050405020304" pitchFamily="18" charset="0"/>
              </a:rPr>
              <a:t>Proposal: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zh-CN" sz="1400" dirty="0">
                <a:latin typeface="+mj-lt"/>
                <a:cs typeface="Times New Roman" panose="02020603050405020304" pitchFamily="18" charset="0"/>
              </a:rPr>
              <a:t>RAN4 to study SINR prediction related requirement for </a:t>
            </a:r>
            <a:r>
              <a:rPr lang="en-US" altLang="zh-CN" sz="14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indirect prediction case.</a:t>
            </a:r>
            <a:endParaRPr lang="en-US" altLang="zh-CN" sz="1400" dirty="0">
              <a:latin typeface="+mj-lt"/>
              <a:cs typeface="Times New Roman" panose="02020603050405020304" pitchFamily="18" charset="0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7B61BEE-5224-4A7E-8B37-FD73300B1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Use case: RLF Prediction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19637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r>
              <a:rPr lang="zh-CN" altLang="en-US" dirty="0"/>
              <a:t>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主题1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主题标准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16412</TotalTime>
  <Words>450</Words>
  <Application>Microsoft Office PowerPoint</Application>
  <PresentationFormat>宽屏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微软雅黑</vt:lpstr>
      <vt:lpstr>小米兰亭</vt:lpstr>
      <vt:lpstr>印品黑体</vt:lpstr>
      <vt:lpstr>Arial</vt:lpstr>
      <vt:lpstr>Symbol</vt:lpstr>
      <vt:lpstr>1_主题1</vt:lpstr>
      <vt:lpstr>Discussion on RAN4 scope for AI mobility</vt:lpstr>
      <vt:lpstr>Background: SID (RP-234055)</vt:lpstr>
      <vt:lpstr>Use case: RRM Measurement Prediction</vt:lpstr>
      <vt:lpstr>Use case: RLF Prediction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2023年度秋季晋升评审材料</dc:title>
  <dc:creator>Mu</dc:creator>
  <cp:lastModifiedBy>Xuhua Tao 陶旭华</cp:lastModifiedBy>
  <cp:revision>500</cp:revision>
  <cp:lastPrinted>2023-08-21T13:15:34Z</cp:lastPrinted>
  <dcterms:created xsi:type="dcterms:W3CDTF">2023-08-21T13:15:34Z</dcterms:created>
  <dcterms:modified xsi:type="dcterms:W3CDTF">2024-09-02T12:03:35Z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16a0f4e7-d244-4ac1-8660-acfe17408063</vt:lpwstr>
  </property>
  <property fmtid="{D5CDD505-2E9C-101B-9397-08002B2CF9AE}" pid="3" name="CWM69ca4bfb44e149828a754a5845000335">
    <vt:lpwstr>CWMDphbyPHPi2ck71smMfBtFw2WxMXIAbm7/iUrADPLYT0Fg6gfMwnk8ccQ2ZB86v4SXIXoF2yw710wXE1jMX9UPQ==</vt:lpwstr>
  </property>
  <property fmtid="{D5CDD505-2E9C-101B-9397-08002B2CF9AE}" pid="4" name="KSOProductBuildVer">
    <vt:lpwstr>2052-0.0.0.0</vt:lpwstr>
  </property>
  <property fmtid="{D5CDD505-2E9C-101B-9397-08002B2CF9AE}" pid="5" name="CWMc2c851d8cf5b44e7b6506e521971e6a1">
    <vt:lpwstr>CWMpHykO8yrXC0T6QvFN1d8IKQzXsO9IJshGpxi6zdc0NfWuYJYKR862Mhq2nNyTvXBjpIP4TBRACgBDFOuDB3prw==</vt:lpwstr>
  </property>
  <property fmtid="{D5CDD505-2E9C-101B-9397-08002B2CF9AE}" pid="6" name="CWM98e346b077a748f5af426e56dcef9f50">
    <vt:lpwstr>CWMMtdWk1TSkRCwsmdgnq1FrKISo30mgdpLb0cF3Iy2yumY0/8ZeX9X3Vb2ds2v2qFoste9kAz2tEda2ki1XyrWaQ==</vt:lpwstr>
  </property>
  <property fmtid="{D5CDD505-2E9C-101B-9397-08002B2CF9AE}" pid="7" name="CWMa4e881bb93ce47de80f29d825183cd24">
    <vt:lpwstr>CWM3UElC/v7QD/ZQAOe0yuYF9VL15fOJrPstapQCNduKj4fPo/8J8+Nkt0swspx0YhVDX+UEDwMtQRvJjnx/wYU4g==</vt:lpwstr>
  </property>
  <property fmtid="{D5CDD505-2E9C-101B-9397-08002B2CF9AE}" pid="8" name="CWMf5ff42e13cb34a028e74f578a416be24">
    <vt:lpwstr>CWMhTA30V78wfeCZFrwhUKvKtaM01I0Uk/2Obwd/S2Xjxjli6aFuJazxy2utuEMBC8vAC7sYTT4oyHWcz7sbDWoLg==</vt:lpwstr>
  </property>
  <property fmtid="{D5CDD505-2E9C-101B-9397-08002B2CF9AE}" pid="9" name="CWMfd6a4270ca0c48099d8496d272ec6597">
    <vt:lpwstr>CWMjUK9FTLjerF6ulNqhzrhnn4vRh5JPm/soetrW0Le1+oXrx8t5IRewQyZEhwOzUI40GTESuUdMCCP8mLzKUErYQ==</vt:lpwstr>
  </property>
  <property fmtid="{D5CDD505-2E9C-101B-9397-08002B2CF9AE}" pid="10" name="CWMc509d0d3b4544b21b10e8bf296577b2a">
    <vt:lpwstr>CWM/nw5jxXWDiiV3x/j6oIFP23nFSHhFxIkE5EJutyHEXny9/dt0vppSkml78j4Ob255WpE46C9PvbbUR+AQVLHFA==</vt:lpwstr>
  </property>
  <property fmtid="{D5CDD505-2E9C-101B-9397-08002B2CF9AE}" pid="11" name="CWMbe3e1eb04acc11ee8000691400006914">
    <vt:lpwstr>CWMCOWNwPw3C5keu9hJ4SBcrD12AIgRkUuhk5wIIqKAQ9brq6D6nNPhuYag3Q3Nd3lsbYFQ23qBtxBsGVpDcyWOgw==</vt:lpwstr>
  </property>
  <property fmtid="{D5CDD505-2E9C-101B-9397-08002B2CF9AE}" pid="12" name="CWM912f12304cca11ee80002bde00002bde">
    <vt:lpwstr>CWMDArjPS4Yg9JR7EcFNenypQ8xaM0dg8K+h/f+GVgUhHBeDooh0wzKF38g5b0FMzrkkvRPAjCRPwNmMqECXMUSPQ==</vt:lpwstr>
  </property>
  <property fmtid="{D5CDD505-2E9C-101B-9397-08002B2CF9AE}" pid="13" name="CWMa4b40f504f1711ee80007bf100007af1">
    <vt:lpwstr>CWMW+r29t0Ff/Se9r8t/CUaIsPlCk0JkS6aOPh29NdF09Efxs8wHRVunnIZ1nYeo307tV5Nb9quStUZF5UUA12xqQ==</vt:lpwstr>
  </property>
  <property fmtid="{D5CDD505-2E9C-101B-9397-08002B2CF9AE}" pid="14" name="CWM39191750cf9011ee8000176b0000176b">
    <vt:lpwstr>CWMGfZIzGwsdN+BRo4P5GKJqEFI7lSB2Ii/ConHS0mlUN24G8mmEG+s9qcotu00Po9a333OEmvybwkncjW93QBr/A==</vt:lpwstr>
  </property>
  <property fmtid="{D5CDD505-2E9C-101B-9397-08002B2CF9AE}" pid="15" name="CWM565f630062b111ef80002f6700002f67">
    <vt:lpwstr>CWM0OxxvzHoBdfg5eUQof2eIubecn8kvikhkuiy+mr8X5MbP4xbVhyEUEvu1CKAK/Gg9O0dBO8tQPxdW4NXaZNRDw==</vt:lpwstr>
  </property>
  <property fmtid="{D5CDD505-2E9C-101B-9397-08002B2CF9AE}" pid="16" name="CWMca7d517066bc11ef8000574f0000574f">
    <vt:lpwstr>CWMG1+v9X779afWge0E8B1RYJuZ+olvwMnTQSsfCRVZHyWcoFG/1dXCj9atXEj+aPYPMxnsCF2zTALMB9ZN7z0IIw==</vt:lpwstr>
  </property>
  <property fmtid="{D5CDD505-2E9C-101B-9397-08002B2CF9AE}" pid="17" name="CWM62c6eef068f711ef8000413000004030">
    <vt:lpwstr>CWMZcUCKNAsxUbmggjMmWqqNEVMXAKsCh5wCnSAZLEsZDh92cJVppJLodvZZG1u+w58HmOcpinuKGRownf/Aou7kA==</vt:lpwstr>
  </property>
  <property fmtid="{D5CDD505-2E9C-101B-9397-08002B2CF9AE}" pid="18" name="CWM842529c0692111ef80006f0d00006f0d">
    <vt:lpwstr>CWMpDuFwCdcI4tZ+smvgFWuz+SlxJa4N0W2/J+nLMS1aju0mq0MRU+tLKlA8cssBi4eh0Wrm53M1ZYEiWoOCkGeZg==</vt:lpwstr>
  </property>
</Properties>
</file>