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11"/>
  </p:handoutMasterIdLst>
  <p:sldIdLst>
    <p:sldId id="256" r:id="rId3"/>
    <p:sldId id="517" r:id="rId5"/>
    <p:sldId id="563" r:id="rId6"/>
    <p:sldId id="567" r:id="rId7"/>
    <p:sldId id="565" r:id="rId8"/>
    <p:sldId id="568" r:id="rId9"/>
    <p:sldId id="566" r:id="rId10"/>
  </p:sldIdLst>
  <p:sldSz cx="9144000" cy="5143500" type="screen16x9"/>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045" autoAdjust="0"/>
  </p:normalViewPr>
  <p:slideViewPr>
    <p:cSldViewPr showGuides="1">
      <p:cViewPr varScale="1">
        <p:scale>
          <a:sx n="108" d="100"/>
          <a:sy n="108" d="100"/>
        </p:scale>
        <p:origin x="-734" y="-67"/>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70" d="100"/>
        <a:sy n="17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D224A1B-660D-4CD5-8B37-774DDDD68EB4}"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D82B1D-ACD4-44E0-B748-308AC5F4B43D}"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536A2D-7CDB-4D05-A643-560184CAC2F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850757-BB9F-4595-A35C-F55239454685}"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6" name="灯片编号占位符 5"/>
          <p:cNvSpPr>
            <a:spLocks noGrp="1"/>
          </p:cNvSpPr>
          <p:nvPr>
            <p:ph type="sldNum" sz="quarter" idx="10"/>
          </p:nvPr>
        </p:nvSpPr>
        <p:spPr/>
        <p:txBody>
          <a:bodyPr/>
          <a:lstStyle/>
          <a:p>
            <a:fld id="{2E850757-BB9F-4595-A35C-F5523945468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850757-BB9F-4595-A35C-F5523945468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850757-BB9F-4595-A35C-F5523945468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850757-BB9F-4595-A35C-F5523945468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Picture 2" descr="C:\Documents and Settings\3042\Desktop\22222\Nipic_2531170_20131226151725468000 [转换]-03.jpg"/>
          <p:cNvPicPr>
            <a:picLocks noChangeAspect="1" noChangeArrowheads="1"/>
          </p:cNvPicPr>
          <p:nvPr userDrawn="1"/>
        </p:nvPicPr>
        <p:blipFill>
          <a:blip r:embed="rId2" cstate="print"/>
          <a:srcRect/>
          <a:stretch>
            <a:fillRect/>
          </a:stretch>
        </p:blipFill>
        <p:spPr bwMode="auto">
          <a:xfrm>
            <a:off x="0" y="0"/>
            <a:ext cx="9144000" cy="5145088"/>
          </a:xfrm>
          <a:prstGeom prst="rect">
            <a:avLst/>
          </a:prstGeom>
          <a:noFill/>
        </p:spPr>
      </p:pic>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3042171-163F-4C9D-8062-3257AD747D5E}"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8" name="灯片编号占位符 5"/>
          <p:cNvSpPr>
            <a:spLocks noGrp="1"/>
          </p:cNvSpPr>
          <p:nvPr>
            <p:ph type="sldNum" sz="quarter" idx="12"/>
          </p:nvPr>
        </p:nvSpPr>
        <p:spPr>
          <a:xfrm>
            <a:off x="7010400" y="4869656"/>
            <a:ext cx="2133600" cy="273844"/>
          </a:xfrm>
          <a:prstGeom prst="rect">
            <a:avLst/>
          </a:prstGeom>
        </p:spPr>
        <p:txBody>
          <a:bodyPr/>
          <a:lstStyle>
            <a:lvl1pPr algn="r">
              <a:defRPr sz="1400" b="1">
                <a:solidFill>
                  <a:schemeClr val="tx1"/>
                </a:solidFill>
                <a:latin typeface="微软雅黑" panose="020B0503020204020204" pitchFamily="34" charset="-122"/>
                <a:ea typeface="微软雅黑" panose="020B0503020204020204" pitchFamily="34" charset="-122"/>
              </a:defRPr>
            </a:lvl1pPr>
          </a:lstStyle>
          <a:p>
            <a:fld id="{197F284F-0C68-47B1-8C37-B3D1273E35CF}"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322A0AD-B313-4ACC-B2CD-A9446F5715ED}"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416F2A7D-D988-4140-8D70-57D1751483C3}" type="slidenum">
              <a:rPr lang="zh-CN" altLang="en-US" smtClean="0"/>
            </a:fld>
            <a:endParaRPr lang="zh-CN" altLang="en-US"/>
          </a:p>
        </p:txBody>
      </p:sp>
      <p:pic>
        <p:nvPicPr>
          <p:cNvPr id="7" name="Picture 2" descr="C:\Documents and Settings\3042\Desktop\22222\Nipic_2531170_20131226151725468000 [转换]-03.jpg"/>
          <p:cNvPicPr>
            <a:picLocks noChangeAspect="1" noChangeArrowheads="1"/>
          </p:cNvPicPr>
          <p:nvPr userDrawn="1"/>
        </p:nvPicPr>
        <p:blipFill>
          <a:blip r:embed="rId2" cstate="print"/>
          <a:srcRect/>
          <a:stretch>
            <a:fillRect/>
          </a:stretch>
        </p:blipFill>
        <p:spPr bwMode="auto">
          <a:xfrm>
            <a:off x="0" y="0"/>
            <a:ext cx="9144000" cy="5145088"/>
          </a:xfrm>
          <a:prstGeom prst="rect">
            <a:avLst/>
          </a:prstGeom>
          <a:noFill/>
        </p:spPr>
      </p:pic>
      <p:sp>
        <p:nvSpPr>
          <p:cNvPr id="9" name="灯片编号占位符 5"/>
          <p:cNvSpPr txBox="1"/>
          <p:nvPr userDrawn="1"/>
        </p:nvSpPr>
        <p:spPr>
          <a:xfrm>
            <a:off x="7010400" y="4869656"/>
            <a:ext cx="2133600" cy="273844"/>
          </a:xfrm>
          <a:prstGeom prst="rect">
            <a:avLst/>
          </a:prstGeom>
        </p:spPr>
        <p:txBody>
          <a:bodyPr vert="horz" lIns="91440" tIns="45720" rIns="91440" bIns="45720" rtlCol="0" anchor="ctr"/>
          <a:lstStyle>
            <a:defPPr>
              <a:defRPr lang="zh-CN"/>
            </a:defPPr>
            <a:lvl1pPr marL="0" algn="r" defTabSz="914400" rtl="0" eaLnBrk="1" latinLnBrk="0" hangingPunct="1">
              <a:defRPr sz="1400" b="1"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97F284F-0C68-47B1-8C37-B3D1273E35CF}"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4D59018-1E5C-4B8E-8F91-E1A0B34E46C7}"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416F2A7D-D988-4140-8D70-57D1751483C3}" type="slidenum">
              <a:rPr lang="zh-CN" altLang="en-US" smtClean="0"/>
            </a:fld>
            <a:endParaRPr lang="zh-CN" altLang="en-US"/>
          </a:p>
        </p:txBody>
      </p:sp>
      <p:pic>
        <p:nvPicPr>
          <p:cNvPr id="7" name="Picture 2" descr="C:\Documents and Settings\3042\Desktop\22222\Nipic_2531170_20131226151725468000 [转换]-03.jpg"/>
          <p:cNvPicPr>
            <a:picLocks noChangeAspect="1" noChangeArrowheads="1"/>
          </p:cNvPicPr>
          <p:nvPr userDrawn="1"/>
        </p:nvPicPr>
        <p:blipFill>
          <a:blip r:embed="rId2" cstate="print"/>
          <a:srcRect/>
          <a:stretch>
            <a:fillRect/>
          </a:stretch>
        </p:blipFill>
        <p:spPr bwMode="auto">
          <a:xfrm>
            <a:off x="0" y="0"/>
            <a:ext cx="9144000" cy="5145088"/>
          </a:xfrm>
          <a:prstGeom prst="rect">
            <a:avLst/>
          </a:prstGeom>
          <a:noFill/>
        </p:spPr>
      </p:pic>
      <p:sp>
        <p:nvSpPr>
          <p:cNvPr id="9" name="灯片编号占位符 5"/>
          <p:cNvSpPr txBox="1"/>
          <p:nvPr userDrawn="1"/>
        </p:nvSpPr>
        <p:spPr>
          <a:xfrm>
            <a:off x="7010400" y="4869656"/>
            <a:ext cx="2133600" cy="273844"/>
          </a:xfrm>
          <a:prstGeom prst="rect">
            <a:avLst/>
          </a:prstGeom>
        </p:spPr>
        <p:txBody>
          <a:bodyPr vert="horz" lIns="91440" tIns="45720" rIns="91440" bIns="45720" rtlCol="0" anchor="ctr"/>
          <a:lstStyle>
            <a:defPPr>
              <a:defRPr lang="zh-CN"/>
            </a:defPPr>
            <a:lvl1pPr marL="0" algn="r" defTabSz="914400" rtl="0" eaLnBrk="1" latinLnBrk="0" hangingPunct="1">
              <a:defRPr sz="1400" b="1"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97F284F-0C68-47B1-8C37-B3D1273E35CF}"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6F2296E-9DD1-40AA-B515-198AC4A882DD}"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416F2A7D-D988-4140-8D70-57D1751483C3}" type="slidenum">
              <a:rPr lang="zh-CN" altLang="en-US" smtClean="0"/>
            </a:fld>
            <a:endParaRPr lang="zh-CN" altLang="en-US"/>
          </a:p>
        </p:txBody>
      </p:sp>
      <p:pic>
        <p:nvPicPr>
          <p:cNvPr id="7" name="Picture 2" descr="C:\Documents and Settings\3042\Desktop\22222\Nipic_2531170_20131226151725468000 [转换]-03.jpg"/>
          <p:cNvPicPr>
            <a:picLocks noChangeAspect="1" noChangeArrowheads="1"/>
          </p:cNvPicPr>
          <p:nvPr userDrawn="1"/>
        </p:nvPicPr>
        <p:blipFill>
          <a:blip r:embed="rId2" cstate="print"/>
          <a:srcRect/>
          <a:stretch>
            <a:fillRect/>
          </a:stretch>
        </p:blipFill>
        <p:spPr bwMode="auto">
          <a:xfrm>
            <a:off x="0" y="-1588"/>
            <a:ext cx="9144000" cy="5145088"/>
          </a:xfrm>
          <a:prstGeom prst="rect">
            <a:avLst/>
          </a:prstGeom>
          <a:noFill/>
        </p:spPr>
      </p:pic>
      <p:sp>
        <p:nvSpPr>
          <p:cNvPr id="10" name="灯片编号占位符 5"/>
          <p:cNvSpPr txBox="1"/>
          <p:nvPr userDrawn="1"/>
        </p:nvSpPr>
        <p:spPr>
          <a:xfrm>
            <a:off x="7010400" y="4869656"/>
            <a:ext cx="2133600" cy="273844"/>
          </a:xfrm>
          <a:prstGeom prst="rect">
            <a:avLst/>
          </a:prstGeom>
        </p:spPr>
        <p:txBody>
          <a:bodyPr vert="horz" lIns="91440" tIns="45720" rIns="91440" bIns="45720" rtlCol="0" anchor="ctr"/>
          <a:lstStyle>
            <a:defPPr>
              <a:defRPr lang="zh-CN"/>
            </a:defPPr>
            <a:lvl1pPr marL="0" algn="r" defTabSz="914400" rtl="0" eaLnBrk="1" latinLnBrk="0" hangingPunct="1">
              <a:defRPr sz="1400" b="1"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97F284F-0C68-47B1-8C37-B3D1273E35CF}" type="slidenum">
              <a:rPr lang="zh-CN" altLang="en-US" b="0" smtClean="0"/>
            </a:fld>
            <a:endParaRPr lang="zh-CN" altLang="en-US" b="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B5E6603-55FC-41F4-867A-1EFB03E9AA8E}"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416F2A7D-D988-4140-8D70-57D1751483C3}" type="slidenum">
              <a:rPr lang="zh-CN" altLang="en-US" smtClean="0"/>
            </a:fld>
            <a:endParaRPr lang="zh-CN" altLang="en-US"/>
          </a:p>
        </p:txBody>
      </p:sp>
      <p:pic>
        <p:nvPicPr>
          <p:cNvPr id="7" name="Picture 2" descr="C:\Documents and Settings\3042\Desktop\22222\Nipic_2531170_20131226151725468000 [转换]-03.jpg"/>
          <p:cNvPicPr>
            <a:picLocks noChangeAspect="1" noChangeArrowheads="1"/>
          </p:cNvPicPr>
          <p:nvPr userDrawn="1"/>
        </p:nvPicPr>
        <p:blipFill>
          <a:blip r:embed="rId2" cstate="print"/>
          <a:srcRect/>
          <a:stretch>
            <a:fillRect/>
          </a:stretch>
        </p:blipFill>
        <p:spPr bwMode="auto">
          <a:xfrm>
            <a:off x="0" y="0"/>
            <a:ext cx="9144000" cy="5145088"/>
          </a:xfrm>
          <a:prstGeom prst="rect">
            <a:avLst/>
          </a:prstGeom>
          <a:noFill/>
        </p:spPr>
      </p:pic>
      <p:sp>
        <p:nvSpPr>
          <p:cNvPr id="9" name="灯片编号占位符 5"/>
          <p:cNvSpPr txBox="1"/>
          <p:nvPr userDrawn="1"/>
        </p:nvSpPr>
        <p:spPr>
          <a:xfrm>
            <a:off x="7010400" y="4869656"/>
            <a:ext cx="2133600" cy="273844"/>
          </a:xfrm>
          <a:prstGeom prst="rect">
            <a:avLst/>
          </a:prstGeom>
        </p:spPr>
        <p:txBody>
          <a:bodyPr vert="horz" lIns="91440" tIns="45720" rIns="91440" bIns="45720" rtlCol="0" anchor="ctr"/>
          <a:lstStyle>
            <a:defPPr>
              <a:defRPr lang="zh-CN"/>
            </a:defPPr>
            <a:lvl1pPr marL="0" algn="r" defTabSz="914400" rtl="0" eaLnBrk="1" latinLnBrk="0" hangingPunct="1">
              <a:defRPr sz="1400" b="1"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97F284F-0C68-47B1-8C37-B3D1273E35CF}"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F53B751-D342-4ACE-8112-6FCB465A14DB}"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416F2A7D-D988-4140-8D70-57D1751483C3}" type="slidenum">
              <a:rPr lang="zh-CN" altLang="en-US" smtClean="0"/>
            </a:fld>
            <a:endParaRPr lang="zh-CN" altLang="en-US"/>
          </a:p>
        </p:txBody>
      </p:sp>
      <p:pic>
        <p:nvPicPr>
          <p:cNvPr id="8" name="Picture 2" descr="C:\Documents and Settings\3042\Desktop\22222\Nipic_2531170_20131226151725468000 [转换]-03.jpg"/>
          <p:cNvPicPr>
            <a:picLocks noChangeAspect="1" noChangeArrowheads="1"/>
          </p:cNvPicPr>
          <p:nvPr userDrawn="1"/>
        </p:nvPicPr>
        <p:blipFill>
          <a:blip r:embed="rId2" cstate="print"/>
          <a:srcRect/>
          <a:stretch>
            <a:fillRect/>
          </a:stretch>
        </p:blipFill>
        <p:spPr bwMode="auto">
          <a:xfrm>
            <a:off x="0" y="0"/>
            <a:ext cx="9144000" cy="5145088"/>
          </a:xfrm>
          <a:prstGeom prst="rect">
            <a:avLst/>
          </a:prstGeom>
          <a:noFill/>
        </p:spPr>
      </p:pic>
      <p:sp>
        <p:nvSpPr>
          <p:cNvPr id="13" name="灯片编号占位符 5"/>
          <p:cNvSpPr txBox="1"/>
          <p:nvPr userDrawn="1"/>
        </p:nvSpPr>
        <p:spPr>
          <a:xfrm>
            <a:off x="7010400" y="4869656"/>
            <a:ext cx="2133600" cy="273844"/>
          </a:xfrm>
          <a:prstGeom prst="rect">
            <a:avLst/>
          </a:prstGeom>
        </p:spPr>
        <p:txBody>
          <a:bodyPr vert="horz" lIns="91440" tIns="45720" rIns="91440" bIns="45720" rtlCol="0" anchor="ctr"/>
          <a:lstStyle>
            <a:defPPr>
              <a:defRPr lang="zh-CN"/>
            </a:defPPr>
            <a:lvl1pPr marL="0" algn="r" defTabSz="914400" rtl="0" eaLnBrk="1" latinLnBrk="0" hangingPunct="1">
              <a:defRPr sz="1400" b="1"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97F284F-0C68-47B1-8C37-B3D1273E35CF}"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13A12D9-A873-4837-B254-D64CBA2AC573}" type="datetime1">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416F2A7D-D988-4140-8D70-57D1751483C3}" type="slidenum">
              <a:rPr lang="zh-CN" altLang="en-US" smtClean="0"/>
            </a:fld>
            <a:endParaRPr lang="zh-CN" altLang="en-US"/>
          </a:p>
        </p:txBody>
      </p:sp>
      <p:pic>
        <p:nvPicPr>
          <p:cNvPr id="10" name="Picture 2" descr="C:\Documents and Settings\3042\Desktop\22222\Nipic_2531170_20131226151725468000 [转换]-03.jpg"/>
          <p:cNvPicPr>
            <a:picLocks noChangeAspect="1" noChangeArrowheads="1"/>
          </p:cNvPicPr>
          <p:nvPr userDrawn="1"/>
        </p:nvPicPr>
        <p:blipFill>
          <a:blip r:embed="rId2" cstate="print"/>
          <a:srcRect/>
          <a:stretch>
            <a:fillRect/>
          </a:stretch>
        </p:blipFill>
        <p:spPr bwMode="auto">
          <a:xfrm>
            <a:off x="0" y="0"/>
            <a:ext cx="9144000" cy="5145088"/>
          </a:xfrm>
          <a:prstGeom prst="rect">
            <a:avLst/>
          </a:prstGeom>
          <a:noFill/>
        </p:spPr>
      </p:pic>
      <p:sp>
        <p:nvSpPr>
          <p:cNvPr id="12" name="灯片编号占位符 5"/>
          <p:cNvSpPr txBox="1"/>
          <p:nvPr userDrawn="1"/>
        </p:nvSpPr>
        <p:spPr>
          <a:xfrm>
            <a:off x="7010400" y="4869656"/>
            <a:ext cx="2133600" cy="273844"/>
          </a:xfrm>
          <a:prstGeom prst="rect">
            <a:avLst/>
          </a:prstGeom>
        </p:spPr>
        <p:txBody>
          <a:bodyPr vert="horz" lIns="91440" tIns="45720" rIns="91440" bIns="45720" rtlCol="0" anchor="ctr"/>
          <a:lstStyle>
            <a:defPPr>
              <a:defRPr lang="zh-CN"/>
            </a:defPPr>
            <a:lvl1pPr marL="0" algn="r" defTabSz="914400" rtl="0" eaLnBrk="1" latinLnBrk="0" hangingPunct="1">
              <a:defRPr sz="1400" b="1"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97F284F-0C68-47B1-8C37-B3D1273E35CF}"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11528F-56BB-44F8-93BE-A081CA0B7D9D}"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416F2A7D-D988-4140-8D70-57D1751483C3}" type="slidenum">
              <a:rPr lang="zh-CN" altLang="en-US" smtClean="0"/>
            </a:fld>
            <a:endParaRPr lang="zh-CN" altLang="en-US"/>
          </a:p>
        </p:txBody>
      </p:sp>
      <p:pic>
        <p:nvPicPr>
          <p:cNvPr id="6" name="Picture 2" descr="C:\Documents and Settings\3042\Desktop\22222\Nipic_2531170_20131226151725468000 [转换]-03.jpg"/>
          <p:cNvPicPr>
            <a:picLocks noChangeAspect="1" noChangeArrowheads="1"/>
          </p:cNvPicPr>
          <p:nvPr userDrawn="1"/>
        </p:nvPicPr>
        <p:blipFill>
          <a:blip r:embed="rId2" cstate="print"/>
          <a:srcRect/>
          <a:stretch>
            <a:fillRect/>
          </a:stretch>
        </p:blipFill>
        <p:spPr bwMode="auto">
          <a:xfrm>
            <a:off x="0" y="0"/>
            <a:ext cx="9144000" cy="5145088"/>
          </a:xfrm>
          <a:prstGeom prst="rect">
            <a:avLst/>
          </a:prstGeom>
          <a:noFill/>
        </p:spPr>
      </p:pic>
      <p:sp>
        <p:nvSpPr>
          <p:cNvPr id="8" name="灯片编号占位符 5"/>
          <p:cNvSpPr txBox="1"/>
          <p:nvPr userDrawn="1"/>
        </p:nvSpPr>
        <p:spPr>
          <a:xfrm>
            <a:off x="7010400" y="4869656"/>
            <a:ext cx="2133600" cy="273844"/>
          </a:xfrm>
          <a:prstGeom prst="rect">
            <a:avLst/>
          </a:prstGeom>
        </p:spPr>
        <p:txBody>
          <a:bodyPr vert="horz" lIns="91440" tIns="45720" rIns="91440" bIns="45720" rtlCol="0" anchor="ctr"/>
          <a:lstStyle>
            <a:defPPr>
              <a:defRPr lang="zh-CN"/>
            </a:defPPr>
            <a:lvl1pPr marL="0" algn="r" defTabSz="914400" rtl="0" eaLnBrk="1" latinLnBrk="0" hangingPunct="1">
              <a:defRPr sz="1400" b="1"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97F284F-0C68-47B1-8C37-B3D1273E35CF}"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28999A-6D10-46AE-A855-F288FFD64520}"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416F2A7D-D988-4140-8D70-57D1751483C3}" type="slidenum">
              <a:rPr lang="zh-CN" altLang="en-US" smtClean="0"/>
            </a:fld>
            <a:endParaRPr lang="zh-CN" altLang="en-US"/>
          </a:p>
        </p:txBody>
      </p:sp>
      <p:pic>
        <p:nvPicPr>
          <p:cNvPr id="5" name="Picture 2" descr="C:\Documents and Settings\3042\Desktop\22222\Nipic_2531170_20131226151725468000 [转换]-03.jpg"/>
          <p:cNvPicPr>
            <a:picLocks noChangeAspect="1" noChangeArrowheads="1"/>
          </p:cNvPicPr>
          <p:nvPr userDrawn="1"/>
        </p:nvPicPr>
        <p:blipFill>
          <a:blip r:embed="rId2" cstate="print"/>
          <a:srcRect/>
          <a:stretch>
            <a:fillRect/>
          </a:stretch>
        </p:blipFill>
        <p:spPr bwMode="auto">
          <a:xfrm>
            <a:off x="0" y="0"/>
            <a:ext cx="9144000" cy="5145088"/>
          </a:xfrm>
          <a:prstGeom prst="rect">
            <a:avLst/>
          </a:prstGeom>
          <a:noFill/>
        </p:spPr>
      </p:pic>
      <p:sp>
        <p:nvSpPr>
          <p:cNvPr id="7" name="灯片编号占位符 5"/>
          <p:cNvSpPr txBox="1"/>
          <p:nvPr userDrawn="1"/>
        </p:nvSpPr>
        <p:spPr>
          <a:xfrm>
            <a:off x="7010400" y="4869656"/>
            <a:ext cx="2133600" cy="273844"/>
          </a:xfrm>
          <a:prstGeom prst="rect">
            <a:avLst/>
          </a:prstGeom>
        </p:spPr>
        <p:txBody>
          <a:bodyPr vert="horz" lIns="91440" tIns="45720" rIns="91440" bIns="45720" rtlCol="0" anchor="ctr"/>
          <a:lstStyle>
            <a:defPPr>
              <a:defRPr lang="zh-CN"/>
            </a:defPPr>
            <a:lvl1pPr marL="0" algn="r" defTabSz="914400" rtl="0" eaLnBrk="1" latinLnBrk="0" hangingPunct="1">
              <a:defRPr sz="1400" b="1"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97F284F-0C68-47B1-8C37-B3D1273E35CF}"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215ED7B-F481-4112-A981-C60F0DCABE7A}"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416F2A7D-D988-4140-8D70-57D1751483C3}" type="slidenum">
              <a:rPr lang="zh-CN" altLang="en-US" smtClean="0"/>
            </a:fld>
            <a:endParaRPr lang="zh-CN" altLang="en-US"/>
          </a:p>
        </p:txBody>
      </p:sp>
      <p:pic>
        <p:nvPicPr>
          <p:cNvPr id="8" name="Picture 2" descr="C:\Documents and Settings\3042\Desktop\22222\Nipic_2531170_20131226151725468000 [转换]-03.jpg"/>
          <p:cNvPicPr>
            <a:picLocks noChangeAspect="1" noChangeArrowheads="1"/>
          </p:cNvPicPr>
          <p:nvPr userDrawn="1"/>
        </p:nvPicPr>
        <p:blipFill>
          <a:blip r:embed="rId2" cstate="print"/>
          <a:srcRect/>
          <a:stretch>
            <a:fillRect/>
          </a:stretch>
        </p:blipFill>
        <p:spPr bwMode="auto">
          <a:xfrm>
            <a:off x="0" y="0"/>
            <a:ext cx="9144000" cy="5145088"/>
          </a:xfrm>
          <a:prstGeom prst="rect">
            <a:avLst/>
          </a:prstGeom>
          <a:noFill/>
        </p:spPr>
      </p:pic>
      <p:sp>
        <p:nvSpPr>
          <p:cNvPr id="10" name="灯片编号占位符 5"/>
          <p:cNvSpPr txBox="1"/>
          <p:nvPr userDrawn="1"/>
        </p:nvSpPr>
        <p:spPr>
          <a:xfrm>
            <a:off x="7010400" y="4869656"/>
            <a:ext cx="2133600" cy="273844"/>
          </a:xfrm>
          <a:prstGeom prst="rect">
            <a:avLst/>
          </a:prstGeom>
        </p:spPr>
        <p:txBody>
          <a:bodyPr vert="horz" lIns="91440" tIns="45720" rIns="91440" bIns="45720" rtlCol="0" anchor="ctr"/>
          <a:lstStyle>
            <a:defPPr>
              <a:defRPr lang="zh-CN"/>
            </a:defPPr>
            <a:lvl1pPr marL="0" algn="r" defTabSz="914400" rtl="0" eaLnBrk="1" latinLnBrk="0" hangingPunct="1">
              <a:defRPr sz="1400" b="1"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97F284F-0C68-47B1-8C37-B3D1273E35CF}"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386C613-70C1-446C-A322-1F2EF30F5FDB}"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416F2A7D-D988-4140-8D70-57D1751483C3}" type="slidenum">
              <a:rPr lang="zh-CN" altLang="en-US" smtClean="0"/>
            </a:fld>
            <a:endParaRPr lang="zh-CN" altLang="en-US"/>
          </a:p>
        </p:txBody>
      </p:sp>
      <p:pic>
        <p:nvPicPr>
          <p:cNvPr id="8" name="Picture 2" descr="C:\Documents and Settings\3042\Desktop\22222\Nipic_2531170_20131226151725468000 [转换]-03.jpg"/>
          <p:cNvPicPr>
            <a:picLocks noChangeAspect="1" noChangeArrowheads="1"/>
          </p:cNvPicPr>
          <p:nvPr userDrawn="1"/>
        </p:nvPicPr>
        <p:blipFill>
          <a:blip r:embed="rId2" cstate="print"/>
          <a:srcRect/>
          <a:stretch>
            <a:fillRect/>
          </a:stretch>
        </p:blipFill>
        <p:spPr bwMode="auto">
          <a:xfrm>
            <a:off x="0" y="0"/>
            <a:ext cx="9144000" cy="5145088"/>
          </a:xfrm>
          <a:prstGeom prst="rect">
            <a:avLst/>
          </a:prstGeom>
          <a:noFill/>
        </p:spPr>
      </p:pic>
      <p:sp>
        <p:nvSpPr>
          <p:cNvPr id="10" name="灯片编号占位符 5"/>
          <p:cNvSpPr txBox="1"/>
          <p:nvPr userDrawn="1"/>
        </p:nvSpPr>
        <p:spPr>
          <a:xfrm>
            <a:off x="7010400" y="4869656"/>
            <a:ext cx="2133600" cy="273844"/>
          </a:xfrm>
          <a:prstGeom prst="rect">
            <a:avLst/>
          </a:prstGeom>
        </p:spPr>
        <p:txBody>
          <a:bodyPr vert="horz" lIns="91440" tIns="45720" rIns="91440" bIns="45720" rtlCol="0" anchor="ctr"/>
          <a:lstStyle>
            <a:defPPr>
              <a:defRPr lang="zh-CN"/>
            </a:defPPr>
            <a:lvl1pPr marL="0" algn="r" defTabSz="914400" rtl="0" eaLnBrk="1" latinLnBrk="0" hangingPunct="1">
              <a:defRPr sz="1400" b="1"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97F284F-0C68-47B1-8C37-B3D1273E35CF}"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D4B6243-E12F-4430-B2F5-1182CC4B3614}" type="datetime1">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8" name="灯片编号占位符 5"/>
          <p:cNvSpPr>
            <a:spLocks noGrp="1"/>
          </p:cNvSpPr>
          <p:nvPr>
            <p:ph type="sldNum" sz="quarter" idx="4"/>
          </p:nvPr>
        </p:nvSpPr>
        <p:spPr>
          <a:xfrm>
            <a:off x="7010400" y="4869656"/>
            <a:ext cx="2133600" cy="273844"/>
          </a:xfrm>
          <a:prstGeom prst="rect">
            <a:avLst/>
          </a:prstGeom>
        </p:spPr>
        <p:txBody>
          <a:bodyPr/>
          <a:lstStyle>
            <a:lvl1pPr algn="r">
              <a:defRPr sz="1400" b="1">
                <a:solidFill>
                  <a:schemeClr val="tx1"/>
                </a:solidFill>
                <a:latin typeface="微软雅黑" panose="020B0503020204020204" pitchFamily="34" charset="-122"/>
                <a:ea typeface="微软雅黑" panose="020B0503020204020204" pitchFamily="34" charset="-122"/>
              </a:defRPr>
            </a:lvl1pPr>
          </a:lstStyle>
          <a:p>
            <a:fld id="{197F284F-0C68-47B1-8C37-B3D1273E35C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hyperlink" Target="http://www.beidou.gov.cn/xt/gfxz/202008/P020230516558683155109.pdf"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3042\Desktop\22222\Nipic_2531170_20131226151725468000 [转换]-01.jpg"/>
          <p:cNvPicPr>
            <a:picLocks noChangeAspect="1" noChangeArrowheads="1"/>
          </p:cNvPicPr>
          <p:nvPr/>
        </p:nvPicPr>
        <p:blipFill>
          <a:blip r:embed="rId1" cstate="print"/>
          <a:srcRect/>
          <a:stretch>
            <a:fillRect/>
          </a:stretch>
        </p:blipFill>
        <p:spPr bwMode="auto">
          <a:xfrm>
            <a:off x="-24388" y="-44376"/>
            <a:ext cx="9180512" cy="5187875"/>
          </a:xfrm>
          <a:prstGeom prst="rect">
            <a:avLst/>
          </a:prstGeom>
          <a:noFill/>
        </p:spPr>
      </p:pic>
      <p:sp>
        <p:nvSpPr>
          <p:cNvPr id="5" name="TextBox 4"/>
          <p:cNvSpPr txBox="1"/>
          <p:nvPr/>
        </p:nvSpPr>
        <p:spPr>
          <a:xfrm>
            <a:off x="2538965" y="1761659"/>
            <a:ext cx="4022191" cy="954107"/>
          </a:xfrm>
          <a:prstGeom prst="rect">
            <a:avLst/>
          </a:prstGeom>
          <a:noFill/>
        </p:spPr>
        <p:txBody>
          <a:bodyPr wrap="none" rtlCol="0">
            <a:spAutoFit/>
          </a:bodyPr>
          <a:lstStyle/>
          <a:p>
            <a:pPr algn="ctr"/>
            <a:r>
              <a:rPr lang="en-US" altLang="zh-CN" sz="2800" b="1" kern="2000" dirty="0">
                <a:latin typeface="Times New Roman" panose="02020603050405020304" pitchFamily="18" charset="0"/>
                <a:ea typeface="微软雅黑" panose="020B0503020204020204" pitchFamily="34" charset="-122"/>
                <a:cs typeface="Times New Roman" panose="02020603050405020304" pitchFamily="18" charset="0"/>
              </a:rPr>
              <a:t>Introduction of BDS B2b</a:t>
            </a:r>
            <a:endParaRPr lang="en-US" altLang="zh-CN" sz="2800" b="1" kern="2000" dirty="0">
              <a:latin typeface="Times New Roman" panose="02020603050405020304" pitchFamily="18" charset="0"/>
              <a:ea typeface="微软雅黑" panose="020B0503020204020204" pitchFamily="34" charset="-122"/>
              <a:cs typeface="Times New Roman" panose="02020603050405020304" pitchFamily="18" charset="0"/>
            </a:endParaRPr>
          </a:p>
          <a:p>
            <a:pPr algn="ctr"/>
            <a:r>
              <a:rPr lang="en-US" altLang="zh-CN" sz="2800" b="1" kern="2000" dirty="0">
                <a:latin typeface="Times New Roman" panose="02020603050405020304" pitchFamily="18" charset="0"/>
                <a:ea typeface="微软雅黑" panose="020B0503020204020204" pitchFamily="34" charset="-122"/>
                <a:cs typeface="Times New Roman" panose="02020603050405020304" pitchFamily="18" charset="0"/>
              </a:rPr>
              <a:t>in A-GNSS in Rel-19</a:t>
            </a:r>
            <a:endParaRPr lang="en-US" altLang="zh-CN" sz="2800" b="1" kern="20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5"/>
          <p:cNvSpPr txBox="1"/>
          <p:nvPr/>
        </p:nvSpPr>
        <p:spPr>
          <a:xfrm>
            <a:off x="971600" y="3075806"/>
            <a:ext cx="7056783" cy="1014730"/>
          </a:xfrm>
          <a:prstGeom prst="rect">
            <a:avLst/>
          </a:prstGeom>
          <a:noFill/>
        </p:spPr>
        <p:txBody>
          <a:bodyPr wrap="square" rtlCol="0">
            <a:spAutoFit/>
          </a:bodyPr>
          <a:lstStyle/>
          <a:p>
            <a:r>
              <a:rPr lang="en-US" altLang="zh-CN" sz="1500" b="1" kern="2000" dirty="0">
                <a:latin typeface="Times New Roman" panose="02020603050405020304" pitchFamily="18" charset="0"/>
                <a:ea typeface="微软雅黑" panose="020B0503020204020204" pitchFamily="34" charset="-122"/>
                <a:cs typeface="Times New Roman" panose="02020603050405020304" pitchFamily="18" charset="0"/>
              </a:rPr>
              <a:t>CAICT, CATT,</a:t>
            </a:r>
            <a:r>
              <a:rPr lang="en-US" altLang="zh-CN" sz="1500" b="1" kern="2000" dirty="0" err="1">
                <a:latin typeface="Times New Roman" panose="02020603050405020304" pitchFamily="18" charset="0"/>
                <a:ea typeface="微软雅黑" panose="020B0503020204020204" pitchFamily="34" charset="-122"/>
                <a:cs typeface="Times New Roman" panose="02020603050405020304" pitchFamily="18" charset="0"/>
              </a:rPr>
              <a:t> CMCC, China Telecom, China Unicom, CBN, Huawei, Honor, OPPO, Xiaomi, Spreadtrum, ZTE, ASR, H3C, Intel, MediaTek Inc., Qualcomm, China broadnet, Hisilicon, vivo, Ericsson, Swifts, Apple, Nokia, Nokia Shanghai Bell, Reliance Jio, Lenovo, Samsu</a:t>
            </a:r>
            <a:r>
              <a:rPr lang="en-US" altLang="zh-CN" sz="1500" b="1" kern="2000" dirty="0">
                <a:latin typeface="Times New Roman" panose="02020603050405020304" pitchFamily="18" charset="0"/>
                <a:ea typeface="微软雅黑" panose="020B0503020204020204" pitchFamily="34" charset="-122"/>
                <a:cs typeface="Times New Roman" panose="02020603050405020304" pitchFamily="18" charset="0"/>
              </a:rPr>
              <a:t>ng, IIRC, ADINNO INC.</a:t>
            </a:r>
            <a:endParaRPr lang="en-US" altLang="zh-CN" sz="1500" b="1" kern="20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TextBox 1"/>
          <p:cNvSpPr txBox="1"/>
          <p:nvPr/>
        </p:nvSpPr>
        <p:spPr>
          <a:xfrm>
            <a:off x="7740352" y="10820"/>
            <a:ext cx="973455" cy="306705"/>
          </a:xfrm>
          <a:prstGeom prst="rect">
            <a:avLst/>
          </a:prstGeom>
          <a:noFill/>
        </p:spPr>
        <p:txBody>
          <a:bodyPr wrap="none" rtlCol="0">
            <a:spAutoFit/>
          </a:bodyPr>
          <a:lstStyle/>
          <a:p>
            <a:pPr algn="l"/>
            <a:r>
              <a:rPr lang="en-US" altLang="zh-CN" sz="1400" b="1" dirty="0"/>
              <a:t>RP-242044</a:t>
            </a:r>
            <a:endParaRPr lang="en-US" altLang="zh-CN" sz="1400" b="1" dirty="0"/>
          </a:p>
        </p:txBody>
      </p:sp>
      <p:sp>
        <p:nvSpPr>
          <p:cNvPr id="3" name="矩形 2"/>
          <p:cNvSpPr/>
          <p:nvPr/>
        </p:nvSpPr>
        <p:spPr>
          <a:xfrm>
            <a:off x="179512" y="2434"/>
            <a:ext cx="2991973" cy="523220"/>
          </a:xfrm>
          <a:prstGeom prst="rect">
            <a:avLst/>
          </a:prstGeom>
        </p:spPr>
        <p:txBody>
          <a:bodyPr wrap="none">
            <a:spAutoFit/>
          </a:bodyPr>
          <a:lstStyle/>
          <a:p>
            <a:r>
              <a:rPr lang="en-GB" altLang="zh-CN" sz="1400" b="1" dirty="0"/>
              <a:t>3GPP TSG RAN Meeting #</a:t>
            </a:r>
            <a:r>
              <a:rPr lang="en-GB" altLang="zh-CN" sz="1400" b="1" dirty="0" smtClean="0"/>
              <a:t>105</a:t>
            </a:r>
            <a:endParaRPr lang="en-GB" altLang="zh-CN" sz="1400" b="1" dirty="0"/>
          </a:p>
          <a:p>
            <a:r>
              <a:rPr lang="en-GB" altLang="zh-CN" sz="1400" b="1" dirty="0"/>
              <a:t>Melbourne, Australia, Sep. 9-12, 2024</a:t>
            </a:r>
            <a:endParaRPr lang="zh-CN" altLang="en-US" sz="1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95536" y="690831"/>
            <a:ext cx="8208912" cy="2308324"/>
          </a:xfrm>
          <a:prstGeom prst="rect">
            <a:avLst/>
          </a:prstGeom>
        </p:spPr>
        <p:txBody>
          <a:bodyPr wrap="square">
            <a:spAutoFit/>
          </a:bodyPr>
          <a:lstStyle/>
          <a:p>
            <a:pPr marL="285750" indent="-285750">
              <a:buFont typeface="Wingdings" panose="05000000000000000000" pitchFamily="2" charset="2"/>
              <a:buChar char="Ø"/>
            </a:pPr>
            <a:r>
              <a:rPr lang="en-US" altLang="zh-CN" sz="1600" b="1" kern="100" dirty="0">
                <a:solidFill>
                  <a:prstClr val="black"/>
                </a:solidFill>
                <a:ea typeface="微软雅黑" panose="020B0503020204020204" pitchFamily="34" charset="-122"/>
                <a:cs typeface="Times New Roman" panose="02020603050405020304" pitchFamily="18" charset="0"/>
              </a:rPr>
              <a:t>B1I signal(V3.0), B1C signal(V1.0), B2a signal(V1.0) and B3I signal(V1.0) of </a:t>
            </a:r>
            <a:r>
              <a:rPr lang="en-US" altLang="zh-CN" sz="1600" b="1" kern="100" dirty="0" err="1">
                <a:solidFill>
                  <a:prstClr val="black"/>
                </a:solidFill>
                <a:ea typeface="微软雅黑" panose="020B0503020204020204" pitchFamily="34" charset="-122"/>
                <a:cs typeface="Times New Roman" panose="02020603050405020304" pitchFamily="18" charset="0"/>
              </a:rPr>
              <a:t>BeiDou</a:t>
            </a:r>
            <a:r>
              <a:rPr lang="en-US" altLang="zh-CN" sz="1600" b="1" kern="100" dirty="0">
                <a:solidFill>
                  <a:prstClr val="black"/>
                </a:solidFill>
                <a:ea typeface="微软雅黑" panose="020B0503020204020204" pitchFamily="34" charset="-122"/>
                <a:cs typeface="Times New Roman" panose="02020603050405020304" pitchFamily="18" charset="0"/>
              </a:rPr>
              <a:t> Navigation Satellite System (BDS) have been supported in 3GPP in Rel-17.</a:t>
            </a:r>
            <a:endParaRPr lang="en-US" altLang="zh-CN" sz="1600" b="1" kern="100" dirty="0">
              <a:solidFill>
                <a:prstClr val="black"/>
              </a:solidFill>
              <a:ea typeface="微软雅黑" panose="020B0503020204020204" pitchFamily="34" charset="-122"/>
              <a:cs typeface="Times New Roman" panose="02020603050405020304" pitchFamily="18" charset="0"/>
            </a:endParaRPr>
          </a:p>
          <a:p>
            <a:pPr marL="285750" indent="-285750">
              <a:buFont typeface="Wingdings" panose="05000000000000000000" pitchFamily="2" charset="2"/>
              <a:buChar char="Ø"/>
            </a:pPr>
            <a:endParaRPr lang="en-US" altLang="zh-CN" sz="1600" b="1" kern="100" dirty="0">
              <a:solidFill>
                <a:prstClr val="black"/>
              </a:solidFill>
              <a:ea typeface="微软雅黑" panose="020B0503020204020204" pitchFamily="34" charset="-122"/>
              <a:cs typeface="Times New Roman" panose="02020603050405020304" pitchFamily="18" charset="0"/>
            </a:endParaRPr>
          </a:p>
          <a:p>
            <a:pPr marL="285750" indent="-285750">
              <a:buFont typeface="Wingdings" panose="05000000000000000000" pitchFamily="2" charset="2"/>
              <a:buChar char="Ø"/>
            </a:pPr>
            <a:endParaRPr lang="en-US" altLang="zh-CN" sz="1600" b="1" kern="100" dirty="0">
              <a:solidFill>
                <a:prstClr val="black"/>
              </a:solidFill>
              <a:ea typeface="微软雅黑" panose="020B0503020204020204" pitchFamily="34" charset="-122"/>
              <a:cs typeface="Times New Roman" panose="02020603050405020304" pitchFamily="18" charset="0"/>
            </a:endParaRPr>
          </a:p>
          <a:p>
            <a:pPr marL="285750" indent="-285750">
              <a:buFont typeface="Wingdings" panose="05000000000000000000" pitchFamily="2" charset="2"/>
              <a:buChar char="Ø"/>
            </a:pPr>
            <a:r>
              <a:rPr lang="en-US" altLang="zh-CN" sz="1600" b="1" kern="100" dirty="0" err="1">
                <a:solidFill>
                  <a:prstClr val="black"/>
                </a:solidFill>
                <a:ea typeface="微软雅黑" panose="020B0503020204020204" pitchFamily="34" charset="-122"/>
                <a:cs typeface="Times New Roman" panose="02020603050405020304" pitchFamily="18" charset="0"/>
              </a:rPr>
              <a:t>BeiDou</a:t>
            </a:r>
            <a:r>
              <a:rPr lang="en-US" altLang="zh-CN" sz="1600" b="1" kern="100" dirty="0">
                <a:solidFill>
                  <a:prstClr val="black"/>
                </a:solidFill>
                <a:ea typeface="微软雅黑" panose="020B0503020204020204" pitchFamily="34" charset="-122"/>
                <a:cs typeface="Times New Roman" panose="02020603050405020304" pitchFamily="18" charset="0"/>
              </a:rPr>
              <a:t> Navigation Satellite System</a:t>
            </a:r>
            <a:endParaRPr lang="en-US" altLang="zh-CN" sz="1600" b="1" kern="100" dirty="0">
              <a:solidFill>
                <a:prstClr val="black"/>
              </a:solidFill>
              <a:ea typeface="微软雅黑" panose="020B0503020204020204" pitchFamily="34" charset="-122"/>
              <a:cs typeface="Times New Roman" panose="02020603050405020304" pitchFamily="18" charset="0"/>
            </a:endParaRPr>
          </a:p>
          <a:p>
            <a:r>
              <a:rPr lang="en-US" altLang="zh-CN" sz="1600" b="1" kern="100" dirty="0">
                <a:solidFill>
                  <a:prstClr val="black"/>
                </a:solidFill>
                <a:ea typeface="微软雅黑" panose="020B0503020204020204" pitchFamily="34" charset="-122"/>
                <a:cs typeface="Times New Roman" panose="02020603050405020304" pitchFamily="18" charset="0"/>
              </a:rPr>
              <a:t>Signal In Space Interface Control Document </a:t>
            </a:r>
            <a:endParaRPr lang="en-US" altLang="zh-CN" sz="1600" b="1" kern="100" dirty="0">
              <a:solidFill>
                <a:prstClr val="black"/>
              </a:solidFill>
              <a:ea typeface="微软雅黑" panose="020B0503020204020204" pitchFamily="34" charset="-122"/>
              <a:cs typeface="Times New Roman" panose="02020603050405020304" pitchFamily="18" charset="0"/>
            </a:endParaRPr>
          </a:p>
          <a:p>
            <a:r>
              <a:rPr lang="en-US" altLang="zh-CN" sz="1600" b="1" kern="100" dirty="0">
                <a:solidFill>
                  <a:prstClr val="black"/>
                </a:solidFill>
                <a:ea typeface="微软雅黑" panose="020B0503020204020204" pitchFamily="34" charset="-122"/>
                <a:cs typeface="Times New Roman" panose="02020603050405020304" pitchFamily="18" charset="0"/>
              </a:rPr>
              <a:t>Open Service Signal B2b (Version 1.0) has been</a:t>
            </a:r>
            <a:endParaRPr lang="en-US" altLang="zh-CN" sz="1600" b="1" kern="100" dirty="0">
              <a:solidFill>
                <a:prstClr val="black"/>
              </a:solidFill>
              <a:ea typeface="微软雅黑" panose="020B0503020204020204" pitchFamily="34" charset="-122"/>
              <a:cs typeface="Times New Roman" panose="02020603050405020304" pitchFamily="18" charset="0"/>
            </a:endParaRPr>
          </a:p>
          <a:p>
            <a:r>
              <a:rPr lang="en-US" altLang="zh-CN" sz="1600" b="1" kern="100" dirty="0">
                <a:solidFill>
                  <a:prstClr val="black"/>
                </a:solidFill>
                <a:ea typeface="微软雅黑" panose="020B0503020204020204" pitchFamily="34" charset="-122"/>
                <a:cs typeface="Times New Roman" panose="02020603050405020304" pitchFamily="18" charset="0"/>
              </a:rPr>
              <a:t> published by China Satellite Navigation Office, </a:t>
            </a:r>
            <a:endParaRPr lang="en-US" sz="1600" dirty="0"/>
          </a:p>
          <a:p>
            <a:r>
              <a:rPr lang="en-US" sz="1600" b="1" dirty="0"/>
              <a:t> in A</a:t>
            </a:r>
            <a:r>
              <a:rPr lang="en-US" altLang="zh-CN" sz="1600" b="1" dirty="0"/>
              <a:t>ugust,</a:t>
            </a:r>
            <a:r>
              <a:rPr lang="en-US" sz="1600" b="1" dirty="0"/>
              <a:t> 2020.</a:t>
            </a:r>
            <a:endParaRPr lang="en-US" altLang="zh-CN" sz="1600" b="1" dirty="0"/>
          </a:p>
        </p:txBody>
      </p:sp>
      <p:sp>
        <p:nvSpPr>
          <p:cNvPr id="22" name="标题 1"/>
          <p:cNvSpPr txBox="1"/>
          <p:nvPr/>
        </p:nvSpPr>
        <p:spPr>
          <a:xfrm>
            <a:off x="251520" y="-123230"/>
            <a:ext cx="8801100" cy="96678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altLang="zh-CN" sz="2400" b="1" dirty="0">
                <a:latin typeface="微软雅黑" panose="020B0503020204020204" pitchFamily="34" charset="-122"/>
                <a:ea typeface="微软雅黑" panose="020B0503020204020204" pitchFamily="34" charset="-122"/>
                <a:sym typeface="Arial" panose="020B0604020202020204" pitchFamily="34" charset="0"/>
              </a:rPr>
              <a:t>Introduction</a:t>
            </a:r>
            <a:endParaRPr lang="zh-CN" altLang="en-US" sz="24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矩形 2"/>
          <p:cNvSpPr/>
          <p:nvPr/>
        </p:nvSpPr>
        <p:spPr>
          <a:xfrm>
            <a:off x="221702" y="4011910"/>
            <a:ext cx="5760640" cy="600164"/>
          </a:xfrm>
          <a:prstGeom prst="rect">
            <a:avLst/>
          </a:prstGeom>
        </p:spPr>
        <p:txBody>
          <a:bodyPr wrap="square">
            <a:spAutoFit/>
          </a:bodyPr>
          <a:lstStyle/>
          <a:p>
            <a:r>
              <a:rPr lang="en-US" altLang="zh-CN" sz="1100" dirty="0">
                <a:solidFill>
                  <a:srgbClr val="FF0000"/>
                </a:solidFill>
              </a:rPr>
              <a:t>Reference : China Satellite Navigation Office, </a:t>
            </a:r>
            <a:r>
              <a:rPr lang="en-US" altLang="zh-CN" sz="1100" i="1" dirty="0">
                <a:solidFill>
                  <a:srgbClr val="FF0000"/>
                </a:solidFill>
                <a:hlinkClick r:id="rId1"/>
              </a:rPr>
              <a:t>http://www.beidou.gov.cn/xt/gfxz/202008/P020230516558683155109.pdf</a:t>
            </a:r>
            <a:endParaRPr lang="en-US" altLang="zh-CN" sz="1100" i="1" dirty="0">
              <a:solidFill>
                <a:srgbClr val="FF0000"/>
              </a:solidFill>
            </a:endParaRPr>
          </a:p>
          <a:p>
            <a:endParaRPr lang="en-US" altLang="zh-CN" sz="1100" dirty="0">
              <a:solidFill>
                <a:srgbClr val="FF0000"/>
              </a:solidFill>
            </a:endParaRPr>
          </a:p>
        </p:txBody>
      </p:sp>
      <p:pic>
        <p:nvPicPr>
          <p:cNvPr id="4" name="图片 3"/>
          <p:cNvPicPr>
            <a:picLocks noChangeAspect="1"/>
          </p:cNvPicPr>
          <p:nvPr/>
        </p:nvPicPr>
        <p:blipFill>
          <a:blip r:embed="rId2"/>
          <a:stretch>
            <a:fillRect/>
          </a:stretch>
        </p:blipFill>
        <p:spPr>
          <a:xfrm>
            <a:off x="5580112" y="1375408"/>
            <a:ext cx="2304256" cy="324749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3508" y="1059582"/>
            <a:ext cx="8856984" cy="3046988"/>
          </a:xfrm>
          <a:prstGeom prst="rect">
            <a:avLst/>
          </a:prstGeom>
        </p:spPr>
        <p:txBody>
          <a:bodyPr wrap="square">
            <a:spAutoFit/>
          </a:bodyPr>
          <a:lstStyle/>
          <a:p>
            <a:pPr indent="457200">
              <a:lnSpc>
                <a:spcPct val="150000"/>
              </a:lnSpc>
            </a:pPr>
            <a:r>
              <a:rPr lang="en-US"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The main reasons that B2b signal </a:t>
            </a:r>
            <a:r>
              <a:rPr lang="en-US" altLang="zh-CN" sz="1600"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should</a:t>
            </a:r>
            <a:r>
              <a:rPr lang="en-US" altLang="zh-CN" sz="1600"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be supported in A-GNSS in Rel-19 are:</a:t>
            </a:r>
            <a:endParaRPr lang="en-US"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nSpc>
                <a:spcPct val="150000"/>
              </a:lnSpc>
              <a:buFont typeface="+mj-lt"/>
              <a:buAutoNum type="alphaLcParenR"/>
            </a:pPr>
            <a:r>
              <a:rPr lang="en-US"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B2b signal offers the open global navigation service on B2 frequency and also broadcasts PPP-B2b signals, which can enhance the spectrum compatibility of UE and would reduce UE complexity;</a:t>
            </a:r>
            <a:endParaRPr lang="en-US"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nSpc>
                <a:spcPct val="150000"/>
              </a:lnSpc>
              <a:buFont typeface="+mj-lt"/>
              <a:buAutoNum type="alphaLcParenR"/>
            </a:pPr>
            <a:r>
              <a:rPr lang="en-US"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B2b signal can provide A-GNSS four-frequency compatible interoperation capability;</a:t>
            </a:r>
            <a:endParaRPr lang="en-US"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nSpc>
                <a:spcPct val="150000"/>
              </a:lnSpc>
              <a:buFont typeface="+mj-lt"/>
              <a:buAutoNum type="alphaLcParenR"/>
            </a:pPr>
            <a:r>
              <a:rPr lang="en-US"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Higher accuracy of A-BDS with dual/multi frequencies on B1, B2 or B3.</a:t>
            </a:r>
            <a:endParaRPr lang="en-US"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nSpc>
                <a:spcPct val="150000"/>
              </a:lnSpc>
              <a:buFont typeface="+mj-lt"/>
              <a:buAutoNum type="alphaLcParenR"/>
            </a:pP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Higher processing efficiency with triple frequencies on B1, B2 and B3, by reducing the initial time for ambiguity fixed. </a:t>
            </a:r>
            <a:endPar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标题 1"/>
          <p:cNvSpPr txBox="1"/>
          <p:nvPr/>
        </p:nvSpPr>
        <p:spPr>
          <a:xfrm>
            <a:off x="251520" y="-164554"/>
            <a:ext cx="8801100" cy="96678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altLang="zh-CN" sz="2400" b="1" dirty="0">
                <a:latin typeface="微软雅黑" panose="020B0503020204020204" pitchFamily="34" charset="-122"/>
                <a:ea typeface="微软雅黑" panose="020B0503020204020204" pitchFamily="34" charset="-122"/>
                <a:sym typeface="Arial" panose="020B0604020202020204" pitchFamily="34" charset="0"/>
              </a:rPr>
              <a:t>Motivation</a:t>
            </a:r>
            <a:endParaRPr lang="zh-CN" altLang="en-US" sz="24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矩形 1"/>
          <p:cNvSpPr/>
          <p:nvPr/>
        </p:nvSpPr>
        <p:spPr>
          <a:xfrm>
            <a:off x="251520" y="4147414"/>
            <a:ext cx="8537369" cy="830997"/>
          </a:xfrm>
          <a:prstGeom prst="rect">
            <a:avLst/>
          </a:prstGeom>
        </p:spPr>
        <p:txBody>
          <a:bodyPr wrap="square">
            <a:spAutoFit/>
          </a:bodyPr>
          <a:lstStyle/>
          <a:p>
            <a:pPr indent="457200">
              <a:lnSpc>
                <a:spcPct val="150000"/>
              </a:lnSpc>
            </a:pPr>
            <a:r>
              <a:rPr lang="en-US" altLang="zh-CN" sz="16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rPr>
              <a:t>Proposal</a:t>
            </a:r>
            <a:r>
              <a:rPr lang="zh-CN" altLang="en-US" sz="16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rPr>
              <a:t>1: </a:t>
            </a:r>
            <a:r>
              <a:rPr lang="en-US" altLang="zh-CN" sz="1600"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rPr>
              <a:t>B2b signal should be introduced in A-GNSS in 4G and 5G as well as B1C, B2a etc.</a:t>
            </a:r>
            <a:endParaRPr lang="en-US" altLang="zh-CN" sz="1600"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251520" y="-164554"/>
            <a:ext cx="8801100" cy="96678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altLang="zh-CN" sz="2400" b="1" dirty="0">
                <a:latin typeface="微软雅黑" panose="020B0503020204020204" pitchFamily="34" charset="-122"/>
                <a:ea typeface="微软雅黑" panose="020B0503020204020204" pitchFamily="34" charset="-122"/>
                <a:sym typeface="Arial" panose="020B0604020202020204" pitchFamily="34" charset="0"/>
              </a:rPr>
              <a:t>How to handle?</a:t>
            </a:r>
            <a:endParaRPr lang="zh-CN" altLang="en-US" sz="24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矩形 5"/>
          <p:cNvSpPr/>
          <p:nvPr/>
        </p:nvSpPr>
        <p:spPr>
          <a:xfrm>
            <a:off x="107504" y="898810"/>
            <a:ext cx="8856984" cy="2169825"/>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How to support B2b signal in both 4G and 5G in Rel-19:</a:t>
            </a:r>
            <a:endParaRPr lang="en-US"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marL="742950" lvl="1" indent="-285750">
              <a:lnSpc>
                <a:spcPct val="150000"/>
              </a:lnSpc>
              <a:buFont typeface="Arial" panose="020B0604020202020204" pitchFamily="34" charset="0"/>
              <a:buChar char="•"/>
            </a:pP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 small WI for supporting BDS B2b signal can be led by RAN2.</a:t>
            </a:r>
            <a:endParaRPr lang="en-US"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marL="1200150" lvl="2" indent="-285750">
              <a:lnSpc>
                <a:spcPct val="150000"/>
              </a:lnSpc>
              <a:buFont typeface="Arial" panose="020B0604020202020204" pitchFamily="34" charset="0"/>
              <a:buChar char="•"/>
            </a:pP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The work load is small, can be finished in no more than 9 months;</a:t>
            </a:r>
            <a:endParaRPr lang="en-US"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marL="1200150" lvl="2" indent="-285750">
              <a:lnSpc>
                <a:spcPct val="150000"/>
              </a:lnSpc>
              <a:buFont typeface="Arial" panose="020B0604020202020204" pitchFamily="34" charset="0"/>
              <a:buChar char="•"/>
            </a:pP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Multiple working groups involved</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marL="1657350" lvl="3" indent="-285750">
              <a:lnSpc>
                <a:spcPct val="150000"/>
              </a:lnSpc>
              <a:buFont typeface="Arial" panose="020B0604020202020204" pitchFamily="34" charset="0"/>
              <a:buChar char="•"/>
            </a:pP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RAN2  (core part), RAN4 (performance part).</a:t>
            </a:r>
            <a:endParaRPr lang="en-US"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251520" y="-164554"/>
            <a:ext cx="8801100" cy="96678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altLang="zh-CN" sz="2400" b="1" dirty="0">
                <a:latin typeface="微软雅黑" panose="020B0503020204020204" pitchFamily="34" charset="-122"/>
                <a:ea typeface="微软雅黑" panose="020B0503020204020204" pitchFamily="34" charset="-122"/>
                <a:sym typeface="Arial" panose="020B0604020202020204" pitchFamily="34" charset="0"/>
              </a:rPr>
              <a:t>Proposals</a:t>
            </a:r>
            <a:endParaRPr lang="zh-CN" altLang="en-US" sz="24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矩形 5"/>
          <p:cNvSpPr/>
          <p:nvPr/>
        </p:nvSpPr>
        <p:spPr>
          <a:xfrm>
            <a:off x="107504" y="898810"/>
            <a:ext cx="8856984" cy="2169825"/>
          </a:xfrm>
          <a:prstGeom prst="rect">
            <a:avLst/>
          </a:prstGeom>
        </p:spPr>
        <p:txBody>
          <a:bodyPr wrap="square">
            <a:spAutoFit/>
          </a:bodyPr>
          <a:lstStyle/>
          <a:p>
            <a:pPr indent="457200">
              <a:lnSpc>
                <a:spcPct val="150000"/>
              </a:lnSpc>
            </a:pPr>
            <a:r>
              <a:rPr lang="en-US" altLang="zh-CN"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rPr>
              <a:t>Proposal</a:t>
            </a:r>
            <a:r>
              <a:rPr lang="zh-CN" altLang="en-US"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rPr>
              <a:t>1: </a:t>
            </a:r>
            <a:r>
              <a:rPr lang="en-US" altLang="zh-CN"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rPr>
              <a:t>B2b signal should be introduced in A-GNSS in 4G and 5G in Rel-19.</a:t>
            </a:r>
            <a:endParaRPr lang="en-US" altLang="zh-CN"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en-US" altLang="zh-CN"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rPr>
              <a:t>Proposal 2: </a:t>
            </a:r>
            <a:r>
              <a:rPr lang="en-US" altLang="zh-CN"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rPr>
              <a:t>RAN is kindly requested to discuss and decide how to support BDS B2b signal in both 4G and 5G in Rel-19. The following WF is preferred:</a:t>
            </a:r>
            <a:endParaRPr lang="en-US" altLang="zh-CN"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endParaRPr>
          </a:p>
          <a:p>
            <a:pPr marL="742950" lvl="1" indent="-285750">
              <a:lnSpc>
                <a:spcPct val="150000"/>
              </a:lnSpc>
              <a:buFont typeface="Arial" panose="020B0604020202020204" pitchFamily="34" charset="0"/>
              <a:buChar char="•"/>
            </a:pPr>
            <a:r>
              <a:rPr lang="en-US" altLang="zh-CN"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rPr>
              <a:t>A small WI for supporting BDS B2b signal can be led by RAN2 .</a:t>
            </a:r>
            <a:endParaRPr lang="en-US" altLang="zh-CN"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35696" y="51471"/>
            <a:ext cx="6264696" cy="648072"/>
          </a:xfrm>
        </p:spPr>
        <p:txBody>
          <a:bodyPr>
            <a:normAutofit/>
          </a:bodyPr>
          <a:lstStyle/>
          <a:p>
            <a:r>
              <a:rPr lang="en-US" altLang="zh-CN" sz="1800" b="1" dirty="0">
                <a:latin typeface="微软雅黑" panose="020B0503020204020204" pitchFamily="34" charset="-122"/>
                <a:ea typeface="微软雅黑" panose="020B0503020204020204" pitchFamily="34" charset="-122"/>
              </a:rPr>
              <a:t>Objectives and specifications impacted</a:t>
            </a:r>
            <a:endParaRPr lang="zh-CN" altLang="en-US" sz="1800" b="1" dirty="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395536" y="699542"/>
            <a:ext cx="8229600" cy="3823073"/>
          </a:xfrm>
        </p:spPr>
        <p:txBody>
          <a:bodyPr>
            <a:normAutofit/>
          </a:bodyPr>
          <a:lstStyle/>
          <a:p>
            <a:r>
              <a:rPr lang="en-US" altLang="zh-CN" sz="1800" dirty="0"/>
              <a:t>Objectives</a:t>
            </a:r>
            <a:r>
              <a:rPr lang="zh-CN" altLang="en-US" sz="1800" dirty="0"/>
              <a:t>：</a:t>
            </a:r>
            <a:endParaRPr lang="en-GB" altLang="zh-CN" sz="1800" dirty="0"/>
          </a:p>
          <a:p>
            <a:pPr lvl="1"/>
            <a:r>
              <a:rPr lang="en-GB" altLang="zh-CN" sz="1600" dirty="0"/>
              <a:t>Specify A-BDS enhancements in Rel-19, including :</a:t>
            </a:r>
            <a:endParaRPr lang="zh-CN" altLang="zh-CN" sz="1600" dirty="0"/>
          </a:p>
          <a:p>
            <a:pPr lvl="2"/>
            <a:r>
              <a:rPr lang="en-US" altLang="zh-CN" sz="1200" dirty="0"/>
              <a:t>Supporting new signal of BDS B2b in A-GNSS for both 4G and 5G [RAN2, RAN4];</a:t>
            </a:r>
            <a:endParaRPr lang="zh-CN" altLang="zh-CN" sz="1200" dirty="0"/>
          </a:p>
          <a:p>
            <a:pPr lvl="2"/>
            <a:r>
              <a:rPr lang="en-US" altLang="zh-CN" sz="1200" dirty="0"/>
              <a:t>Specify corresponding assistant information in dedicated signaling [RAN2].</a:t>
            </a:r>
            <a:endParaRPr lang="en-US" altLang="zh-CN" sz="1200" dirty="0"/>
          </a:p>
          <a:p>
            <a:r>
              <a:rPr lang="en-US" altLang="zh-CN" sz="1800" dirty="0"/>
              <a:t>Specifications:</a:t>
            </a:r>
            <a:endParaRPr lang="en-US" altLang="zh-CN" sz="1800" dirty="0"/>
          </a:p>
          <a:p>
            <a:endParaRPr lang="zh-CN" altLang="zh-CN" sz="2000" dirty="0"/>
          </a:p>
        </p:txBody>
      </p:sp>
      <p:graphicFrame>
        <p:nvGraphicFramePr>
          <p:cNvPr id="4" name="表格 3"/>
          <p:cNvGraphicFramePr>
            <a:graphicFrameLocks noGrp="1"/>
          </p:cNvGraphicFramePr>
          <p:nvPr/>
        </p:nvGraphicFramePr>
        <p:xfrm>
          <a:off x="971600" y="2178324"/>
          <a:ext cx="7200800" cy="2337642"/>
        </p:xfrm>
        <a:graphic>
          <a:graphicData uri="http://schemas.openxmlformats.org/drawingml/2006/table">
            <a:tbl>
              <a:tblPr firstRow="1" firstCol="1" bandRow="1">
                <a:tableStyleId>{5C22544A-7EE6-4342-B048-85BDC9FD1C3A}</a:tableStyleId>
              </a:tblPr>
              <a:tblGrid>
                <a:gridCol w="700716"/>
                <a:gridCol w="4267836"/>
                <a:gridCol w="1224136"/>
                <a:gridCol w="1008112"/>
              </a:tblGrid>
              <a:tr h="288032">
                <a:tc gridSpan="4">
                  <a:txBody>
                    <a:bodyPr/>
                    <a:lstStyle/>
                    <a:p>
                      <a:pPr algn="ctr" hangingPunct="0">
                        <a:spcAft>
                          <a:spcPts val="0"/>
                        </a:spcAft>
                      </a:pPr>
                      <a:r>
                        <a:rPr lang="en-GB" sz="800" dirty="0">
                          <a:effectLst/>
                        </a:rPr>
                        <a:t>Impacted existing TS/TR {One line per specification. Create/delete lines as needed}</a:t>
                      </a:r>
                      <a:endParaRPr lang="zh-CN" sz="900" dirty="0">
                        <a:effectLst/>
                        <a:latin typeface="Arial" panose="020B0604020202020204"/>
                        <a:ea typeface="MS Mincho"/>
                        <a:cs typeface="Times New Roman" panose="02020603050405020304"/>
                      </a:endParaRPr>
                    </a:p>
                  </a:txBody>
                  <a:tcPr marL="17780" marR="17780" marT="0" marB="0" anchor="ctr"/>
                </a:tc>
                <a:tc hMerge="1">
                  <a:tcPr/>
                </a:tc>
                <a:tc hMerge="1">
                  <a:tcPr/>
                </a:tc>
                <a:tc hMerge="1">
                  <a:tcPr/>
                </a:tc>
              </a:tr>
              <a:tr h="310188">
                <a:tc>
                  <a:txBody>
                    <a:bodyPr/>
                    <a:lstStyle/>
                    <a:p>
                      <a:pPr hangingPunct="0">
                        <a:spcAft>
                          <a:spcPts val="0"/>
                        </a:spcAft>
                      </a:pPr>
                      <a:r>
                        <a:rPr lang="en-GB" sz="800">
                          <a:effectLst/>
                        </a:rPr>
                        <a:t>TS/TR No.</a:t>
                      </a:r>
                      <a:endParaRPr lang="zh-CN" sz="900">
                        <a:effectLst/>
                        <a:latin typeface="Arial" panose="020B0604020202020204"/>
                        <a:ea typeface="MS Mincho"/>
                        <a:cs typeface="Times New Roman" panose="02020603050405020304"/>
                      </a:endParaRPr>
                    </a:p>
                  </a:txBody>
                  <a:tcPr marL="17780" marR="17780" marT="0" marB="0" anchor="ctr"/>
                </a:tc>
                <a:tc>
                  <a:txBody>
                    <a:bodyPr/>
                    <a:lstStyle/>
                    <a:p>
                      <a:pPr hangingPunct="0">
                        <a:spcAft>
                          <a:spcPts val="0"/>
                        </a:spcAft>
                      </a:pPr>
                      <a:r>
                        <a:rPr lang="en-GB" sz="800" dirty="0">
                          <a:effectLst/>
                        </a:rPr>
                        <a:t>Description of change </a:t>
                      </a:r>
                      <a:endParaRPr lang="zh-CN" sz="1000" dirty="0">
                        <a:effectLst/>
                        <a:latin typeface="Times New Roman" panose="02020603050405020304"/>
                        <a:ea typeface="MS Mincho"/>
                      </a:endParaRPr>
                    </a:p>
                  </a:txBody>
                  <a:tcPr marL="17780" marR="17780" marT="0" marB="0" anchor="ctr"/>
                </a:tc>
                <a:tc>
                  <a:txBody>
                    <a:bodyPr/>
                    <a:lstStyle/>
                    <a:p>
                      <a:pPr hangingPunct="0">
                        <a:spcAft>
                          <a:spcPts val="0"/>
                        </a:spcAft>
                      </a:pPr>
                      <a:r>
                        <a:rPr lang="en-GB" sz="800">
                          <a:effectLst/>
                        </a:rPr>
                        <a:t>Target completion plenary#</a:t>
                      </a:r>
                      <a:endParaRPr lang="zh-CN" sz="900">
                        <a:effectLst/>
                        <a:latin typeface="Arial" panose="020B0604020202020204"/>
                        <a:ea typeface="MS Mincho"/>
                        <a:cs typeface="Times New Roman" panose="02020603050405020304"/>
                      </a:endParaRPr>
                    </a:p>
                  </a:txBody>
                  <a:tcPr marL="17780" marR="17780" marT="0" marB="0" anchor="ctr"/>
                </a:tc>
                <a:tc>
                  <a:txBody>
                    <a:bodyPr/>
                    <a:lstStyle/>
                    <a:p>
                      <a:pPr hangingPunct="0">
                        <a:spcAft>
                          <a:spcPts val="0"/>
                        </a:spcAft>
                      </a:pPr>
                      <a:r>
                        <a:rPr lang="en-GB" sz="800" dirty="0">
                          <a:effectLst/>
                        </a:rPr>
                        <a:t>Remarks</a:t>
                      </a:r>
                      <a:endParaRPr lang="zh-CN" sz="900" dirty="0">
                        <a:effectLst/>
                        <a:latin typeface="Arial" panose="020B0604020202020204"/>
                        <a:ea typeface="MS Mincho"/>
                        <a:cs typeface="Times New Roman" panose="02020603050405020304"/>
                      </a:endParaRPr>
                    </a:p>
                  </a:txBody>
                  <a:tcPr marL="17780" marR="17780" marT="0" marB="0" anchor="ctr"/>
                </a:tc>
              </a:tr>
              <a:tr h="332345">
                <a:tc>
                  <a:txBody>
                    <a:bodyPr/>
                    <a:lstStyle/>
                    <a:p>
                      <a:pPr hangingPunct="0">
                        <a:spcAft>
                          <a:spcPts val="0"/>
                        </a:spcAft>
                      </a:pPr>
                      <a:r>
                        <a:rPr lang="en-GB" sz="1000" dirty="0">
                          <a:effectLst/>
                        </a:rPr>
                        <a:t> TS37.355</a:t>
                      </a:r>
                      <a:endParaRPr lang="zh-CN" sz="900" dirty="0">
                        <a:effectLst/>
                        <a:latin typeface="Arial" panose="020B0604020202020204"/>
                        <a:ea typeface="MS Mincho"/>
                        <a:cs typeface="Times New Roman" panose="02020603050405020304"/>
                      </a:endParaRPr>
                    </a:p>
                  </a:txBody>
                  <a:tcPr marL="17780" marR="17780" marT="0" marB="0"/>
                </a:tc>
                <a:tc>
                  <a:txBody>
                    <a:bodyPr/>
                    <a:lstStyle/>
                    <a:p>
                      <a:pPr hangingPunct="0">
                        <a:spcAft>
                          <a:spcPts val="0"/>
                        </a:spcAft>
                      </a:pPr>
                      <a:r>
                        <a:rPr lang="en-GB" sz="1000" dirty="0">
                          <a:effectLst/>
                        </a:rPr>
                        <a:t> Support</a:t>
                      </a:r>
                      <a:r>
                        <a:rPr lang="en-GB" sz="1000" baseline="0" dirty="0">
                          <a:effectLst/>
                        </a:rPr>
                        <a:t> BDS B2b signal in A-GNSS, define corresponding assistant data for B2b, and add reference of B2b.</a:t>
                      </a:r>
                      <a:endParaRPr lang="zh-CN" sz="1000" dirty="0">
                        <a:effectLst/>
                        <a:latin typeface="Times New Roman" panose="02020603050405020304"/>
                        <a:ea typeface="MS Mincho"/>
                      </a:endParaRPr>
                    </a:p>
                  </a:txBody>
                  <a:tcPr marL="17780" marR="17780" marT="0" marB="0"/>
                </a:tc>
                <a:tc>
                  <a:txBody>
                    <a:bodyPr/>
                    <a:lstStyle/>
                    <a:p>
                      <a:pPr marL="0" marR="0" indent="0" algn="l" defTabSz="914400" rtl="0" eaLnBrk="1" fontAlgn="auto" latinLnBrk="0" hangingPunct="0">
                        <a:lnSpc>
                          <a:spcPct val="100000"/>
                        </a:lnSpc>
                        <a:spcBef>
                          <a:spcPts val="0"/>
                        </a:spcBef>
                        <a:spcAft>
                          <a:spcPts val="0"/>
                        </a:spcAft>
                        <a:buClrTx/>
                        <a:buSzTx/>
                        <a:buFontTx/>
                        <a:buNone/>
                        <a:defRPr/>
                      </a:pPr>
                      <a:r>
                        <a:rPr lang="en-GB" sz="900" kern="1200" dirty="0">
                          <a:solidFill>
                            <a:schemeClr val="dk1"/>
                          </a:solidFill>
                          <a:effectLst/>
                          <a:latin typeface="Arial" panose="020B0604020202020204"/>
                          <a:ea typeface="MS Mincho"/>
                          <a:cs typeface="Times New Roman" panose="02020603050405020304"/>
                        </a:rPr>
                        <a:t> Main CR. RAN#108</a:t>
                      </a:r>
                      <a:endParaRPr lang="zh-CN" sz="900" kern="1200" dirty="0">
                        <a:solidFill>
                          <a:schemeClr val="dk1"/>
                        </a:solidFill>
                        <a:effectLst/>
                        <a:latin typeface="Arial" panose="020B0604020202020204"/>
                        <a:ea typeface="MS Mincho"/>
                        <a:cs typeface="Times New Roman" panose="02020603050405020304"/>
                      </a:endParaRPr>
                    </a:p>
                  </a:txBody>
                  <a:tcPr marL="17780" marR="17780" marT="0" marB="0"/>
                </a:tc>
                <a:tc rowSpan="5">
                  <a:txBody>
                    <a:bodyPr/>
                    <a:lstStyle/>
                    <a:p>
                      <a:pPr hangingPunct="0">
                        <a:spcAft>
                          <a:spcPts val="0"/>
                        </a:spcAft>
                      </a:pPr>
                      <a:r>
                        <a:rPr lang="en-GB" sz="1000" dirty="0">
                          <a:effectLst/>
                        </a:rPr>
                        <a:t>No more than </a:t>
                      </a:r>
                      <a:r>
                        <a:rPr lang="en-GB" sz="1000" dirty="0">
                          <a:solidFill>
                            <a:srgbClr val="FF0000"/>
                          </a:solidFill>
                          <a:effectLst/>
                        </a:rPr>
                        <a:t>0.5</a:t>
                      </a:r>
                      <a:r>
                        <a:rPr lang="en-GB" sz="1000" dirty="0">
                          <a:effectLst/>
                        </a:rPr>
                        <a:t> TU for</a:t>
                      </a:r>
                      <a:r>
                        <a:rPr lang="en-GB" sz="1000" baseline="0" dirty="0">
                          <a:effectLst/>
                        </a:rPr>
                        <a:t> each RAN2 meeting. Total </a:t>
                      </a:r>
                      <a:r>
                        <a:rPr lang="en-GB" sz="1000" baseline="0" dirty="0" smtClean="0">
                          <a:solidFill>
                            <a:srgbClr val="FF0000"/>
                          </a:solidFill>
                          <a:effectLst/>
                        </a:rPr>
                        <a:t>&lt;2</a:t>
                      </a:r>
                      <a:r>
                        <a:rPr lang="en-GB" sz="1000" baseline="0" dirty="0" smtClean="0">
                          <a:effectLst/>
                        </a:rPr>
                        <a:t> </a:t>
                      </a:r>
                      <a:r>
                        <a:rPr lang="en-GB" sz="1000" baseline="0" dirty="0">
                          <a:effectLst/>
                        </a:rPr>
                        <a:t>TUs for RAN2 are needed. </a:t>
                      </a:r>
                      <a:r>
                        <a:rPr lang="en-US" altLang="zh-CN" sz="1000" baseline="0" dirty="0">
                          <a:effectLst/>
                        </a:rPr>
                        <a:t>Total </a:t>
                      </a:r>
                      <a:r>
                        <a:rPr lang="en-US" altLang="zh-CN" sz="1000" baseline="0" dirty="0">
                          <a:solidFill>
                            <a:srgbClr val="FF0000"/>
                          </a:solidFill>
                          <a:effectLst/>
                        </a:rPr>
                        <a:t>0.5</a:t>
                      </a:r>
                      <a:r>
                        <a:rPr lang="en-US" altLang="zh-CN" sz="1000" baseline="0" dirty="0">
                          <a:effectLst/>
                        </a:rPr>
                        <a:t> TU for RAN4 is needed</a:t>
                      </a:r>
                      <a:r>
                        <a:rPr lang="en-US" altLang="zh-CN" sz="1000" baseline="0" dirty="0" smtClean="0">
                          <a:effectLst/>
                        </a:rPr>
                        <a:t>.</a:t>
                      </a:r>
                      <a:endParaRPr lang="zh-CN" sz="900" dirty="0">
                        <a:effectLst/>
                        <a:latin typeface="Arial" panose="020B0604020202020204"/>
                        <a:ea typeface="MS Mincho"/>
                        <a:cs typeface="Times New Roman" panose="02020603050405020304"/>
                      </a:endParaRPr>
                    </a:p>
                  </a:txBody>
                  <a:tcPr marL="17780" marR="17780" marT="0" marB="0"/>
                </a:tc>
              </a:tr>
              <a:tr h="221563">
                <a:tc>
                  <a:txBody>
                    <a:bodyPr/>
                    <a:lstStyle/>
                    <a:p>
                      <a:pPr hangingPunct="0">
                        <a:spcAft>
                          <a:spcPts val="0"/>
                        </a:spcAft>
                      </a:pPr>
                      <a:r>
                        <a:rPr lang="en-US" altLang="zh-CN" sz="900" dirty="0">
                          <a:effectLst/>
                          <a:latin typeface="Arial" panose="020B0604020202020204"/>
                          <a:ea typeface="MS Mincho"/>
                          <a:cs typeface="Times New Roman" panose="02020603050405020304"/>
                        </a:rPr>
                        <a:t>TS36.305</a:t>
                      </a:r>
                      <a:endParaRPr lang="zh-CN" sz="900" dirty="0">
                        <a:effectLst/>
                        <a:latin typeface="Arial" panose="020B0604020202020204"/>
                        <a:ea typeface="MS Mincho"/>
                        <a:cs typeface="Times New Roman" panose="02020603050405020304"/>
                      </a:endParaRPr>
                    </a:p>
                  </a:txBody>
                  <a:tcPr marL="17780" marR="17780" marT="0" marB="0"/>
                </a:tc>
                <a:tc>
                  <a:txBody>
                    <a:bodyPr/>
                    <a:lstStyle/>
                    <a:p>
                      <a:pPr hangingPunct="0">
                        <a:spcAft>
                          <a:spcPts val="0"/>
                        </a:spcAft>
                      </a:pPr>
                      <a:r>
                        <a:rPr lang="en-US" altLang="zh-CN" sz="1000" dirty="0">
                          <a:effectLst/>
                          <a:latin typeface="Times New Roman" panose="02020603050405020304"/>
                          <a:ea typeface="MS Mincho"/>
                        </a:rPr>
                        <a:t>Add</a:t>
                      </a:r>
                      <a:r>
                        <a:rPr lang="en-US" altLang="zh-CN" sz="1000" baseline="0" dirty="0">
                          <a:effectLst/>
                          <a:latin typeface="Times New Roman" panose="02020603050405020304"/>
                          <a:ea typeface="MS Mincho"/>
                        </a:rPr>
                        <a:t> corresponding references of B2b.</a:t>
                      </a:r>
                      <a:endParaRPr lang="en-US" altLang="zh-CN" sz="1000" baseline="0" dirty="0">
                        <a:effectLst/>
                        <a:latin typeface="Times New Roman" panose="02020603050405020304"/>
                        <a:ea typeface="MS Mincho"/>
                      </a:endParaRPr>
                    </a:p>
                  </a:txBody>
                  <a:tcPr marL="17780" marR="17780" marT="0" marB="0"/>
                </a:tc>
                <a:tc>
                  <a:txBody>
                    <a:bodyPr/>
                    <a:lstStyle/>
                    <a:p>
                      <a:pPr marL="0" marR="0" indent="0" algn="l" defTabSz="914400" rtl="0" eaLnBrk="1" fontAlgn="auto" latinLnBrk="0" hangingPunct="0">
                        <a:lnSpc>
                          <a:spcPct val="100000"/>
                        </a:lnSpc>
                        <a:spcBef>
                          <a:spcPts val="0"/>
                        </a:spcBef>
                        <a:spcAft>
                          <a:spcPts val="0"/>
                        </a:spcAft>
                        <a:buClrTx/>
                        <a:buSzTx/>
                        <a:buFontTx/>
                        <a:buNone/>
                        <a:defRPr/>
                      </a:pPr>
                      <a:r>
                        <a:rPr lang="en-US" altLang="zh-CN" sz="900" kern="1200" dirty="0">
                          <a:solidFill>
                            <a:schemeClr val="dk1"/>
                          </a:solidFill>
                          <a:effectLst/>
                          <a:latin typeface="Arial" panose="020B0604020202020204"/>
                          <a:ea typeface="MS Mincho"/>
                          <a:cs typeface="Times New Roman" panose="02020603050405020304"/>
                        </a:rPr>
                        <a:t>Small CR.</a:t>
                      </a:r>
                      <a:r>
                        <a:rPr lang="en-GB" altLang="zh-CN" sz="900" kern="1200" dirty="0">
                          <a:solidFill>
                            <a:schemeClr val="dk1"/>
                          </a:solidFill>
                          <a:effectLst/>
                          <a:latin typeface="Arial" panose="020B0604020202020204"/>
                          <a:ea typeface="MS Mincho"/>
                          <a:cs typeface="Times New Roman" panose="02020603050405020304"/>
                        </a:rPr>
                        <a:t> RAN#108</a:t>
                      </a:r>
                      <a:endParaRPr lang="zh-CN" sz="900" kern="1200" dirty="0">
                        <a:solidFill>
                          <a:schemeClr val="dk1"/>
                        </a:solidFill>
                        <a:effectLst/>
                        <a:latin typeface="Arial" panose="020B0604020202020204"/>
                        <a:ea typeface="MS Mincho"/>
                        <a:cs typeface="Times New Roman" panose="02020603050405020304"/>
                      </a:endParaRPr>
                    </a:p>
                  </a:txBody>
                  <a:tcPr marL="17780" marR="17780" marT="0" marB="0"/>
                </a:tc>
                <a:tc vMerge="1">
                  <a:tcPr marL="17780" marR="17780" marT="0" marB="0"/>
                </a:tc>
              </a:tr>
              <a:tr h="216024">
                <a:tc>
                  <a:txBody>
                    <a:bodyPr/>
                    <a:lstStyle/>
                    <a:p>
                      <a:pPr hangingPunct="0">
                        <a:spcAft>
                          <a:spcPts val="0"/>
                        </a:spcAft>
                      </a:pPr>
                      <a:r>
                        <a:rPr lang="en-US" altLang="zh-CN" sz="900" dirty="0">
                          <a:effectLst/>
                          <a:latin typeface="Arial" panose="020B0604020202020204"/>
                          <a:ea typeface="MS Mincho"/>
                          <a:cs typeface="Times New Roman" panose="02020603050405020304"/>
                        </a:rPr>
                        <a:t>TS38.305</a:t>
                      </a:r>
                      <a:endParaRPr lang="zh-CN" sz="900" dirty="0">
                        <a:effectLst/>
                        <a:latin typeface="Arial" panose="020B0604020202020204"/>
                        <a:ea typeface="MS Mincho"/>
                        <a:cs typeface="Times New Roman" panose="02020603050405020304"/>
                      </a:endParaRPr>
                    </a:p>
                  </a:txBody>
                  <a:tcPr marL="17780" marR="17780" marT="0" marB="0"/>
                </a:tc>
                <a:tc>
                  <a:txBody>
                    <a:bodyPr/>
                    <a:lstStyle/>
                    <a:p>
                      <a:pPr hangingPunct="0">
                        <a:spcAft>
                          <a:spcPts val="0"/>
                        </a:spcAft>
                      </a:pPr>
                      <a:r>
                        <a:rPr lang="en-US" altLang="zh-CN" sz="1000" dirty="0">
                          <a:effectLst/>
                          <a:latin typeface="Times New Roman" panose="02020603050405020304"/>
                          <a:ea typeface="MS Mincho"/>
                        </a:rPr>
                        <a:t>Add corresponding references</a:t>
                      </a:r>
                      <a:r>
                        <a:rPr lang="en-US" altLang="zh-CN" sz="1000" baseline="0" dirty="0">
                          <a:effectLst/>
                          <a:latin typeface="Times New Roman" panose="02020603050405020304"/>
                          <a:ea typeface="MS Mincho"/>
                        </a:rPr>
                        <a:t> of B2b.</a:t>
                      </a:r>
                      <a:endParaRPr lang="zh-CN" sz="1000" dirty="0">
                        <a:effectLst/>
                        <a:latin typeface="Times New Roman" panose="02020603050405020304"/>
                        <a:ea typeface="MS Mincho"/>
                      </a:endParaRPr>
                    </a:p>
                  </a:txBody>
                  <a:tcPr marL="17780" marR="17780" marT="0" marB="0"/>
                </a:tc>
                <a:tc>
                  <a:txBody>
                    <a:bodyPr/>
                    <a:lstStyle/>
                    <a:p>
                      <a:pPr marL="0" marR="0" indent="0" algn="l" defTabSz="914400" rtl="0" eaLnBrk="1" fontAlgn="auto" latinLnBrk="0" hangingPunct="0">
                        <a:lnSpc>
                          <a:spcPct val="100000"/>
                        </a:lnSpc>
                        <a:spcBef>
                          <a:spcPts val="0"/>
                        </a:spcBef>
                        <a:spcAft>
                          <a:spcPts val="0"/>
                        </a:spcAft>
                        <a:buClrTx/>
                        <a:buSzTx/>
                        <a:buFontTx/>
                        <a:buNone/>
                        <a:defRPr/>
                      </a:pPr>
                      <a:r>
                        <a:rPr lang="en-US" altLang="zh-CN" sz="900" kern="1200" dirty="0">
                          <a:solidFill>
                            <a:schemeClr val="dk1"/>
                          </a:solidFill>
                          <a:effectLst/>
                          <a:latin typeface="Arial" panose="020B0604020202020204"/>
                          <a:ea typeface="MS Mincho"/>
                          <a:cs typeface="Times New Roman" panose="02020603050405020304"/>
                        </a:rPr>
                        <a:t>Small CR. RAN#108</a:t>
                      </a:r>
                      <a:endParaRPr lang="zh-CN" sz="900" kern="1200" dirty="0">
                        <a:solidFill>
                          <a:schemeClr val="dk1"/>
                        </a:solidFill>
                        <a:effectLst/>
                        <a:latin typeface="Arial" panose="020B0604020202020204"/>
                        <a:ea typeface="MS Mincho"/>
                        <a:cs typeface="Times New Roman" panose="02020603050405020304"/>
                      </a:endParaRPr>
                    </a:p>
                  </a:txBody>
                  <a:tcPr marL="17780" marR="17780" marT="0" marB="0"/>
                </a:tc>
                <a:tc vMerge="1">
                  <a:tcPr marL="17780" marR="17780" marT="0" marB="0"/>
                </a:tc>
              </a:tr>
              <a:tr h="216024">
                <a:tc>
                  <a:txBody>
                    <a:bodyPr/>
                    <a:lstStyle/>
                    <a:p>
                      <a:pPr hangingPunct="0">
                        <a:spcAft>
                          <a:spcPts val="0"/>
                        </a:spcAft>
                      </a:pPr>
                      <a:r>
                        <a:rPr lang="en-US" altLang="zh-CN" sz="900" dirty="0">
                          <a:effectLst/>
                          <a:latin typeface="Arial" panose="020B0604020202020204"/>
                          <a:ea typeface="MS Mincho"/>
                          <a:cs typeface="Times New Roman" panose="02020603050405020304"/>
                        </a:rPr>
                        <a:t>TS36.171</a:t>
                      </a:r>
                      <a:endParaRPr lang="zh-CN" sz="900" dirty="0">
                        <a:effectLst/>
                        <a:latin typeface="Arial" panose="020B0604020202020204"/>
                        <a:ea typeface="MS Mincho"/>
                        <a:cs typeface="Times New Roman" panose="02020603050405020304"/>
                      </a:endParaRPr>
                    </a:p>
                  </a:txBody>
                  <a:tcPr marL="17780" marR="17780" marT="0" marB="0"/>
                </a:tc>
                <a:tc>
                  <a:txBody>
                    <a:bodyPr/>
                    <a:lstStyle/>
                    <a:p>
                      <a:pPr hangingPunct="0">
                        <a:spcAft>
                          <a:spcPts val="0"/>
                        </a:spcAft>
                      </a:pPr>
                      <a:r>
                        <a:rPr lang="en-US" altLang="zh-CN" sz="1000" dirty="0">
                          <a:effectLst/>
                          <a:latin typeface="Times New Roman" panose="02020603050405020304"/>
                          <a:ea typeface="MS Mincho"/>
                        </a:rPr>
                        <a:t>Add corresponding references of</a:t>
                      </a:r>
                      <a:r>
                        <a:rPr lang="en-US" altLang="zh-CN" sz="1000" baseline="0" dirty="0">
                          <a:effectLst/>
                          <a:latin typeface="Times New Roman" panose="02020603050405020304"/>
                          <a:ea typeface="MS Mincho"/>
                        </a:rPr>
                        <a:t> B2b and define corresponding requirements if needed.</a:t>
                      </a:r>
                      <a:endParaRPr lang="zh-CN" sz="1000" dirty="0">
                        <a:effectLst/>
                        <a:latin typeface="Times New Roman" panose="02020603050405020304"/>
                        <a:ea typeface="MS Mincho"/>
                      </a:endParaRPr>
                    </a:p>
                  </a:txBody>
                  <a:tcPr marL="17780" marR="17780" marT="0" marB="0"/>
                </a:tc>
                <a:tc>
                  <a:txBody>
                    <a:bodyPr/>
                    <a:lstStyle/>
                    <a:p>
                      <a:pPr marL="0" marR="0" indent="0" algn="l" defTabSz="914400" rtl="0" eaLnBrk="1" fontAlgn="auto" latinLnBrk="0" hangingPunct="0">
                        <a:lnSpc>
                          <a:spcPct val="100000"/>
                        </a:lnSpc>
                        <a:spcBef>
                          <a:spcPts val="0"/>
                        </a:spcBef>
                        <a:spcAft>
                          <a:spcPts val="0"/>
                        </a:spcAft>
                        <a:buClrTx/>
                        <a:buSzTx/>
                        <a:buFontTx/>
                        <a:buNone/>
                        <a:defRPr/>
                      </a:pPr>
                      <a:r>
                        <a:rPr lang="en-US" altLang="zh-CN" sz="900" kern="1200" dirty="0">
                          <a:solidFill>
                            <a:schemeClr val="dk1"/>
                          </a:solidFill>
                          <a:effectLst/>
                          <a:latin typeface="Arial" panose="020B0604020202020204"/>
                          <a:ea typeface="MS Mincho"/>
                          <a:cs typeface="Times New Roman" panose="02020603050405020304"/>
                        </a:rPr>
                        <a:t>Small CR. RAN#109</a:t>
                      </a:r>
                      <a:endParaRPr lang="zh-CN" sz="900" kern="1200" dirty="0">
                        <a:solidFill>
                          <a:schemeClr val="dk1"/>
                        </a:solidFill>
                        <a:effectLst/>
                        <a:latin typeface="Arial" panose="020B0604020202020204"/>
                        <a:ea typeface="MS Mincho"/>
                        <a:cs typeface="Times New Roman" panose="02020603050405020304"/>
                      </a:endParaRPr>
                    </a:p>
                  </a:txBody>
                  <a:tcPr marL="17780" marR="17780" marT="0" marB="0"/>
                </a:tc>
                <a:tc vMerge="1">
                  <a:tcPr marL="17780" marR="17780" marT="0" marB="0"/>
                </a:tc>
              </a:tr>
              <a:tr h="332345">
                <a:tc>
                  <a:txBody>
                    <a:bodyPr/>
                    <a:lstStyle/>
                    <a:p>
                      <a:pPr hangingPunct="0">
                        <a:spcAft>
                          <a:spcPts val="0"/>
                        </a:spcAft>
                      </a:pPr>
                      <a:r>
                        <a:rPr lang="en-US" altLang="zh-CN" sz="900" dirty="0">
                          <a:effectLst/>
                          <a:latin typeface="Arial" panose="020B0604020202020204"/>
                          <a:ea typeface="MS Mincho"/>
                          <a:cs typeface="Times New Roman" panose="02020603050405020304"/>
                        </a:rPr>
                        <a:t>TS38.171</a:t>
                      </a:r>
                      <a:endParaRPr lang="zh-CN" sz="900" dirty="0">
                        <a:effectLst/>
                        <a:latin typeface="Arial" panose="020B0604020202020204"/>
                        <a:ea typeface="MS Mincho"/>
                        <a:cs typeface="Times New Roman" panose="02020603050405020304"/>
                      </a:endParaRPr>
                    </a:p>
                  </a:txBody>
                  <a:tcPr marL="17780" marR="17780" marT="0" marB="0"/>
                </a:tc>
                <a:tc>
                  <a:txBody>
                    <a:bodyPr/>
                    <a:lstStyle/>
                    <a:p>
                      <a:pPr marL="0" marR="0" indent="0" algn="l" defTabSz="914400" rtl="0" eaLnBrk="1" fontAlgn="auto" latinLnBrk="0" hangingPunct="0">
                        <a:lnSpc>
                          <a:spcPct val="100000"/>
                        </a:lnSpc>
                        <a:spcBef>
                          <a:spcPts val="0"/>
                        </a:spcBef>
                        <a:spcAft>
                          <a:spcPts val="0"/>
                        </a:spcAft>
                        <a:buClrTx/>
                        <a:buSzTx/>
                        <a:buFontTx/>
                        <a:buNone/>
                        <a:defRPr/>
                      </a:pPr>
                      <a:r>
                        <a:rPr lang="en-US" altLang="zh-CN" sz="1000" dirty="0">
                          <a:effectLst/>
                          <a:latin typeface="Times New Roman" panose="02020603050405020304"/>
                          <a:ea typeface="MS Mincho"/>
                        </a:rPr>
                        <a:t>Add corresponding references of</a:t>
                      </a:r>
                      <a:r>
                        <a:rPr lang="en-US" altLang="zh-CN" sz="1000" baseline="0" dirty="0">
                          <a:effectLst/>
                          <a:latin typeface="Times New Roman" panose="02020603050405020304"/>
                          <a:ea typeface="MS Mincho"/>
                        </a:rPr>
                        <a:t> B2b and define corresponding requirements if needed.</a:t>
                      </a:r>
                      <a:endParaRPr lang="zh-CN" sz="1000" dirty="0">
                        <a:effectLst/>
                        <a:latin typeface="Times New Roman" panose="02020603050405020304"/>
                        <a:ea typeface="MS Mincho"/>
                      </a:endParaRPr>
                    </a:p>
                  </a:txBody>
                  <a:tcPr marL="17780" marR="17780" marT="0" marB="0"/>
                </a:tc>
                <a:tc>
                  <a:txBody>
                    <a:bodyPr/>
                    <a:lstStyle/>
                    <a:p>
                      <a:pPr marL="0" marR="0" indent="0" algn="l" defTabSz="914400" rtl="0" eaLnBrk="1" fontAlgn="auto" latinLnBrk="0" hangingPunct="0">
                        <a:lnSpc>
                          <a:spcPct val="100000"/>
                        </a:lnSpc>
                        <a:spcBef>
                          <a:spcPts val="0"/>
                        </a:spcBef>
                        <a:spcAft>
                          <a:spcPts val="0"/>
                        </a:spcAft>
                        <a:buClrTx/>
                        <a:buSzTx/>
                        <a:buFontTx/>
                        <a:buNone/>
                        <a:defRPr/>
                      </a:pPr>
                      <a:r>
                        <a:rPr lang="en-US" altLang="zh-CN" sz="900" kern="1200" dirty="0">
                          <a:solidFill>
                            <a:schemeClr val="dk1"/>
                          </a:solidFill>
                          <a:effectLst/>
                          <a:latin typeface="Arial" panose="020B0604020202020204"/>
                          <a:ea typeface="MS Mincho"/>
                          <a:cs typeface="Times New Roman" panose="02020603050405020304"/>
                        </a:rPr>
                        <a:t>Small CR. RAN#109</a:t>
                      </a:r>
                      <a:endParaRPr lang="zh-CN" sz="900" kern="1200" dirty="0">
                        <a:solidFill>
                          <a:schemeClr val="dk1"/>
                        </a:solidFill>
                        <a:effectLst/>
                        <a:latin typeface="Arial" panose="020B0604020202020204"/>
                        <a:ea typeface="MS Mincho"/>
                        <a:cs typeface="Times New Roman" panose="02020603050405020304"/>
                      </a:endParaRPr>
                    </a:p>
                  </a:txBody>
                  <a:tcPr marL="17780" marR="17780" marT="0" marB="0"/>
                </a:tc>
                <a:tc vMerge="1">
                  <a:tcPr marL="17780" marR="17780" marT="0" marB="0"/>
                </a:tc>
              </a:tr>
              <a:tr h="332345">
                <a:tc gridSpan="4">
                  <a:txBody>
                    <a:bodyPr/>
                    <a:lstStyle/>
                    <a:p>
                      <a:pPr hangingPunct="0">
                        <a:spcAft>
                          <a:spcPts val="0"/>
                        </a:spcAft>
                      </a:pPr>
                      <a:r>
                        <a:rPr lang="en-US" altLang="zh-CN" sz="900" dirty="0">
                          <a:effectLst/>
                          <a:latin typeface="Arial" panose="020B0604020202020204"/>
                          <a:ea typeface="MS Mincho"/>
                          <a:cs typeface="Times New Roman" panose="02020603050405020304"/>
                        </a:rPr>
                        <a:t>Note:</a:t>
                      </a:r>
                      <a:r>
                        <a:rPr lang="en-US" altLang="zh-CN" sz="900" baseline="0" dirty="0">
                          <a:effectLst/>
                          <a:latin typeface="Arial" panose="020B0604020202020204"/>
                          <a:ea typeface="MS Mincho"/>
                          <a:cs typeface="Times New Roman" panose="02020603050405020304"/>
                        </a:rPr>
                        <a:t> Currently no new </a:t>
                      </a:r>
                      <a:r>
                        <a:rPr lang="en-US" altLang="zh-CN" sz="900" baseline="0" dirty="0" err="1">
                          <a:effectLst/>
                          <a:latin typeface="Arial" panose="020B0604020202020204"/>
                          <a:ea typeface="MS Mincho"/>
                          <a:cs typeface="Times New Roman" panose="02020603050405020304"/>
                        </a:rPr>
                        <a:t>posSibType</a:t>
                      </a:r>
                      <a:r>
                        <a:rPr lang="en-US" altLang="zh-CN" sz="900" baseline="0" dirty="0">
                          <a:effectLst/>
                          <a:latin typeface="Arial" panose="020B0604020202020204"/>
                          <a:ea typeface="MS Mincho"/>
                          <a:cs typeface="Times New Roman" panose="02020603050405020304"/>
                        </a:rPr>
                        <a:t> is identified to be defined for B2b. So there is no impact on 36.331/38.331/36.455 and 38.455.</a:t>
                      </a:r>
                      <a:endParaRPr lang="zh-CN" sz="900" dirty="0">
                        <a:effectLst/>
                        <a:latin typeface="Arial" panose="020B0604020202020204"/>
                        <a:ea typeface="MS Mincho"/>
                        <a:cs typeface="Times New Roman" panose="02020603050405020304"/>
                      </a:endParaRPr>
                    </a:p>
                  </a:txBody>
                  <a:tcPr marL="17780" marR="17780" marT="0" marB="0"/>
                </a:tc>
                <a:tc hMerge="1">
                  <a:tcPr marL="17780" marR="17780" marT="0" marB="0"/>
                </a:tc>
                <a:tc hMerge="1">
                  <a:tcPr marL="17780" marR="17780" marT="0" marB="0"/>
                </a:tc>
                <a:tc hMerge="1">
                  <a:tcPr marL="17780" marR="17780" marT="0" marB="0"/>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6" y="2283718"/>
            <a:ext cx="8856984" cy="1613070"/>
          </a:xfrm>
          <a:prstGeom prst="rect">
            <a:avLst/>
          </a:prstGeom>
        </p:spPr>
        <p:txBody>
          <a:bodyPr wrap="square">
            <a:spAutoFit/>
          </a:bodyPr>
          <a:lstStyle/>
          <a:p>
            <a:pPr algn="ctr">
              <a:lnSpc>
                <a:spcPct val="150000"/>
              </a:lnSpc>
            </a:pPr>
            <a:r>
              <a:rPr lang="en-US" altLang="zh-CN" sz="3200" b="1"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THANK YOU</a:t>
            </a:r>
            <a:endParaRPr lang="en-US" altLang="zh-CN" sz="3200" b="1"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endParaRPr lang="en-US"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endParaRPr lang="en-US"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tags/tag1.xml><?xml version="1.0" encoding="utf-8"?>
<p:tagLst xmlns:p="http://schemas.openxmlformats.org/presentationml/2006/main">
  <p:tag name="commondata" val="eyJoZGlkIjoiY2U1OWEwNTU0OGIwNjhlMjE4NTQ1MDlhMzA0YWM2MDM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4254</Words>
  <Application>WPS 演示</Application>
  <PresentationFormat>全屏显示(16:9)</PresentationFormat>
  <Paragraphs>125</Paragraphs>
  <Slides>7</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vt:i4>
      </vt:variant>
    </vt:vector>
  </HeadingPairs>
  <TitlesOfParts>
    <vt:vector size="19" baseType="lpstr">
      <vt:lpstr>Arial</vt:lpstr>
      <vt:lpstr>宋体</vt:lpstr>
      <vt:lpstr>Wingdings</vt:lpstr>
      <vt:lpstr>微软雅黑</vt:lpstr>
      <vt:lpstr>Times New Roman</vt:lpstr>
      <vt:lpstr>Arial</vt:lpstr>
      <vt:lpstr>MS Mincho</vt:lpstr>
      <vt:lpstr>Segoe Print</vt:lpstr>
      <vt:lpstr>Times New Roman</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Objectives and specifications impacted</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3042</dc:creator>
  <cp:lastModifiedBy>A          Lisd</cp:lastModifiedBy>
  <cp:revision>1491</cp:revision>
  <dcterms:created xsi:type="dcterms:W3CDTF">2016-08-15T08:33:00Z</dcterms:created>
  <dcterms:modified xsi:type="dcterms:W3CDTF">2024-09-02T02:05:20Z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67AFAD9EF94C498680F922C9351961C9_12</vt:lpwstr>
  </property>
  <property fmtid="{D5CDD505-2E9C-101B-9397-08002B2CF9AE}" pid="3" name="KSOProductBuildVer">
    <vt:lpwstr>2052-12.1.0.17147</vt:lpwstr>
  </property>
</Properties>
</file>