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8" r:id="rId1"/>
    <p:sldMasterId id="2147484020" r:id="rId2"/>
    <p:sldMasterId id="2147484021" r:id="rId3"/>
  </p:sldMasterIdLst>
  <p:notesMasterIdLst>
    <p:notesMasterId r:id="rId13"/>
  </p:notesMasterIdLst>
  <p:handoutMasterIdLst>
    <p:handoutMasterId r:id="rId14"/>
  </p:handoutMasterIdLst>
  <p:sldIdLst>
    <p:sldId id="283" r:id="rId4"/>
    <p:sldId id="2147470953" r:id="rId5"/>
    <p:sldId id="2147470957" r:id="rId6"/>
    <p:sldId id="2147470958" r:id="rId7"/>
    <p:sldId id="2147470963" r:id="rId8"/>
    <p:sldId id="2147470959" r:id="rId9"/>
    <p:sldId id="2147470960" r:id="rId10"/>
    <p:sldId id="2147470962" r:id="rId11"/>
    <p:sldId id="2147470961" r:id="rId12"/>
  </p:sldIdLst>
  <p:sldSz cx="12196763" cy="6858000"/>
  <p:notesSz cx="6858000" cy="9144000"/>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COVER PAGE" id="{E8D0D622-F6C6-F44A-B365-B4A5FF6195C2}">
          <p14:sldIdLst>
            <p14:sldId id="283"/>
          </p14:sldIdLst>
        </p14:section>
        <p14:section name="General" id="{17C670ED-A4D6-4502-8203-67C0E20568EB}">
          <p14:sldIdLst>
            <p14:sldId id="2147470953"/>
            <p14:sldId id="2147470957"/>
            <p14:sldId id="2147470958"/>
            <p14:sldId id="2147470963"/>
            <p14:sldId id="2147470959"/>
            <p14:sldId id="2147470960"/>
            <p14:sldId id="2147470962"/>
            <p14:sldId id="2147470961"/>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uawei" initials="Huawei" lastIdx="21" clrIdx="0">
    <p:extLst>
      <p:ext uri="{19B8F6BF-5375-455C-9EA6-DF929625EA0E}">
        <p15:presenceInfo xmlns:p15="http://schemas.microsoft.com/office/powerpoint/2012/main" userId="Huawei" providerId="None"/>
      </p:ext>
    </p:extLst>
  </p:cmAuthor>
  <p:cmAuthor id="2" name="Yuan" initials="Yuan" lastIdx="1" clrIdx="1">
    <p:extLst>
      <p:ext uri="{19B8F6BF-5375-455C-9EA6-DF929625EA0E}">
        <p15:presenceInfo xmlns:p15="http://schemas.microsoft.com/office/powerpoint/2012/main" userId="Yuan" providerId="None"/>
      </p:ext>
    </p:extLst>
  </p:cmAuthor>
  <p:cmAuthor id="3" name="HW_Yang" initials="HW" lastIdx="3" clrIdx="2">
    <p:extLst>
      <p:ext uri="{19B8F6BF-5375-455C-9EA6-DF929625EA0E}">
        <p15:presenceInfo xmlns:p15="http://schemas.microsoft.com/office/powerpoint/2012/main" userId="HW_Yang"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8FDAE4"/>
    <a:srgbClr val="30B5C5"/>
    <a:srgbClr val="D0E8C4"/>
    <a:srgbClr val="170BB5"/>
    <a:srgbClr val="DDDDDD"/>
    <a:srgbClr val="B5B5B5"/>
    <a:srgbClr val="FFFFFF"/>
    <a:srgbClr val="E9002F"/>
    <a:srgbClr val="59575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4493" autoAdjust="0"/>
    <p:restoredTop sz="96211" autoAdjust="0"/>
  </p:normalViewPr>
  <p:slideViewPr>
    <p:cSldViewPr snapToGrid="0" snapToObjects="1">
      <p:cViewPr varScale="1">
        <p:scale>
          <a:sx n="110" d="100"/>
          <a:sy n="110" d="100"/>
        </p:scale>
        <p:origin x="110" y="8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96" d="100"/>
          <a:sy n="96" d="100"/>
        </p:scale>
        <p:origin x="3104" y="16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commentAuthors" Target="commentAuthors.xml"/><Relationship Id="rId10" Type="http://schemas.openxmlformats.org/officeDocument/2006/relationships/slide" Target="slides/slide7.xml"/><Relationship Id="rId19"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8CC198DB-AFBD-584A-8986-364FF2B03F4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xmlns="" id="{AD01315C-523F-A043-8029-B9921497126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8CF71B8-DF2A-2E41-BE66-2E18A767DA8A}" type="datetimeFigureOut">
              <a:rPr lang="en-US" smtClean="0"/>
              <a:t>9/2/2024</a:t>
            </a:fld>
            <a:endParaRPr lang="en-US" dirty="0"/>
          </a:p>
        </p:txBody>
      </p:sp>
      <p:sp>
        <p:nvSpPr>
          <p:cNvPr id="4" name="Footer Placeholder 3">
            <a:extLst>
              <a:ext uri="{FF2B5EF4-FFF2-40B4-BE49-F238E27FC236}">
                <a16:creationId xmlns:a16="http://schemas.microsoft.com/office/drawing/2014/main" xmlns="" id="{B9601424-70F4-1643-8E3A-557A0258D6B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xmlns="" id="{E85BF48A-FF5C-8145-95A7-EE66A87C73D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35F0CC5-85BE-A64A-BD47-54C66F7E93E3}" type="slidenum">
              <a:rPr lang="en-US" smtClean="0"/>
              <a:t>‹#›</a:t>
            </a:fld>
            <a:endParaRPr lang="en-US" dirty="0"/>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D60A27-BF12-6744-9E93-932A0E34D8BB}" type="datetimeFigureOut">
              <a:rPr lang="en-US" smtClean="0"/>
              <a:t>9/2/2024</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07326F3-4732-B74B-9C70-D0992466E499}" type="slidenum">
              <a:rPr lang="en-US" smtClean="0"/>
              <a:t>‹#›</a:t>
            </a:fld>
            <a:endParaRPr lang="en-US" dirty="0"/>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0" algn="l" defTabSz="1219304" rtl="0" eaLnBrk="1" latinLnBrk="0" hangingPunct="1">
      <a:defRPr sz="1600" kern="1200">
        <a:solidFill>
          <a:schemeClr val="tx1"/>
        </a:solidFill>
        <a:latin typeface="+mn-lt"/>
        <a:ea typeface="+mn-ea"/>
        <a:cs typeface="+mn-cs"/>
      </a:defRPr>
    </a:lvl1pPr>
    <a:lvl2pPr marL="609651" algn="l" defTabSz="1219304" rtl="0" eaLnBrk="1" latinLnBrk="0" hangingPunct="1">
      <a:defRPr sz="1600" kern="1200">
        <a:solidFill>
          <a:schemeClr val="tx1"/>
        </a:solidFill>
        <a:latin typeface="+mn-lt"/>
        <a:ea typeface="+mn-ea"/>
        <a:cs typeface="+mn-cs"/>
      </a:defRPr>
    </a:lvl2pPr>
    <a:lvl3pPr marL="1219304" algn="l" defTabSz="1219304" rtl="0" eaLnBrk="1" latinLnBrk="0" hangingPunct="1">
      <a:defRPr sz="1600" kern="1200">
        <a:solidFill>
          <a:schemeClr val="tx1"/>
        </a:solidFill>
        <a:latin typeface="+mn-lt"/>
        <a:ea typeface="+mn-ea"/>
        <a:cs typeface="+mn-cs"/>
      </a:defRPr>
    </a:lvl3pPr>
    <a:lvl4pPr marL="1828957" algn="l" defTabSz="1219304" rtl="0" eaLnBrk="1" latinLnBrk="0" hangingPunct="1">
      <a:defRPr sz="1600" kern="1200">
        <a:solidFill>
          <a:schemeClr val="tx1"/>
        </a:solidFill>
        <a:latin typeface="+mn-lt"/>
        <a:ea typeface="+mn-ea"/>
        <a:cs typeface="+mn-cs"/>
      </a:defRPr>
    </a:lvl4pPr>
    <a:lvl5pPr marL="2438609" algn="l" defTabSz="1219304" rtl="0" eaLnBrk="1" latinLnBrk="0" hangingPunct="1">
      <a:defRPr sz="1600" kern="1200">
        <a:solidFill>
          <a:schemeClr val="tx1"/>
        </a:solidFill>
        <a:latin typeface="+mn-lt"/>
        <a:ea typeface="+mn-ea"/>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07326F3-4732-B74B-9C70-D0992466E499}" type="slidenum">
              <a:rPr lang="en-US" smtClean="0"/>
              <a:t>1</a:t>
            </a:fld>
            <a:endParaRPr lang="en-US" dirty="0"/>
          </a:p>
        </p:txBody>
      </p:sp>
    </p:spTree>
    <p:extLst>
      <p:ext uri="{BB962C8B-B14F-4D97-AF65-F5344CB8AC3E}">
        <p14:creationId xmlns:p14="http://schemas.microsoft.com/office/powerpoint/2010/main" val="30342748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5"/>
          </p:nvPr>
        </p:nvSpPr>
        <p:spPr/>
        <p:txBody>
          <a:bodyPr/>
          <a:lstStyle/>
          <a:p>
            <a:fld id="{F07326F3-4732-B74B-9C70-D0992466E499}"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29706566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5"/>
          </p:nvPr>
        </p:nvSpPr>
        <p:spPr/>
        <p:txBody>
          <a:bodyPr/>
          <a:lstStyle/>
          <a:p>
            <a:fld id="{F07326F3-4732-B74B-9C70-D0992466E499}"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20143330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5"/>
          </p:nvPr>
        </p:nvSpPr>
        <p:spPr/>
        <p:txBody>
          <a:bodyPr/>
          <a:lstStyle/>
          <a:p>
            <a:fld id="{F07326F3-4732-B74B-9C70-D0992466E499}"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14596643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5"/>
          </p:nvPr>
        </p:nvSpPr>
        <p:spPr/>
        <p:txBody>
          <a:bodyPr/>
          <a:lstStyle/>
          <a:p>
            <a:fld id="{F07326F3-4732-B74B-9C70-D0992466E499}"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17064225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5"/>
          </p:nvPr>
        </p:nvSpPr>
        <p:spPr/>
        <p:txBody>
          <a:bodyPr/>
          <a:lstStyle/>
          <a:p>
            <a:fld id="{F07326F3-4732-B74B-9C70-D0992466E499}"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19947250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5"/>
          </p:nvPr>
        </p:nvSpPr>
        <p:spPr/>
        <p:txBody>
          <a:bodyPr/>
          <a:lstStyle/>
          <a:p>
            <a:fld id="{F07326F3-4732-B74B-9C70-D0992466E499}"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2530372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5"/>
          </p:nvPr>
        </p:nvSpPr>
        <p:spPr/>
        <p:txBody>
          <a:bodyPr/>
          <a:lstStyle/>
          <a:p>
            <a:fld id="{F07326F3-4732-B74B-9C70-D0992466E499}"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172959989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探索">
    <p:bg>
      <p:bgPr>
        <a:solidFill>
          <a:srgbClr val="FFFFFF"/>
        </a:solidFill>
        <a:effectLst/>
      </p:bgPr>
    </p:bg>
    <p:spTree>
      <p:nvGrpSpPr>
        <p:cNvPr id="1" name=""/>
        <p:cNvGrpSpPr/>
        <p:nvPr/>
      </p:nvGrpSpPr>
      <p:grpSpPr>
        <a:xfrm>
          <a:off x="0" y="0"/>
          <a:ext cx="0" cy="0"/>
          <a:chOff x="0" y="0"/>
          <a:chExt cx="0" cy="0"/>
        </a:xfrm>
      </p:grpSpPr>
      <p:pic>
        <p:nvPicPr>
          <p:cNvPr id="11" name="图片 10"/>
          <p:cNvPicPr>
            <a:picLocks noChangeAspect="1"/>
          </p:cNvPicPr>
          <p:nvPr userDrawn="1"/>
        </p:nvPicPr>
        <p:blipFill rotWithShape="1">
          <a:blip r:embed="rId2">
            <a:extLst>
              <a:ext uri="{28A0092B-C50C-407E-A947-70E740481C1C}">
                <a14:useLocalDpi xmlns:a14="http://schemas.microsoft.com/office/drawing/2010/main" val="0"/>
              </a:ext>
            </a:extLst>
          </a:blip>
          <a:srcRect b="18667"/>
          <a:stretch/>
        </p:blipFill>
        <p:spPr>
          <a:xfrm>
            <a:off x="0" y="0"/>
            <a:ext cx="12206140" cy="5594695"/>
          </a:xfrm>
          <a:prstGeom prst="rect">
            <a:avLst/>
          </a:prstGeom>
        </p:spPr>
      </p:pic>
      <p:sp>
        <p:nvSpPr>
          <p:cNvPr id="7" name="L 形 6"/>
          <p:cNvSpPr/>
          <p:nvPr userDrawn="1"/>
        </p:nvSpPr>
        <p:spPr>
          <a:xfrm rot="5400000">
            <a:off x="7853942" y="2130562"/>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10" name="Title 1">
            <a:extLst>
              <a:ext uri="{FF2B5EF4-FFF2-40B4-BE49-F238E27FC236}">
                <a16:creationId xmlns:a16="http://schemas.microsoft.com/office/drawing/2014/main" xmlns="" id="{8227DEE9-8BE9-0D49-BF96-9E83C5312E00}"/>
              </a:ext>
            </a:extLst>
          </p:cNvPr>
          <p:cNvSpPr>
            <a:spLocks noGrp="1"/>
          </p:cNvSpPr>
          <p:nvPr>
            <p:ph type="ctrTitle" hasCustomPrompt="1"/>
          </p:nvPr>
        </p:nvSpPr>
        <p:spPr>
          <a:xfrm>
            <a:off x="898996" y="907092"/>
            <a:ext cx="6559809" cy="690255"/>
          </a:xfrm>
          <a:prstGeom prst="rect">
            <a:avLst/>
          </a:prstGeom>
          <a:ln>
            <a:noFill/>
            <a:prstDash val="dash"/>
          </a:ln>
        </p:spPr>
        <p:txBody>
          <a:bodyPr lIns="0" tIns="0" rIns="0" bIns="0" anchor="t">
            <a:normAutofit/>
          </a:bodyPr>
          <a:lstStyle>
            <a:lvl1pPr algn="l">
              <a:defRPr sz="3200" b="0" i="0">
                <a:solidFill>
                  <a:schemeClr val="tx1"/>
                </a:solidFill>
                <a:latin typeface="Microsoft YaHei" panose="020B0503020204020204" pitchFamily="34" charset="-122"/>
                <a:ea typeface="Microsoft YaHei" panose="020B0503020204020204" pitchFamily="34" charset="-122"/>
              </a:defRPr>
            </a:lvl1pPr>
          </a:lstStyle>
          <a:p>
            <a:r>
              <a:rPr lang="zh-CN" altLang="en-US" dirty="0"/>
              <a:t>单击此处添加标题</a:t>
            </a:r>
            <a:endParaRPr lang="en-US" dirty="0"/>
          </a:p>
        </p:txBody>
      </p:sp>
      <p:sp>
        <p:nvSpPr>
          <p:cNvPr id="6" name="Text Placeholder 5">
            <a:extLst>
              <a:ext uri="{FF2B5EF4-FFF2-40B4-BE49-F238E27FC236}">
                <a16:creationId xmlns:a16="http://schemas.microsoft.com/office/drawing/2014/main" xmlns="" id="{2F43DA98-D48D-6947-95EF-BA3B05E68822}"/>
              </a:ext>
            </a:extLst>
          </p:cNvPr>
          <p:cNvSpPr>
            <a:spLocks noGrp="1"/>
          </p:cNvSpPr>
          <p:nvPr>
            <p:ph type="body" sz="quarter" idx="10" hasCustomPrompt="1"/>
          </p:nvPr>
        </p:nvSpPr>
        <p:spPr>
          <a:xfrm>
            <a:off x="929260" y="1949372"/>
            <a:ext cx="6535842" cy="643926"/>
          </a:xfrm>
          <a:prstGeom prst="rect">
            <a:avLst/>
          </a:prstGeom>
        </p:spPr>
        <p:txBody>
          <a:bodyPr lIns="0" tIns="0" rIns="0" bIns="0"/>
          <a:lstStyle>
            <a:lvl1pPr>
              <a:defRPr sz="1400">
                <a:solidFill>
                  <a:schemeClr val="tx1"/>
                </a:solidFill>
              </a:defRPr>
            </a:lvl1pPr>
          </a:lstStyle>
          <a:p>
            <a:pPr lvl="0"/>
            <a:r>
              <a:rPr lang="zh-CN" altLang="en-US" dirty="0"/>
              <a:t>单击此处添加文本</a:t>
            </a:r>
            <a:endParaRPr lang="en-US" dirty="0"/>
          </a:p>
        </p:txBody>
      </p:sp>
    </p:spTree>
    <p:extLst>
      <p:ext uri="{BB962C8B-B14F-4D97-AF65-F5344CB8AC3E}">
        <p14:creationId xmlns:p14="http://schemas.microsoft.com/office/powerpoint/2010/main" val="1651949536"/>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章节页">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xmlns="" id="{D2A38214-5857-FC4E-B923-056100E16BCA}"/>
              </a:ext>
            </a:extLst>
          </p:cNvPr>
          <p:cNvSpPr>
            <a:spLocks noGrp="1"/>
          </p:cNvSpPr>
          <p:nvPr>
            <p:ph type="subTitle" idx="1" hasCustomPrompt="1"/>
          </p:nvPr>
        </p:nvSpPr>
        <p:spPr>
          <a:xfrm>
            <a:off x="729175" y="456134"/>
            <a:ext cx="10740640" cy="993400"/>
          </a:xfrm>
          <a:prstGeom prst="rect">
            <a:avLst/>
          </a:prstGeom>
        </p:spPr>
        <p:txBody>
          <a:bodyPr lIns="0" tIns="0" rIns="0" bIns="0" anchor="t">
            <a:normAutofit/>
          </a:bodyPr>
          <a:lstStyle>
            <a:lvl1pPr marL="0" indent="0" algn="l">
              <a:lnSpc>
                <a:spcPts val="3429"/>
              </a:lnSpc>
              <a:spcBef>
                <a:spcPct val="0"/>
              </a:spcBef>
              <a:buNone/>
              <a:defRPr sz="3199" baseline="0">
                <a:solidFill>
                  <a:schemeClr val="tx1"/>
                </a:solidFill>
                <a:latin typeface="Calibri" panose="020F0502020204030204" pitchFamily="34" charset="0"/>
                <a:ea typeface="Microsoft YaHei" panose="020B0503020204020204" pitchFamily="34" charset="-122"/>
                <a:cs typeface="Calibri" panose="020F0502020204030204" pitchFamily="34" charset="0"/>
              </a:defRPr>
            </a:lvl1pPr>
            <a:lvl2pPr marL="593662" indent="0" algn="ctr">
              <a:buNone/>
              <a:defRPr sz="2597"/>
            </a:lvl2pPr>
            <a:lvl3pPr marL="1187323" indent="0" algn="ctr">
              <a:buNone/>
              <a:defRPr sz="2337"/>
            </a:lvl3pPr>
            <a:lvl4pPr marL="1780986" indent="0" algn="ctr">
              <a:buNone/>
              <a:defRPr sz="2078"/>
            </a:lvl4pPr>
            <a:lvl5pPr marL="2374648" indent="0" algn="ctr">
              <a:buNone/>
              <a:defRPr sz="2078"/>
            </a:lvl5pPr>
            <a:lvl6pPr marL="2968309" indent="0" algn="ctr">
              <a:buNone/>
              <a:defRPr sz="2078"/>
            </a:lvl6pPr>
            <a:lvl7pPr marL="3561971" indent="0" algn="ctr">
              <a:buNone/>
              <a:defRPr sz="2078"/>
            </a:lvl7pPr>
            <a:lvl8pPr marL="4155634" indent="0" algn="ctr">
              <a:buNone/>
              <a:defRPr sz="2078"/>
            </a:lvl8pPr>
            <a:lvl9pPr marL="4749295" indent="0" algn="ctr">
              <a:buNone/>
              <a:defRPr sz="2078"/>
            </a:lvl9pPr>
          </a:lstStyle>
          <a:p>
            <a:r>
              <a:rPr lang="zh-CN" altLang="en-US" dirty="0"/>
              <a:t>单击此处添加标题</a:t>
            </a:r>
            <a:endParaRPr lang="en-US" dirty="0"/>
          </a:p>
        </p:txBody>
      </p:sp>
      <p:sp>
        <p:nvSpPr>
          <p:cNvPr id="5" name="Content Placeholder 2">
            <a:extLst>
              <a:ext uri="{FF2B5EF4-FFF2-40B4-BE49-F238E27FC236}">
                <a16:creationId xmlns:a16="http://schemas.microsoft.com/office/drawing/2014/main" xmlns="" id="{CA8B3F0C-616F-224A-B32F-9F9BF5EEE1BC}"/>
              </a:ext>
            </a:extLst>
          </p:cNvPr>
          <p:cNvSpPr>
            <a:spLocks noGrp="1"/>
          </p:cNvSpPr>
          <p:nvPr>
            <p:ph idx="12" hasCustomPrompt="1"/>
          </p:nvPr>
        </p:nvSpPr>
        <p:spPr>
          <a:xfrm>
            <a:off x="726022" y="1512877"/>
            <a:ext cx="10733557" cy="4690459"/>
          </a:xfrm>
          <a:prstGeom prst="rect">
            <a:avLst/>
          </a:prstGeom>
        </p:spPr>
        <p:txBody>
          <a:bodyPr lIns="0" tIns="0" rIns="0" bIns="0"/>
          <a:lstStyle>
            <a:lvl1pPr marL="179316" marR="0" indent="-168208" algn="l" defTabSz="1187323" rtl="0" eaLnBrk="1" fontAlgn="auto" latinLnBrk="0" hangingPunct="1">
              <a:lnSpc>
                <a:spcPct val="100000"/>
              </a:lnSpc>
              <a:spcBef>
                <a:spcPct val="0"/>
              </a:spcBef>
              <a:spcAft>
                <a:spcPts val="600"/>
              </a:spcAft>
              <a:buClr>
                <a:srgbClr val="000000"/>
              </a:buClr>
              <a:buSzTx/>
              <a:buFont typeface="Arial" pitchFamily="34" charset="0"/>
              <a:buChar char="•"/>
              <a:tabLst>
                <a:tab pos="1207605" algn="ctr"/>
              </a:tabLst>
              <a:defRPr sz="1799" baseline="0">
                <a:solidFill>
                  <a:schemeClr val="tx1"/>
                </a:solidFill>
                <a:latin typeface="Calibri" panose="020F0502020204030204" pitchFamily="34" charset="0"/>
                <a:ea typeface="Microsoft YaHei" panose="020B0503020204020204" pitchFamily="34" charset="-122"/>
                <a:cs typeface="Calibri" panose="020F0502020204030204" pitchFamily="34" charset="0"/>
              </a:defRPr>
            </a:lvl1pPr>
            <a:lvl2pPr marL="328894" marR="0" indent="-168208" algn="l" defTabSz="1187323" rtl="0" eaLnBrk="1" fontAlgn="auto" latinLnBrk="0" hangingPunct="1">
              <a:lnSpc>
                <a:spcPct val="100000"/>
              </a:lnSpc>
              <a:spcBef>
                <a:spcPct val="0"/>
              </a:spcBef>
              <a:spcAft>
                <a:spcPts val="600"/>
              </a:spcAft>
              <a:buClr>
                <a:schemeClr val="tx1"/>
              </a:buClr>
              <a:buSzTx/>
              <a:buFont typeface=".AppleSystemUIFont"/>
              <a:buChar char="&gt;"/>
              <a:tabLst>
                <a:tab pos="1207605" algn="ctr"/>
              </a:tabLst>
              <a:defRPr sz="1599" baseline="0">
                <a:latin typeface="Calibri" panose="020F0502020204030204" pitchFamily="34" charset="0"/>
                <a:ea typeface="Microsoft YaHei" panose="020B0503020204020204" pitchFamily="34" charset="-122"/>
                <a:cs typeface="Calibri" panose="020F0502020204030204" pitchFamily="34" charset="0"/>
              </a:defRPr>
            </a:lvl2pPr>
            <a:lvl3pPr marL="1098136" marR="0" indent="-168208" algn="l" defTabSz="1187323" rtl="0" eaLnBrk="1" fontAlgn="auto" latinLnBrk="0" hangingPunct="1">
              <a:lnSpc>
                <a:spcPct val="100000"/>
              </a:lnSpc>
              <a:spcBef>
                <a:spcPct val="0"/>
              </a:spcBef>
              <a:spcAft>
                <a:spcPts val="600"/>
              </a:spcAft>
              <a:buClr>
                <a:schemeClr val="tx1"/>
              </a:buClr>
              <a:buSzTx/>
              <a:buFont typeface=".AppleSystemUIFont"/>
              <a:buChar char="-"/>
              <a:tabLst>
                <a:tab pos="1207605" algn="ctr"/>
              </a:tabLst>
              <a:defRPr sz="1298" baseline="0">
                <a:latin typeface="Calibri" panose="020F0502020204030204" pitchFamily="34" charset="0"/>
                <a:ea typeface="Microsoft YaHei" panose="020B0503020204020204" pitchFamily="34" charset="-122"/>
                <a:cs typeface="Calibri" panose="020F0502020204030204" pitchFamily="34" charset="0"/>
              </a:defRPr>
            </a:lvl3pPr>
            <a:lvl4pPr marL="525640" indent="-171091">
              <a:buFont typeface="Arial" pitchFamily="34" charset="0"/>
              <a:buChar char="•"/>
              <a:tabLst>
                <a:tab pos="1207937" algn="ctr"/>
              </a:tabLst>
              <a:defRPr sz="1298" baseline="0"/>
            </a:lvl4pPr>
            <a:lvl5pPr marL="525640" indent="-171091">
              <a:buFont typeface="Arial" pitchFamily="34" charset="0"/>
              <a:buChar char="•"/>
              <a:tabLst>
                <a:tab pos="1207937" algn="ctr"/>
              </a:tabLst>
              <a:defRPr sz="1298" baseline="0"/>
            </a:lvl5pPr>
          </a:lstStyle>
          <a:p>
            <a:pPr lvl="0"/>
            <a:r>
              <a:rPr lang="zh-CN" altLang="en-US" dirty="0"/>
              <a:t>单击此处添加文本</a:t>
            </a:r>
            <a:endParaRPr lang="en-US" dirty="0"/>
          </a:p>
          <a:p>
            <a:pPr marL="328894" marR="0" lvl="1" indent="-168208" algn="l" defTabSz="1187323" rtl="0" eaLnBrk="1" fontAlgn="auto" latinLnBrk="0" hangingPunct="1">
              <a:lnSpc>
                <a:spcPct val="100000"/>
              </a:lnSpc>
              <a:spcBef>
                <a:spcPct val="0"/>
              </a:spcBef>
              <a:spcAft>
                <a:spcPts val="600"/>
              </a:spcAft>
              <a:buClr>
                <a:schemeClr val="tx1"/>
              </a:buClr>
              <a:buSzTx/>
              <a:buFont typeface="Arial" pitchFamily="34" charset="0"/>
              <a:buChar char="•"/>
              <a:tabLst>
                <a:tab pos="1207605" algn="ctr"/>
              </a:tabLst>
              <a:defRPr/>
            </a:pPr>
            <a:r>
              <a:rPr lang="zh-CN" altLang="en-US" dirty="0"/>
              <a:t>单击此处添加文本</a:t>
            </a:r>
            <a:endParaRPr lang="en-US" dirty="0"/>
          </a:p>
          <a:p>
            <a:pPr marL="1098136" marR="0" lvl="2" indent="-168208" algn="l" defTabSz="1187323" rtl="0" eaLnBrk="1" fontAlgn="auto" latinLnBrk="0" hangingPunct="1">
              <a:lnSpc>
                <a:spcPct val="100000"/>
              </a:lnSpc>
              <a:spcBef>
                <a:spcPct val="0"/>
              </a:spcBef>
              <a:spcAft>
                <a:spcPts val="600"/>
              </a:spcAft>
              <a:buClr>
                <a:schemeClr val="tx1"/>
              </a:buClr>
              <a:buSzTx/>
              <a:buFont typeface="Arial" pitchFamily="34" charset="0"/>
              <a:buChar char="•"/>
              <a:tabLst>
                <a:tab pos="1207605" algn="ctr"/>
              </a:tabLst>
              <a:defRPr/>
            </a:pPr>
            <a:r>
              <a:rPr lang="zh-CN" altLang="en-US" dirty="0"/>
              <a:t>单击此处添加文本</a:t>
            </a:r>
            <a:endParaRPr lang="en-US" dirty="0"/>
          </a:p>
          <a:p>
            <a:pPr marL="1098136" marR="0" lvl="2" indent="-168208" algn="l" defTabSz="1187323" rtl="0" eaLnBrk="1" fontAlgn="auto" latinLnBrk="0" hangingPunct="1">
              <a:lnSpc>
                <a:spcPct val="100000"/>
              </a:lnSpc>
              <a:spcBef>
                <a:spcPct val="0"/>
              </a:spcBef>
              <a:spcAft>
                <a:spcPts val="600"/>
              </a:spcAft>
              <a:buClr>
                <a:schemeClr val="tx1"/>
              </a:buClr>
              <a:buSzTx/>
              <a:buFont typeface="Arial" pitchFamily="34" charset="0"/>
              <a:buChar char="•"/>
              <a:tabLst>
                <a:tab pos="1207605" algn="ctr"/>
              </a:tabLst>
              <a:defRPr/>
            </a:pPr>
            <a:endParaRPr lang="en-US" altLang="zh-CN" dirty="0"/>
          </a:p>
        </p:txBody>
      </p:sp>
    </p:spTree>
    <p:extLst>
      <p:ext uri="{BB962C8B-B14F-4D97-AF65-F5344CB8AC3E}">
        <p14:creationId xmlns:p14="http://schemas.microsoft.com/office/powerpoint/2010/main" val="1283594797"/>
      </p:ext>
    </p:extLst>
  </p:cSld>
  <p:clrMapOvr>
    <a:masterClrMapping/>
  </p:clrMapOvr>
  <p:transition/>
  <p:extLst>
    <p:ext uri="{DCECCB84-F9BA-43D5-87BE-67443E8EF086}">
      <p15:sldGuideLst xmlns:p15="http://schemas.microsoft.com/office/powerpoint/2012/main">
        <p15:guide id="1" pos="384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Chinese text pag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xmlns="" id="{D2A38214-5857-FC4E-B923-056100E16BCA}"/>
              </a:ext>
            </a:extLst>
          </p:cNvPr>
          <p:cNvSpPr>
            <a:spLocks noGrp="1"/>
          </p:cNvSpPr>
          <p:nvPr>
            <p:ph type="subTitle" idx="1" hasCustomPrompt="1"/>
          </p:nvPr>
        </p:nvSpPr>
        <p:spPr>
          <a:xfrm>
            <a:off x="729175" y="456135"/>
            <a:ext cx="10740640" cy="993400"/>
          </a:xfrm>
          <a:prstGeom prst="rect">
            <a:avLst/>
          </a:prstGeom>
        </p:spPr>
        <p:txBody>
          <a:bodyPr lIns="0" tIns="0" rIns="0" bIns="0" anchor="t">
            <a:normAutofit/>
          </a:bodyPr>
          <a:lstStyle>
            <a:lvl1pPr marL="0" indent="0" algn="l">
              <a:lnSpc>
                <a:spcPts val="3425"/>
              </a:lnSpc>
              <a:spcBef>
                <a:spcPts val="0"/>
              </a:spcBef>
              <a:buNone/>
              <a:defRPr sz="3196" baseline="0">
                <a:solidFill>
                  <a:schemeClr val="tx1"/>
                </a:solidFill>
                <a:latin typeface="Microsoft YaHei" panose="020B0503020204020204" pitchFamily="34" charset="-122"/>
                <a:ea typeface="Microsoft YaHei" panose="020B0503020204020204" pitchFamily="34" charset="-122"/>
              </a:defRPr>
            </a:lvl1pPr>
            <a:lvl2pPr marL="592936" indent="0" algn="ctr">
              <a:buNone/>
              <a:defRPr sz="2593"/>
            </a:lvl2pPr>
            <a:lvl3pPr marL="1185869" indent="0" algn="ctr">
              <a:buNone/>
              <a:defRPr sz="2335"/>
            </a:lvl3pPr>
            <a:lvl4pPr marL="1778806" indent="0" algn="ctr">
              <a:buNone/>
              <a:defRPr sz="2075"/>
            </a:lvl4pPr>
            <a:lvl5pPr marL="2371741" indent="0" algn="ctr">
              <a:buNone/>
              <a:defRPr sz="2075"/>
            </a:lvl5pPr>
            <a:lvl6pPr marL="2964674" indent="0" algn="ctr">
              <a:buNone/>
              <a:defRPr sz="2075"/>
            </a:lvl6pPr>
            <a:lvl7pPr marL="3557610" indent="0" algn="ctr">
              <a:buNone/>
              <a:defRPr sz="2075"/>
            </a:lvl7pPr>
            <a:lvl8pPr marL="4150546" indent="0" algn="ctr">
              <a:buNone/>
              <a:defRPr sz="2075"/>
            </a:lvl8pPr>
            <a:lvl9pPr marL="4743479" indent="0" algn="ctr">
              <a:buNone/>
              <a:defRPr sz="2075"/>
            </a:lvl9pPr>
          </a:lstStyle>
          <a:p>
            <a:r>
              <a:rPr lang="zh-CN" altLang="en-US" dirty="0"/>
              <a:t>单击此处添加标题</a:t>
            </a:r>
            <a:endParaRPr lang="en-US" dirty="0"/>
          </a:p>
        </p:txBody>
      </p:sp>
      <p:sp>
        <p:nvSpPr>
          <p:cNvPr id="7" name="Content Placeholder 2">
            <a:extLst>
              <a:ext uri="{FF2B5EF4-FFF2-40B4-BE49-F238E27FC236}">
                <a16:creationId xmlns:a16="http://schemas.microsoft.com/office/drawing/2014/main" xmlns="" id="{8A4EAA63-3827-DA40-B921-C01084B9DA87}"/>
              </a:ext>
            </a:extLst>
          </p:cNvPr>
          <p:cNvSpPr>
            <a:spLocks noGrp="1"/>
          </p:cNvSpPr>
          <p:nvPr>
            <p:ph idx="10" hasCustomPrompt="1"/>
          </p:nvPr>
        </p:nvSpPr>
        <p:spPr>
          <a:xfrm>
            <a:off x="736912" y="1501989"/>
            <a:ext cx="10733557" cy="4690459"/>
          </a:xfrm>
          <a:prstGeom prst="rect">
            <a:avLst/>
          </a:prstGeom>
        </p:spPr>
        <p:txBody>
          <a:bodyPr lIns="0" tIns="0" rIns="0" bIns="0"/>
          <a:lstStyle>
            <a:lvl1pPr marL="12353" indent="0">
              <a:lnSpc>
                <a:spcPct val="100000"/>
              </a:lnSpc>
              <a:spcBef>
                <a:spcPts val="0"/>
              </a:spcBef>
              <a:buFontTx/>
              <a:buNone/>
              <a:tabLst>
                <a:tab pos="1206458" algn="ctr"/>
              </a:tabLst>
              <a:defRPr sz="1796"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524996" indent="-170882">
              <a:buFont typeface="Arial" panose="020B0604020202020204" pitchFamily="34" charset="0"/>
              <a:buChar char="•"/>
              <a:tabLst>
                <a:tab pos="1206458" algn="ctr"/>
              </a:tabLst>
              <a:defRPr sz="1296" baseline="0"/>
            </a:lvl2pPr>
            <a:lvl3pPr marL="524996" indent="-170882">
              <a:buFont typeface="Arial" panose="020B0604020202020204" pitchFamily="34" charset="0"/>
              <a:buChar char="•"/>
              <a:tabLst>
                <a:tab pos="1206458" algn="ctr"/>
              </a:tabLst>
              <a:defRPr sz="1296" baseline="0"/>
            </a:lvl3pPr>
            <a:lvl4pPr marL="524996" indent="-170882">
              <a:buFont typeface="Arial" panose="020B0604020202020204" pitchFamily="34" charset="0"/>
              <a:buChar char="•"/>
              <a:tabLst>
                <a:tab pos="1206458" algn="ctr"/>
              </a:tabLst>
              <a:defRPr sz="1296" baseline="0"/>
            </a:lvl4pPr>
            <a:lvl5pPr marL="524996" indent="-170882">
              <a:buFont typeface="Arial" panose="020B0604020202020204" pitchFamily="34" charset="0"/>
              <a:buChar char="•"/>
              <a:tabLst>
                <a:tab pos="1206458" algn="ctr"/>
              </a:tabLst>
              <a:defRPr sz="1296" baseline="0"/>
            </a:lvl5pPr>
          </a:lstStyle>
          <a:p>
            <a:pPr lvl="0"/>
            <a:r>
              <a:rPr lang="zh-CN" altLang="en-US" dirty="0"/>
              <a:t>单击此处添加文本</a:t>
            </a:r>
            <a:endParaRPr lang="en-US" dirty="0"/>
          </a:p>
        </p:txBody>
      </p:sp>
    </p:spTree>
    <p:extLst>
      <p:ext uri="{BB962C8B-B14F-4D97-AF65-F5344CB8AC3E}">
        <p14:creationId xmlns:p14="http://schemas.microsoft.com/office/powerpoint/2010/main" val="3605755392"/>
      </p:ext>
    </p:extLst>
  </p:cSld>
  <p:clrMapOvr>
    <a:masterClrMapping/>
  </p:clrMapOvr>
  <p:extLst>
    <p:ext uri="{DCECCB84-F9BA-43D5-87BE-67443E8EF086}">
      <p15:sldGuideLst xmlns:p15="http://schemas.microsoft.com/office/powerpoint/2012/main">
        <p15:guide id="1" pos="384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结束页">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xmlns="" id="{C1960DD1-8AC3-8F46-9D2D-BF81187F43FC}"/>
              </a:ext>
            </a:extLst>
          </p:cNvPr>
          <p:cNvSpPr txBox="1"/>
          <p:nvPr userDrawn="1"/>
        </p:nvSpPr>
        <p:spPr>
          <a:xfrm>
            <a:off x="607486" y="1402064"/>
            <a:ext cx="3921034" cy="854717"/>
          </a:xfrm>
          <a:prstGeom prst="rect">
            <a:avLst/>
          </a:prstGeom>
          <a:noFill/>
        </p:spPr>
        <p:txBody>
          <a:bodyPr wrap="square" rtlCol="0">
            <a:spAutoFit/>
          </a:bodyPr>
          <a:lstStyle/>
          <a:p>
            <a:pPr algn="l"/>
            <a:r>
              <a:rPr lang="en-US" sz="4800" dirty="0">
                <a:solidFill>
                  <a:schemeClr val="tx1"/>
                </a:solidFill>
              </a:rPr>
              <a:t>Thank you.</a:t>
            </a:r>
          </a:p>
        </p:txBody>
      </p:sp>
    </p:spTree>
    <p:extLst>
      <p:ext uri="{BB962C8B-B14F-4D97-AF65-F5344CB8AC3E}">
        <p14:creationId xmlns:p14="http://schemas.microsoft.com/office/powerpoint/2010/main" val="304011098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theme" Target="../theme/theme3.xml"/><Relationship Id="rId1"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619181AA-8E93-7743-ADEB-8A06A0DFC13A}"/>
              </a:ext>
            </a:extLst>
          </p:cNvPr>
          <p:cNvSpPr/>
          <p:nvPr userDrawn="1"/>
        </p:nvSpPr>
        <p:spPr>
          <a:xfrm>
            <a:off x="0" y="5590903"/>
            <a:ext cx="12196763" cy="126709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pic>
        <p:nvPicPr>
          <p:cNvPr id="6" name="图片 1"/>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0195998" y="6321130"/>
            <a:ext cx="1269075" cy="277546"/>
          </a:xfrm>
          <a:prstGeom prst="rect">
            <a:avLst/>
          </a:prstGeom>
        </p:spPr>
      </p:pic>
    </p:spTree>
    <p:extLst>
      <p:ext uri="{BB962C8B-B14F-4D97-AF65-F5344CB8AC3E}">
        <p14:creationId xmlns:p14="http://schemas.microsoft.com/office/powerpoint/2010/main" val="4087104836"/>
      </p:ext>
    </p:extLst>
  </p:cSld>
  <p:clrMap bg1="lt1" tx1="dk1" bg2="lt2" tx2="dk2" accent1="accent1" accent2="accent2" accent3="accent3" accent4="accent4" accent5="accent5" accent6="accent6" hlink="hlink" folHlink="folHlink"/>
  <p:sldLayoutIdLst>
    <p:sldLayoutId id="2147483819" r:id="rId1"/>
    <p:sldLayoutId id="2147484019" r:id="rId2"/>
    <p:sldLayoutId id="2147483978" r:id="rId3"/>
  </p:sldLayoutIdLst>
  <p:hf hdr="0" ftr="0" dt="0"/>
  <p:txStyles>
    <p:titleStyle>
      <a:lvl1pPr algn="l" defTabSz="914400" rtl="0" eaLnBrk="1" latinLnBrk="0" hangingPunct="1">
        <a:lnSpc>
          <a:spcPts val="3440"/>
        </a:lnSpc>
        <a:spcBef>
          <a:spcPct val="0"/>
        </a:spcBef>
        <a:buNone/>
        <a:defRPr sz="3200" kern="1200">
          <a:solidFill>
            <a:schemeClr val="tx1"/>
          </a:solidFill>
          <a:latin typeface="Microsoft YaHei" panose="020B0503020204020204" pitchFamily="34" charset="-122"/>
          <a:ea typeface="Microsoft YaHei" panose="020B0503020204020204" pitchFamily="34" charset="-122"/>
          <a:cs typeface="+mj-cs"/>
        </a:defRPr>
      </a:lvl1pPr>
    </p:titleStyle>
    <p:bodyStyle>
      <a:lvl1pPr marL="0" indent="0" algn="l" defTabSz="914400" rtl="0" eaLnBrk="1" latinLnBrk="0" hangingPunct="1">
        <a:lnSpc>
          <a:spcPct val="100000"/>
        </a:lnSpc>
        <a:spcBef>
          <a:spcPts val="0"/>
        </a:spcBef>
        <a:buFontTx/>
        <a:buNone/>
        <a:defRPr sz="1000" kern="1200">
          <a:solidFill>
            <a:srgbClr val="1D1D1B"/>
          </a:solidFill>
          <a:latin typeface="Arial" panose="020B0604020202020204" pitchFamily="34" charset="0"/>
          <a:ea typeface="Microsoft YaHei" panose="020B0503020204020204" pitchFamily="34" charset="-122"/>
          <a:cs typeface="Arial" panose="020B0604020202020204" pitchFamily="34" charset="0"/>
        </a:defRPr>
      </a:lvl1pPr>
      <a:lvl2pPr marL="4572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xmlns="" id="{6785A3D6-1271-D247-9E96-1B376F4BE7BE}"/>
              </a:ext>
            </a:extLst>
          </p:cNvPr>
          <p:cNvSpPr txBox="1"/>
          <p:nvPr userDrawn="1"/>
        </p:nvSpPr>
        <p:spPr>
          <a:xfrm>
            <a:off x="1095467" y="6356939"/>
            <a:ext cx="3503965" cy="230832"/>
          </a:xfrm>
          <a:prstGeom prst="rect">
            <a:avLst/>
          </a:prstGeom>
          <a:noFill/>
        </p:spPr>
        <p:txBody>
          <a:bodyPr wrap="square" rtlCol="0">
            <a:spAutoFit/>
          </a:bodyPr>
          <a:lstStyle/>
          <a:p>
            <a:r>
              <a:rPr lang="en-US" altLang="zh-CN" sz="900" b="0" kern="1200" baseline="0" dirty="0">
                <a:solidFill>
                  <a:srgbClr val="1D1D1B"/>
                </a:solidFill>
                <a:latin typeface="Arial" panose="020B0604020202020204" pitchFamily="34" charset="0"/>
                <a:ea typeface="+mn-ea"/>
                <a:cs typeface="Arial" panose="020B0604020202020204" pitchFamily="34" charset="0"/>
              </a:rPr>
              <a:t>Huawei Proprietary - Restricted Distribution</a:t>
            </a:r>
            <a:endParaRPr lang="en-US" sz="900" b="0" kern="1200" baseline="0" dirty="0">
              <a:solidFill>
                <a:srgbClr val="1D1D1B"/>
              </a:solidFill>
              <a:latin typeface="Arial" panose="020B0604020202020204" pitchFamily="34" charset="0"/>
              <a:ea typeface="+mn-ea"/>
              <a:cs typeface="Arial" panose="020B0604020202020204" pitchFamily="34" charset="0"/>
            </a:endParaRPr>
          </a:p>
        </p:txBody>
      </p:sp>
      <p:sp>
        <p:nvSpPr>
          <p:cNvPr id="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38499"/>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00" smtClean="0">
                <a:solidFill>
                  <a:srgbClr val="1D1D1B"/>
                </a:solidFill>
                <a:latin typeface="Arial" panose="020B0604020202020204" pitchFamily="34" charset="0"/>
                <a:cs typeface="Arial" panose="020B0604020202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00" dirty="0">
              <a:solidFill>
                <a:srgbClr val="1D1D1B"/>
              </a:solidFill>
              <a:latin typeface="Arial" panose="020B0604020202020204" pitchFamily="34" charset="0"/>
              <a:cs typeface="Arial" panose="020B0604020202020204" pitchFamily="34" charset="0"/>
            </a:endParaRPr>
          </a:p>
        </p:txBody>
      </p:sp>
      <p:grpSp>
        <p:nvGrpSpPr>
          <p:cNvPr id="88"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0" y="2625389"/>
            <a:ext cx="1967973" cy="4233515"/>
            <a:chOff x="5343885" y="-48857"/>
            <a:chExt cx="3271316" cy="7037279"/>
          </a:xfrm>
        </p:grpSpPr>
        <p:sp>
          <p:nvSpPr>
            <p:cNvPr id="89"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90"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91"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92"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93"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94"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95"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96"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97"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98"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99"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100"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101"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102" name="矩形 13">
              <a:extLst>
                <a:ext uri="{FF2B5EF4-FFF2-40B4-BE49-F238E27FC236}">
                  <a16:creationId xmlns:a16="http://schemas.microsoft.com/office/drawing/2014/main" xmlns="" id="{371A8520-F934-304C-B57F-B49F768694E2}"/>
                </a:ext>
              </a:extLst>
            </p:cNvPr>
            <p:cNvSpPr/>
            <p:nvPr userDrawn="1"/>
          </p:nvSpPr>
          <p:spPr>
            <a:xfrm>
              <a:off x="6184543" y="4866463"/>
              <a:ext cx="791510" cy="664398"/>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103" name="矩形 13">
              <a:extLst>
                <a:ext uri="{FF2B5EF4-FFF2-40B4-BE49-F238E27FC236}">
                  <a16:creationId xmlns:a16="http://schemas.microsoft.com/office/drawing/2014/main" xmlns="" id="{B83004D7-279B-C14E-9FCF-870FA1B74FDF}"/>
                </a:ext>
              </a:extLst>
            </p:cNvPr>
            <p:cNvSpPr/>
            <p:nvPr userDrawn="1"/>
          </p:nvSpPr>
          <p:spPr>
            <a:xfrm>
              <a:off x="6182308" y="4134866"/>
              <a:ext cx="791510" cy="664398"/>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104" name="矩形 13">
              <a:extLst>
                <a:ext uri="{FF2B5EF4-FFF2-40B4-BE49-F238E27FC236}">
                  <a16:creationId xmlns:a16="http://schemas.microsoft.com/office/drawing/2014/main" xmlns="" id="{99635968-4E69-CC41-9D78-6DF253FE3035}"/>
                </a:ext>
              </a:extLst>
            </p:cNvPr>
            <p:cNvSpPr/>
            <p:nvPr userDrawn="1"/>
          </p:nvSpPr>
          <p:spPr>
            <a:xfrm>
              <a:off x="6177324" y="5596166"/>
              <a:ext cx="791510" cy="664398"/>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105"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106"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107"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108"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109"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110"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111"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112"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113"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114"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115"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116"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117" name="矩形 13">
              <a:extLst>
                <a:ext uri="{FF2B5EF4-FFF2-40B4-BE49-F238E27FC236}">
                  <a16:creationId xmlns:a16="http://schemas.microsoft.com/office/drawing/2014/main" xmlns="" id="{20725C9F-31AE-DB44-B70A-B4ECDEC0BC00}"/>
                </a:ext>
              </a:extLst>
            </p:cNvPr>
            <p:cNvSpPr/>
            <p:nvPr/>
          </p:nvSpPr>
          <p:spPr>
            <a:xfrm>
              <a:off x="7811114" y="3415851"/>
              <a:ext cx="791510" cy="664398"/>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118" name="矩形 13">
              <a:extLst>
                <a:ext uri="{FF2B5EF4-FFF2-40B4-BE49-F238E27FC236}">
                  <a16:creationId xmlns:a16="http://schemas.microsoft.com/office/drawing/2014/main" xmlns="" id="{AC5BCC27-B68D-0743-8E0B-E25F8D01C3A4}"/>
                </a:ext>
              </a:extLst>
            </p:cNvPr>
            <p:cNvSpPr/>
            <p:nvPr/>
          </p:nvSpPr>
          <p:spPr>
            <a:xfrm>
              <a:off x="7820945" y="4866463"/>
              <a:ext cx="791510" cy="664398"/>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119" name="矩形 13">
              <a:extLst>
                <a:ext uri="{FF2B5EF4-FFF2-40B4-BE49-F238E27FC236}">
                  <a16:creationId xmlns:a16="http://schemas.microsoft.com/office/drawing/2014/main" xmlns="" id="{51C2E83A-C975-6945-B2FD-5B22BBB53DB7}"/>
                </a:ext>
              </a:extLst>
            </p:cNvPr>
            <p:cNvSpPr/>
            <p:nvPr/>
          </p:nvSpPr>
          <p:spPr>
            <a:xfrm>
              <a:off x="7818707" y="4134866"/>
              <a:ext cx="791510" cy="664398"/>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120" name="矩形 13">
              <a:extLst>
                <a:ext uri="{FF2B5EF4-FFF2-40B4-BE49-F238E27FC236}">
                  <a16:creationId xmlns:a16="http://schemas.microsoft.com/office/drawing/2014/main" xmlns="" id="{BEE9A95F-6965-354F-A2C7-2E8C81DDA52F}"/>
                </a:ext>
              </a:extLst>
            </p:cNvPr>
            <p:cNvSpPr/>
            <p:nvPr/>
          </p:nvSpPr>
          <p:spPr>
            <a:xfrm>
              <a:off x="7823691" y="5596166"/>
              <a:ext cx="791510" cy="664398"/>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190/233/238</a:t>
              </a:r>
            </a:p>
          </p:txBody>
        </p:sp>
        <p:sp>
          <p:nvSpPr>
            <p:cNvPr id="121"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122"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123"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0/0/0</a:t>
              </a:r>
            </a:p>
          </p:txBody>
        </p:sp>
        <p:sp>
          <p:nvSpPr>
            <p:cNvPr id="124"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125" name="矩形 13">
              <a:extLst>
                <a:ext uri="{FF2B5EF4-FFF2-40B4-BE49-F238E27FC236}">
                  <a16:creationId xmlns:a16="http://schemas.microsoft.com/office/drawing/2014/main" xmlns="" id="{0B0545C9-147F-584F-80D2-EF13876D7D33}"/>
                </a:ext>
              </a:extLst>
            </p:cNvPr>
            <p:cNvSpPr/>
            <p:nvPr userDrawn="1"/>
          </p:nvSpPr>
          <p:spPr>
            <a:xfrm>
              <a:off x="6445335" y="6324024"/>
              <a:ext cx="513579" cy="664398"/>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126" name="矩形 13">
              <a:extLst>
                <a:ext uri="{FF2B5EF4-FFF2-40B4-BE49-F238E27FC236}">
                  <a16:creationId xmlns:a16="http://schemas.microsoft.com/office/drawing/2014/main" xmlns="" id="{44FD0A0B-0D45-3340-A523-465AC24134BF}"/>
                </a:ext>
              </a:extLst>
            </p:cNvPr>
            <p:cNvSpPr/>
            <p:nvPr userDrawn="1"/>
          </p:nvSpPr>
          <p:spPr>
            <a:xfrm>
              <a:off x="7003279" y="6324024"/>
              <a:ext cx="513579" cy="664398"/>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127" name="矩形 13">
              <a:extLst>
                <a:ext uri="{FF2B5EF4-FFF2-40B4-BE49-F238E27FC236}">
                  <a16:creationId xmlns:a16="http://schemas.microsoft.com/office/drawing/2014/main" xmlns="" id="{2C404A07-276B-3648-BB25-4EDB5905448C}"/>
                </a:ext>
              </a:extLst>
            </p:cNvPr>
            <p:cNvSpPr/>
            <p:nvPr userDrawn="1"/>
          </p:nvSpPr>
          <p:spPr>
            <a:xfrm>
              <a:off x="7551547" y="6324024"/>
              <a:ext cx="513579" cy="664398"/>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128" name="矩形 13">
              <a:extLst>
                <a:ext uri="{FF2B5EF4-FFF2-40B4-BE49-F238E27FC236}">
                  <a16:creationId xmlns:a16="http://schemas.microsoft.com/office/drawing/2014/main" xmlns="" id="{72B0F29C-A346-8946-9B8E-8F1B9DFF7AD0}"/>
                </a:ext>
              </a:extLst>
            </p:cNvPr>
            <p:cNvSpPr/>
            <p:nvPr userDrawn="1"/>
          </p:nvSpPr>
          <p:spPr>
            <a:xfrm>
              <a:off x="8098559" y="6324024"/>
              <a:ext cx="513579" cy="664398"/>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pic>
        <p:nvPicPr>
          <p:cNvPr id="47" name="Picture 46">
            <a:extLst>
              <a:ext uri="{FF2B5EF4-FFF2-40B4-BE49-F238E27FC236}">
                <a16:creationId xmlns:a16="http://schemas.microsoft.com/office/drawing/2014/main" xmlns="" id="{92D9040A-3082-2F49-987E-B51574332EF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96176" y="6323416"/>
            <a:ext cx="1270800" cy="275024"/>
          </a:xfrm>
          <a:prstGeom prst="rect">
            <a:avLst/>
          </a:prstGeom>
        </p:spPr>
      </p:pic>
    </p:spTree>
    <p:extLst>
      <p:ext uri="{BB962C8B-B14F-4D97-AF65-F5344CB8AC3E}">
        <p14:creationId xmlns:p14="http://schemas.microsoft.com/office/powerpoint/2010/main" val="2260646389"/>
      </p:ext>
    </p:extLst>
  </p:cSld>
  <p:clrMap bg1="lt1" tx1="dk1" bg2="lt2" tx2="dk2" accent1="accent1" accent2="accent2" accent3="accent3" accent4="accent4" accent5="accent5" accent6="accent6" hlink="hlink" folHlink="folHlink"/>
  <p:hf hdr="0" ftr="0" dt="0"/>
  <p:txStyles>
    <p:titleStyle>
      <a:lvl1pPr algn="l" defTabSz="1187798" rtl="0" eaLnBrk="1" latinLnBrk="0" hangingPunct="1">
        <a:lnSpc>
          <a:spcPct val="90000"/>
        </a:lnSpc>
        <a:spcBef>
          <a:spcPct val="0"/>
        </a:spcBef>
        <a:buNone/>
        <a:defRPr sz="5716" kern="1200">
          <a:solidFill>
            <a:schemeClr val="tx1"/>
          </a:solidFill>
          <a:latin typeface="+mj-lt"/>
          <a:ea typeface="+mj-ea"/>
          <a:cs typeface="+mj-cs"/>
        </a:defRPr>
      </a:lvl1pPr>
    </p:titleStyle>
    <p:bodyStyle>
      <a:lvl1pPr marL="296950" indent="-296950" algn="l" defTabSz="1187798" rtl="0" eaLnBrk="1" latinLnBrk="0" hangingPunct="1">
        <a:lnSpc>
          <a:spcPct val="90000"/>
        </a:lnSpc>
        <a:spcBef>
          <a:spcPts val="1299"/>
        </a:spcBef>
        <a:buFont typeface="Arial" panose="020B0604020202020204" pitchFamily="34" charset="0"/>
        <a:buChar char="•"/>
        <a:defRPr sz="3636" kern="1200">
          <a:solidFill>
            <a:schemeClr val="tx1"/>
          </a:solidFill>
          <a:latin typeface="+mn-lt"/>
          <a:ea typeface="+mn-ea"/>
          <a:cs typeface="+mn-cs"/>
        </a:defRPr>
      </a:lvl1pPr>
      <a:lvl2pPr marL="890849" indent="-296950" algn="l" defTabSz="1187798" rtl="0" eaLnBrk="1" latinLnBrk="0" hangingPunct="1">
        <a:lnSpc>
          <a:spcPct val="90000"/>
        </a:lnSpc>
        <a:spcBef>
          <a:spcPts val="650"/>
        </a:spcBef>
        <a:buFont typeface="Arial" panose="020B0604020202020204" pitchFamily="34" charset="0"/>
        <a:buChar char="•"/>
        <a:defRPr sz="3118" kern="1200">
          <a:solidFill>
            <a:schemeClr val="tx1"/>
          </a:solidFill>
          <a:latin typeface="+mn-lt"/>
          <a:ea typeface="+mn-ea"/>
          <a:cs typeface="+mn-cs"/>
        </a:defRPr>
      </a:lvl2pPr>
      <a:lvl3pPr marL="1484748" indent="-296950" algn="l" defTabSz="1187798" rtl="0" eaLnBrk="1" latinLnBrk="0" hangingPunct="1">
        <a:lnSpc>
          <a:spcPct val="90000"/>
        </a:lnSpc>
        <a:spcBef>
          <a:spcPts val="650"/>
        </a:spcBef>
        <a:buFont typeface="Arial" panose="020B0604020202020204" pitchFamily="34" charset="0"/>
        <a:buChar char="•"/>
        <a:defRPr sz="2598" kern="1200">
          <a:solidFill>
            <a:schemeClr val="tx1"/>
          </a:solidFill>
          <a:latin typeface="+mn-lt"/>
          <a:ea typeface="+mn-ea"/>
          <a:cs typeface="+mn-cs"/>
        </a:defRPr>
      </a:lvl3pPr>
      <a:lvl4pPr marL="2078648"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4pPr>
      <a:lvl5pPr marL="26725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145F1158-B1AA-8F41-AF0A-FEA0EC1874AC}"/>
              </a:ext>
            </a:extLst>
          </p:cNvPr>
          <p:cNvSpPr>
            <a:spLocks noGrp="1"/>
          </p:cNvSpPr>
          <p:nvPr>
            <p:ph type="title"/>
          </p:nvPr>
        </p:nvSpPr>
        <p:spPr>
          <a:xfrm>
            <a:off x="618969" y="1467870"/>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5" name="Text Placeholder 1">
            <a:extLst>
              <a:ext uri="{FF2B5EF4-FFF2-40B4-BE49-F238E27FC236}">
                <a16:creationId xmlns:a16="http://schemas.microsoft.com/office/drawing/2014/main" xmlns=""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a:solidFill>
                  <a:srgbClr val="1D1D1B"/>
                </a:solidFill>
                <a:latin typeface="+mj-lt"/>
              </a:rPr>
              <a:t>Copyright©2018 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6" name="Subtitle 6">
            <a:extLst>
              <a:ext uri="{FF2B5EF4-FFF2-40B4-BE49-F238E27FC236}">
                <a16:creationId xmlns:a16="http://schemas.microsoft.com/office/drawing/2014/main" xmlns=""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r>
              <a:rPr kumimoji="1" lang="en-US" altLang="zh-CN" sz="1300" dirty="0">
                <a:solidFill>
                  <a:srgbClr val="1D1D1B"/>
                </a:solidFill>
                <a:latin typeface="Microsoft YaHei" charset="-122"/>
                <a:ea typeface="Microsoft YaHei" charset="-122"/>
                <a:cs typeface="Microsoft YaHei" charset="-122"/>
              </a:rPr>
              <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 name="Subtitle 6">
            <a:extLst>
              <a:ext uri="{FF2B5EF4-FFF2-40B4-BE49-F238E27FC236}">
                <a16:creationId xmlns:a16="http://schemas.microsoft.com/office/drawing/2014/main" xmlns=""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8" name="Picture 7">
            <a:extLst>
              <a:ext uri="{FF2B5EF4-FFF2-40B4-BE49-F238E27FC236}">
                <a16:creationId xmlns:a16="http://schemas.microsoft.com/office/drawing/2014/main" xmlns="" id="{BA792140-33FB-E045-9071-EE8DB65F2A1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3676" y="5237566"/>
            <a:ext cx="1875600" cy="405914"/>
          </a:xfrm>
          <a:prstGeom prst="rect">
            <a:avLst/>
          </a:prstGeom>
        </p:spPr>
      </p:pic>
    </p:spTree>
    <p:extLst>
      <p:ext uri="{BB962C8B-B14F-4D97-AF65-F5344CB8AC3E}">
        <p14:creationId xmlns:p14="http://schemas.microsoft.com/office/powerpoint/2010/main" val="2095161044"/>
      </p:ext>
    </p:extLst>
  </p:cSld>
  <p:clrMap bg1="lt1" tx1="dk1" bg2="lt2" tx2="dk2" accent1="accent1" accent2="accent2" accent3="accent3" accent4="accent4" accent5="accent5" accent6="accent6" hlink="hlink" folHlink="folHlink"/>
  <p:sldLayoutIdLst>
    <p:sldLayoutId id="2147484022" r:id="rId1"/>
  </p:sldLayoutIdLst>
  <p:hf hdr="0" ftr="0" dt="0"/>
  <p:txStyles>
    <p:titleStyle>
      <a:lvl1pPr algn="l" defTabSz="1187798" rtl="0" eaLnBrk="1" latinLnBrk="0" hangingPunct="1">
        <a:lnSpc>
          <a:spcPct val="90000"/>
        </a:lnSpc>
        <a:spcBef>
          <a:spcPct val="0"/>
        </a:spcBef>
        <a:buNone/>
        <a:defRPr sz="5000" b="0" kern="1200">
          <a:solidFill>
            <a:schemeClr val="tx1"/>
          </a:solidFill>
          <a:latin typeface="Arial" panose="020B0604020202020204" pitchFamily="34" charset="0"/>
          <a:ea typeface="Microsoft YaHei" panose="020B0503020204020204" pitchFamily="34" charset="-122"/>
          <a:cs typeface="Arial" panose="020B0604020202020204" pitchFamily="34" charset="0"/>
        </a:defRPr>
      </a:lvl1pPr>
    </p:titleStyle>
    <p:bodyStyle>
      <a:lvl1pPr marL="0" indent="0" algn="l" defTabSz="1187798" rtl="0" eaLnBrk="1" latinLnBrk="0" hangingPunct="1">
        <a:lnSpc>
          <a:spcPct val="90000"/>
        </a:lnSpc>
        <a:spcBef>
          <a:spcPts val="1299"/>
        </a:spcBef>
        <a:buFont typeface="Arial" panose="020B0604020202020204" pitchFamily="34" charset="0"/>
        <a:buNone/>
        <a:defRPr sz="1819" kern="1200">
          <a:solidFill>
            <a:srgbClr val="FFFFFF"/>
          </a:solidFill>
          <a:latin typeface="Microsoft YaHei" panose="020B0503020204020204" pitchFamily="34" charset="-122"/>
          <a:ea typeface="Microsoft YaHei" panose="020B0503020204020204" pitchFamily="34" charset="-122"/>
          <a:cs typeface="+mn-cs"/>
        </a:defRPr>
      </a:lvl1pPr>
      <a:lvl2pPr marL="593900" indent="0" algn="l" defTabSz="1187798" rtl="0" eaLnBrk="1" latinLnBrk="0" hangingPunct="1">
        <a:lnSpc>
          <a:spcPct val="90000"/>
        </a:lnSpc>
        <a:spcBef>
          <a:spcPts val="650"/>
        </a:spcBef>
        <a:buFont typeface="Arial" panose="020B0604020202020204" pitchFamily="34" charset="0"/>
        <a:buNone/>
        <a:defRPr sz="3118" kern="1200">
          <a:solidFill>
            <a:schemeClr val="tx1"/>
          </a:solidFill>
          <a:latin typeface="+mn-lt"/>
          <a:ea typeface="+mn-ea"/>
          <a:cs typeface="+mn-cs"/>
        </a:defRPr>
      </a:lvl2pPr>
      <a:lvl3pPr marL="1187798" indent="0" algn="l" defTabSz="1187798" rtl="0" eaLnBrk="1" latinLnBrk="0" hangingPunct="1">
        <a:lnSpc>
          <a:spcPct val="90000"/>
        </a:lnSpc>
        <a:spcBef>
          <a:spcPts val="650"/>
        </a:spcBef>
        <a:buFont typeface="Arial" panose="020B0604020202020204" pitchFamily="34" charset="0"/>
        <a:buNone/>
        <a:defRPr sz="2598" kern="1200">
          <a:solidFill>
            <a:schemeClr val="tx1"/>
          </a:solidFill>
          <a:latin typeface="+mn-lt"/>
          <a:ea typeface="+mn-ea"/>
          <a:cs typeface="+mn-cs"/>
        </a:defRPr>
      </a:lvl3pPr>
      <a:lvl4pPr marL="1781699" indent="0" algn="l"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4pPr>
      <a:lvl5pPr marL="2375598" indent="0" algn="l"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xmlns="" id="{E02A5F4B-A0FC-4361-B00C-0A5F476FBE8F}"/>
              </a:ext>
            </a:extLst>
          </p:cNvPr>
          <p:cNvSpPr>
            <a:spLocks noGrp="1"/>
          </p:cNvSpPr>
          <p:nvPr>
            <p:ph type="body" sz="quarter" idx="10"/>
          </p:nvPr>
        </p:nvSpPr>
        <p:spPr>
          <a:xfrm>
            <a:off x="746380" y="3766875"/>
            <a:ext cx="6535842" cy="643926"/>
          </a:xfrm>
        </p:spPr>
        <p:txBody>
          <a:bodyPr/>
          <a:lstStyle/>
          <a:p>
            <a:r>
              <a:rPr lang="en-US" altLang="zh-CN" sz="2000" dirty="0"/>
              <a:t>Huawei, HiSilicon</a:t>
            </a:r>
            <a:endParaRPr lang="zh-CN" altLang="en-US" sz="2000" dirty="0"/>
          </a:p>
        </p:txBody>
      </p:sp>
      <p:sp>
        <p:nvSpPr>
          <p:cNvPr id="7" name="标题 8">
            <a:extLst>
              <a:ext uri="{FF2B5EF4-FFF2-40B4-BE49-F238E27FC236}">
                <a16:creationId xmlns:a16="http://schemas.microsoft.com/office/drawing/2014/main" xmlns="" id="{BE22D33D-47A4-47A7-A570-1ED753483685}"/>
              </a:ext>
            </a:extLst>
          </p:cNvPr>
          <p:cNvSpPr txBox="1">
            <a:spLocks/>
          </p:cNvSpPr>
          <p:nvPr/>
        </p:nvSpPr>
        <p:spPr>
          <a:xfrm>
            <a:off x="619380" y="1738903"/>
            <a:ext cx="10663078" cy="876533"/>
          </a:xfrm>
          <a:prstGeom prst="rect">
            <a:avLst/>
          </a:prstGeom>
          <a:ln>
            <a:noFill/>
            <a:prstDash val="dash"/>
          </a:ln>
        </p:spPr>
        <p:txBody>
          <a:bodyPr lIns="0" tIns="0" rIns="0" bIns="0" anchor="t">
            <a:noAutofit/>
          </a:bodyPr>
          <a:lstStyle>
            <a:lvl1pPr algn="l" defTabSz="914400" rtl="0" eaLnBrk="1" latinLnBrk="0" hangingPunct="1">
              <a:lnSpc>
                <a:spcPts val="3440"/>
              </a:lnSpc>
              <a:spcBef>
                <a:spcPct val="0"/>
              </a:spcBef>
              <a:buNone/>
              <a:defRPr sz="3200" b="0" i="0" kern="1200">
                <a:solidFill>
                  <a:schemeClr val="tx1"/>
                </a:solidFill>
                <a:latin typeface="Microsoft YaHei" panose="020B0503020204020204" pitchFamily="34" charset="-122"/>
                <a:ea typeface="Microsoft YaHei" panose="020B0503020204020204" pitchFamily="34" charset="-122"/>
                <a:cs typeface="+mj-cs"/>
              </a:defRPr>
            </a:lvl1pPr>
          </a:lstStyle>
          <a:p>
            <a:pPr algn="ctr">
              <a:lnSpc>
                <a:spcPct val="100000"/>
              </a:lnSpc>
            </a:pPr>
            <a:r>
              <a:rPr lang="en-US" altLang="zh-CN" sz="3600" b="1" dirty="0">
                <a:solidFill>
                  <a:srgbClr val="C00000"/>
                </a:solidFill>
              </a:rPr>
              <a:t>Checkpoint on study objectives of AI/ML for air interface</a:t>
            </a:r>
          </a:p>
        </p:txBody>
      </p:sp>
      <p:sp>
        <p:nvSpPr>
          <p:cNvPr id="2" name="Rectangle 1"/>
          <p:cNvSpPr/>
          <p:nvPr/>
        </p:nvSpPr>
        <p:spPr>
          <a:xfrm>
            <a:off x="388767" y="217357"/>
            <a:ext cx="11580812" cy="923330"/>
          </a:xfrm>
          <a:prstGeom prst="rect">
            <a:avLst/>
          </a:prstGeom>
        </p:spPr>
        <p:txBody>
          <a:bodyPr wrap="square">
            <a:spAutoFit/>
          </a:bodyPr>
          <a:lstStyle/>
          <a:p>
            <a:r>
              <a:rPr lang="en-GB" altLang="zh-CN" b="1" dirty="0">
                <a:latin typeface="Arial" panose="020B0604020202020204" pitchFamily="34" charset="0"/>
                <a:ea typeface="Times New Roman" panose="02020603050405020304" pitchFamily="18" charset="0"/>
              </a:rPr>
              <a:t>3GPP TSG RAN#105			</a:t>
            </a:r>
            <a:r>
              <a:rPr lang="en-GB" altLang="zh-CN" b="1" dirty="0">
                <a:latin typeface="Arial" panose="020B0604020202020204" pitchFamily="34" charset="0"/>
                <a:ea typeface="MS Mincho"/>
              </a:rPr>
              <a:t>				</a:t>
            </a:r>
            <a:r>
              <a:rPr lang="en-GB" altLang="zh-CN" b="1" dirty="0">
                <a:latin typeface="Arial" panose="020B0604020202020204" pitchFamily="34" charset="0"/>
                <a:ea typeface="Times New Roman" panose="02020603050405020304" pitchFamily="18" charset="0"/>
              </a:rPr>
              <a:t>RP-24</a:t>
            </a:r>
            <a:r>
              <a:rPr lang="en-US" altLang="zh-CN" b="1" dirty="0">
                <a:latin typeface="Arial" panose="020B0604020202020204" pitchFamily="34" charset="0"/>
                <a:ea typeface="Times New Roman" panose="02020603050405020304" pitchFamily="18" charset="0"/>
              </a:rPr>
              <a:t>2036</a:t>
            </a:r>
            <a:endParaRPr lang="zh-CN" altLang="zh-CN" sz="1100" dirty="0">
              <a:latin typeface="Times New Roman" panose="02020603050405020304" pitchFamily="18" charset="0"/>
              <a:ea typeface="Times New Roman" panose="02020603050405020304" pitchFamily="18" charset="0"/>
            </a:endParaRPr>
          </a:p>
          <a:p>
            <a:r>
              <a:rPr lang="en-US" altLang="zh-CN" b="1" dirty="0"/>
              <a:t>Melbourne, Australia, 9-12 September, 2024</a:t>
            </a:r>
          </a:p>
          <a:p>
            <a:r>
              <a:rPr lang="en-US" altLang="zh-CN" b="1" dirty="0"/>
              <a:t>Agenda Item:	9.3.1.3</a:t>
            </a:r>
            <a:endParaRPr lang="zh-CN" altLang="en-US" b="1" dirty="0"/>
          </a:p>
        </p:txBody>
      </p:sp>
    </p:spTree>
    <p:extLst>
      <p:ext uri="{BB962C8B-B14F-4D97-AF65-F5344CB8AC3E}">
        <p14:creationId xmlns:p14="http://schemas.microsoft.com/office/powerpoint/2010/main" val="36329523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1">
            <a:extLst>
              <a:ext uri="{FF2B5EF4-FFF2-40B4-BE49-F238E27FC236}">
                <a16:creationId xmlns:a16="http://schemas.microsoft.com/office/drawing/2014/main" xmlns="" id="{90B716ED-396A-4182-A574-A585F3CFE310}"/>
              </a:ext>
            </a:extLst>
          </p:cNvPr>
          <p:cNvSpPr>
            <a:spLocks noGrp="1"/>
          </p:cNvSpPr>
          <p:nvPr>
            <p:ph type="subTitle" idx="1"/>
          </p:nvPr>
        </p:nvSpPr>
        <p:spPr>
          <a:xfrm>
            <a:off x="718939" y="586763"/>
            <a:ext cx="10740640" cy="466975"/>
          </a:xfrm>
        </p:spPr>
        <p:txBody>
          <a:bodyPr/>
          <a:lstStyle/>
          <a:p>
            <a:r>
              <a:rPr lang="en-US" altLang="zh-CN" b="1" dirty="0">
                <a:solidFill>
                  <a:srgbClr val="C00000"/>
                </a:solidFill>
                <a:latin typeface="+mn-lt"/>
              </a:rPr>
              <a:t>Contents</a:t>
            </a:r>
            <a:endParaRPr lang="zh-CN" altLang="en-US" b="1" dirty="0">
              <a:solidFill>
                <a:srgbClr val="C00000"/>
              </a:solidFill>
              <a:latin typeface="+mn-lt"/>
            </a:endParaRPr>
          </a:p>
        </p:txBody>
      </p:sp>
      <p:sp>
        <p:nvSpPr>
          <p:cNvPr id="5" name="Content Placeholder 2">
            <a:extLst>
              <a:ext uri="{FF2B5EF4-FFF2-40B4-BE49-F238E27FC236}">
                <a16:creationId xmlns:a16="http://schemas.microsoft.com/office/drawing/2014/main" xmlns="" id="{69DDE997-C3F2-4D11-8C47-C826D97BDC6B}"/>
              </a:ext>
            </a:extLst>
          </p:cNvPr>
          <p:cNvSpPr>
            <a:spLocks noGrp="1"/>
          </p:cNvSpPr>
          <p:nvPr>
            <p:ph idx="12"/>
          </p:nvPr>
        </p:nvSpPr>
        <p:spPr>
          <a:xfrm>
            <a:off x="726022" y="1449534"/>
            <a:ext cx="10733557" cy="2671128"/>
          </a:xfrm>
        </p:spPr>
        <p:txBody>
          <a:bodyPr/>
          <a:lstStyle/>
          <a:p>
            <a:pPr marL="0" indent="-360000" defTabSz="914400">
              <a:lnSpc>
                <a:spcPct val="150000"/>
              </a:lnSpc>
              <a:spcBef>
                <a:spcPts val="0"/>
              </a:spcBef>
              <a:spcAft>
                <a:spcPts val="0"/>
              </a:spcAft>
              <a:buClrTx/>
              <a:buFont typeface="Wingdings" panose="05000000000000000000" pitchFamily="2" charset="2"/>
              <a:buChar char="p"/>
              <a:tabLst/>
              <a:defRPr/>
            </a:pPr>
            <a:r>
              <a:rPr lang="en-US" altLang="zh-CN" sz="1800" b="1" dirty="0">
                <a:solidFill>
                  <a:srgbClr val="1D1D1A"/>
                </a:solidFill>
                <a:latin typeface="Arial" panose="020B0604020202020204"/>
                <a:cs typeface="Arial"/>
              </a:rPr>
              <a:t>Background</a:t>
            </a:r>
          </a:p>
          <a:p>
            <a:pPr marL="0" indent="-360000" defTabSz="914400">
              <a:lnSpc>
                <a:spcPct val="150000"/>
              </a:lnSpc>
              <a:spcBef>
                <a:spcPts val="0"/>
              </a:spcBef>
              <a:spcAft>
                <a:spcPts val="0"/>
              </a:spcAft>
              <a:buClrTx/>
              <a:buFont typeface="Wingdings" panose="05000000000000000000" pitchFamily="2" charset="2"/>
              <a:buChar char="p"/>
              <a:tabLst/>
              <a:defRPr/>
            </a:pPr>
            <a:r>
              <a:rPr lang="en-US" altLang="zh-CN" sz="1800" b="1" dirty="0">
                <a:solidFill>
                  <a:srgbClr val="1D1D1A"/>
                </a:solidFill>
                <a:latin typeface="Arial" panose="020B0604020202020204"/>
                <a:cs typeface="Arial"/>
              </a:rPr>
              <a:t>Views on CSI feedback enhancement</a:t>
            </a:r>
          </a:p>
          <a:p>
            <a:pPr marL="0" indent="-360000" defTabSz="914400">
              <a:lnSpc>
                <a:spcPct val="150000"/>
              </a:lnSpc>
              <a:spcBef>
                <a:spcPts val="0"/>
              </a:spcBef>
              <a:spcAft>
                <a:spcPts val="0"/>
              </a:spcAft>
              <a:buClrTx/>
              <a:buFont typeface="Wingdings" panose="05000000000000000000" pitchFamily="2" charset="2"/>
              <a:buChar char="p"/>
              <a:tabLst/>
              <a:defRPr/>
            </a:pPr>
            <a:r>
              <a:rPr lang="en-US" altLang="zh-CN" sz="1800" b="1" dirty="0">
                <a:solidFill>
                  <a:srgbClr val="1D1D1A"/>
                </a:solidFill>
                <a:latin typeface="Arial" panose="020B0604020202020204"/>
                <a:cs typeface="Arial"/>
              </a:rPr>
              <a:t>Views on model identification and model transfer/delivery</a:t>
            </a:r>
          </a:p>
          <a:p>
            <a:pPr marL="0" indent="-360000" defTabSz="914400">
              <a:lnSpc>
                <a:spcPct val="150000"/>
              </a:lnSpc>
              <a:spcBef>
                <a:spcPts val="0"/>
              </a:spcBef>
              <a:spcAft>
                <a:spcPts val="0"/>
              </a:spcAft>
              <a:buClrTx/>
              <a:buFont typeface="Wingdings" panose="05000000000000000000" pitchFamily="2" charset="2"/>
              <a:buChar char="p"/>
              <a:tabLst/>
              <a:defRPr/>
            </a:pPr>
            <a:r>
              <a:rPr lang="en-US" altLang="zh-CN" sz="1800" b="1" dirty="0">
                <a:solidFill>
                  <a:srgbClr val="1D1D1A"/>
                </a:solidFill>
                <a:latin typeface="Arial" panose="020B0604020202020204"/>
                <a:cs typeface="Arial"/>
              </a:rPr>
              <a:t>Views on CN/OAM/OTT collection of UE-sided model training data </a:t>
            </a:r>
          </a:p>
          <a:p>
            <a:pPr marL="0" indent="-360000" defTabSz="914400">
              <a:lnSpc>
                <a:spcPct val="150000"/>
              </a:lnSpc>
              <a:spcBef>
                <a:spcPts val="0"/>
              </a:spcBef>
              <a:spcAft>
                <a:spcPts val="0"/>
              </a:spcAft>
              <a:buClrTx/>
              <a:buFont typeface="Wingdings" panose="05000000000000000000" pitchFamily="2" charset="2"/>
              <a:buChar char="p"/>
              <a:tabLst/>
              <a:defRPr/>
            </a:pPr>
            <a:r>
              <a:rPr lang="en-US" altLang="zh-CN" sz="1800" b="1" dirty="0">
                <a:solidFill>
                  <a:srgbClr val="1D1D1A"/>
                </a:solidFill>
                <a:latin typeface="Arial" panose="020B0604020202020204"/>
                <a:cs typeface="Arial"/>
              </a:rPr>
              <a:t>Views on the testability and interoperability</a:t>
            </a:r>
          </a:p>
          <a:p>
            <a:pPr marL="0" indent="-360000" defTabSz="914400">
              <a:lnSpc>
                <a:spcPct val="150000"/>
              </a:lnSpc>
              <a:spcBef>
                <a:spcPts val="0"/>
              </a:spcBef>
              <a:spcAft>
                <a:spcPts val="0"/>
              </a:spcAft>
              <a:buClrTx/>
              <a:buFont typeface="Wingdings" panose="05000000000000000000" pitchFamily="2" charset="2"/>
              <a:buChar char="p"/>
              <a:tabLst/>
              <a:defRPr/>
            </a:pPr>
            <a:r>
              <a:rPr lang="en-US" altLang="zh-CN" sz="1800" b="1" dirty="0">
                <a:solidFill>
                  <a:srgbClr val="1D1D1A"/>
                </a:solidFill>
                <a:latin typeface="Arial" panose="020B0604020202020204"/>
                <a:cs typeface="Arial"/>
              </a:rPr>
              <a:t>Summary of proposals </a:t>
            </a:r>
            <a:endParaRPr lang="zh-CN" altLang="en-US" sz="1800" b="1" dirty="0">
              <a:solidFill>
                <a:srgbClr val="1D1D1A"/>
              </a:solidFill>
              <a:latin typeface="Arial" panose="020B0604020202020204"/>
              <a:cs typeface="Arial"/>
            </a:endParaRPr>
          </a:p>
          <a:p>
            <a:pPr marL="0" indent="0" defTabSz="914400">
              <a:lnSpc>
                <a:spcPct val="150000"/>
              </a:lnSpc>
              <a:spcBef>
                <a:spcPts val="0"/>
              </a:spcBef>
              <a:spcAft>
                <a:spcPts val="0"/>
              </a:spcAft>
              <a:buClrTx/>
              <a:buNone/>
              <a:tabLst/>
              <a:defRPr/>
            </a:pPr>
            <a:endParaRPr lang="zh-CN" altLang="en-US" sz="1800" b="1" dirty="0">
              <a:solidFill>
                <a:srgbClr val="1D1D1A"/>
              </a:solidFill>
              <a:latin typeface="Arial" panose="020B0604020202020204"/>
              <a:cs typeface="Arial"/>
            </a:endParaRPr>
          </a:p>
        </p:txBody>
      </p:sp>
    </p:spTree>
    <p:extLst>
      <p:ext uri="{BB962C8B-B14F-4D97-AF65-F5344CB8AC3E}">
        <p14:creationId xmlns:p14="http://schemas.microsoft.com/office/powerpoint/2010/main" val="420380395"/>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副标题 1">
            <a:extLst>
              <a:ext uri="{FF2B5EF4-FFF2-40B4-BE49-F238E27FC236}">
                <a16:creationId xmlns:a16="http://schemas.microsoft.com/office/drawing/2014/main" xmlns="" id="{9B5C275F-59D6-413D-87D7-74A3838DD7B3}"/>
              </a:ext>
            </a:extLst>
          </p:cNvPr>
          <p:cNvSpPr txBox="1">
            <a:spLocks/>
          </p:cNvSpPr>
          <p:nvPr/>
        </p:nvSpPr>
        <p:spPr>
          <a:xfrm>
            <a:off x="222920" y="119375"/>
            <a:ext cx="11529026" cy="576236"/>
          </a:xfrm>
          <a:prstGeom prst="rect">
            <a:avLst/>
          </a:prstGeom>
        </p:spPr>
        <p:txBody>
          <a:bodyPr vert="horz" lIns="0" tIns="0" rIns="0" bIns="0" rtlCol="0" anchor="ctr" anchorCtr="0">
            <a:noAutofit/>
          </a:bodyPr>
          <a:lstStyle>
            <a:lvl1pPr marL="0" indent="0" algn="l" defTabSz="914400" rtl="0" eaLnBrk="1" latinLnBrk="0" hangingPunct="1">
              <a:lnSpc>
                <a:spcPts val="3429"/>
              </a:lnSpc>
              <a:spcBef>
                <a:spcPts val="0"/>
              </a:spcBef>
              <a:buFont typeface="Arial" panose="020B0604020202020204" pitchFamily="34" charset="0"/>
              <a:buNone/>
              <a:defRPr sz="3199" kern="1200" baseline="0">
                <a:solidFill>
                  <a:schemeClr val="tx1"/>
                </a:solidFill>
                <a:latin typeface="Microsoft YaHei" panose="020B0503020204020204" pitchFamily="34" charset="-122"/>
                <a:ea typeface="Microsoft YaHei" panose="020B0503020204020204" pitchFamily="34" charset="-122"/>
                <a:cs typeface="+mn-cs"/>
              </a:defRPr>
            </a:lvl1pPr>
            <a:lvl2pPr marL="593662" indent="0" algn="ctr" defTabSz="914400" rtl="0" eaLnBrk="1" latinLnBrk="0" hangingPunct="1">
              <a:lnSpc>
                <a:spcPct val="90000"/>
              </a:lnSpc>
              <a:spcBef>
                <a:spcPts val="500"/>
              </a:spcBef>
              <a:buFont typeface="Arial" panose="020B0604020202020204" pitchFamily="34" charset="0"/>
              <a:buNone/>
              <a:defRPr sz="2597" kern="1200">
                <a:solidFill>
                  <a:schemeClr val="tx1"/>
                </a:solidFill>
                <a:latin typeface="+mn-lt"/>
                <a:ea typeface="+mn-ea"/>
                <a:cs typeface="+mn-cs"/>
              </a:defRPr>
            </a:lvl2pPr>
            <a:lvl3pPr marL="1187323" indent="0" algn="ctr" defTabSz="914400" rtl="0" eaLnBrk="1" latinLnBrk="0" hangingPunct="1">
              <a:lnSpc>
                <a:spcPct val="90000"/>
              </a:lnSpc>
              <a:spcBef>
                <a:spcPts val="500"/>
              </a:spcBef>
              <a:buFont typeface="Arial" panose="020B0604020202020204" pitchFamily="34" charset="0"/>
              <a:buNone/>
              <a:defRPr sz="2337" kern="1200">
                <a:solidFill>
                  <a:schemeClr val="tx1"/>
                </a:solidFill>
                <a:latin typeface="+mn-lt"/>
                <a:ea typeface="+mn-ea"/>
                <a:cs typeface="+mn-cs"/>
              </a:defRPr>
            </a:lvl3pPr>
            <a:lvl4pPr marL="1780986"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4pPr>
            <a:lvl5pPr marL="2374648"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5pPr>
            <a:lvl6pPr marL="2968309"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6pPr>
            <a:lvl7pPr marL="3561971"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7pPr>
            <a:lvl8pPr marL="4155634"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8pPr>
            <a:lvl9pPr marL="4749295"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9pPr>
          </a:lstStyle>
          <a:p>
            <a:pPr>
              <a:spcBef>
                <a:spcPct val="0"/>
              </a:spcBef>
              <a:defRPr/>
            </a:pPr>
            <a:r>
              <a:rPr lang="en-US" altLang="zh-CN" sz="3200" b="1" dirty="0">
                <a:solidFill>
                  <a:srgbClr val="C00000"/>
                </a:solidFill>
                <a:latin typeface="+mn-lt"/>
                <a:cs typeface="Calibri" panose="020F0502020204030204" pitchFamily="34" charset="0"/>
              </a:rPr>
              <a:t>Background</a:t>
            </a:r>
          </a:p>
        </p:txBody>
      </p:sp>
      <p:sp>
        <p:nvSpPr>
          <p:cNvPr id="9" name="TextBox 8">
            <a:extLst>
              <a:ext uri="{FF2B5EF4-FFF2-40B4-BE49-F238E27FC236}">
                <a16:creationId xmlns:a16="http://schemas.microsoft.com/office/drawing/2014/main" xmlns="" id="{D4EA73E4-0F76-4285-985E-DD52C50D9E1A}"/>
              </a:ext>
            </a:extLst>
          </p:cNvPr>
          <p:cNvSpPr txBox="1"/>
          <p:nvPr/>
        </p:nvSpPr>
        <p:spPr>
          <a:xfrm>
            <a:off x="145465" y="613303"/>
            <a:ext cx="11960604" cy="369332"/>
          </a:xfrm>
          <a:prstGeom prst="rect">
            <a:avLst/>
          </a:prstGeom>
          <a:noFill/>
        </p:spPr>
        <p:txBody>
          <a:bodyPr wrap="square">
            <a:spAutoFit/>
          </a:bodyPr>
          <a:lstStyle/>
          <a:p>
            <a:pPr>
              <a:spcAft>
                <a:spcPts val="1200"/>
              </a:spcAft>
            </a:pPr>
            <a:r>
              <a:rPr lang="en-US" altLang="zh-CN" b="1" dirty="0">
                <a:latin typeface="Arial" panose="020B0604020202020204" pitchFamily="34" charset="0"/>
                <a:ea typeface="Batang" panose="02030600000101010101" pitchFamily="18" charset="-127"/>
              </a:rPr>
              <a:t>The WID </a:t>
            </a:r>
            <a:r>
              <a:rPr lang="en-GB" altLang="zh-CN" b="1" dirty="0">
                <a:latin typeface="Arial" panose="020B0604020202020204" pitchFamily="34" charset="0"/>
                <a:ea typeface="Batang" panose="02030600000101010101" pitchFamily="18" charset="-127"/>
              </a:rPr>
              <a:t>on </a:t>
            </a:r>
            <a:r>
              <a:rPr lang="en-GB" altLang="zh-CN" b="1" dirty="0">
                <a:effectLst/>
                <a:latin typeface="Arial" panose="020B0604020202020204" pitchFamily="34" charset="0"/>
                <a:ea typeface="Batang" panose="02030600000101010101" pitchFamily="18" charset="-127"/>
              </a:rPr>
              <a:t>AI/ML for NR Air Interface was approved in RAN#102 with the following study objectives:</a:t>
            </a:r>
            <a:endParaRPr lang="en-US" altLang="zh-CN" b="1" dirty="0">
              <a:latin typeface="Times New Roman" panose="02020603050405020304" pitchFamily="18" charset="0"/>
              <a:ea typeface="宋体" panose="02010600030101010101" pitchFamily="2" charset="-122"/>
            </a:endParaRPr>
          </a:p>
        </p:txBody>
      </p:sp>
      <p:pic>
        <p:nvPicPr>
          <p:cNvPr id="14" name="Picture 13">
            <a:extLst>
              <a:ext uri="{FF2B5EF4-FFF2-40B4-BE49-F238E27FC236}">
                <a16:creationId xmlns:a16="http://schemas.microsoft.com/office/drawing/2014/main" xmlns="" id="{16907991-CD0A-41F6-BBF9-700666469BCE}"/>
              </a:ext>
            </a:extLst>
          </p:cNvPr>
          <p:cNvPicPr>
            <a:picLocks noChangeAspect="1"/>
          </p:cNvPicPr>
          <p:nvPr/>
        </p:nvPicPr>
        <p:blipFill>
          <a:blip r:embed="rId3"/>
          <a:stretch>
            <a:fillRect/>
          </a:stretch>
        </p:blipFill>
        <p:spPr>
          <a:xfrm>
            <a:off x="2225381" y="986399"/>
            <a:ext cx="7070762" cy="5683352"/>
          </a:xfrm>
          <a:prstGeom prst="rect">
            <a:avLst/>
          </a:prstGeom>
        </p:spPr>
      </p:pic>
    </p:spTree>
    <p:extLst>
      <p:ext uri="{BB962C8B-B14F-4D97-AF65-F5344CB8AC3E}">
        <p14:creationId xmlns:p14="http://schemas.microsoft.com/office/powerpoint/2010/main" val="3611662328"/>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副标题 1">
            <a:extLst>
              <a:ext uri="{FF2B5EF4-FFF2-40B4-BE49-F238E27FC236}">
                <a16:creationId xmlns:a16="http://schemas.microsoft.com/office/drawing/2014/main" xmlns="" id="{9B5C275F-59D6-413D-87D7-74A3838DD7B3}"/>
              </a:ext>
            </a:extLst>
          </p:cNvPr>
          <p:cNvSpPr txBox="1">
            <a:spLocks/>
          </p:cNvSpPr>
          <p:nvPr/>
        </p:nvSpPr>
        <p:spPr>
          <a:xfrm>
            <a:off x="222920" y="152931"/>
            <a:ext cx="11529026" cy="576236"/>
          </a:xfrm>
          <a:prstGeom prst="rect">
            <a:avLst/>
          </a:prstGeom>
        </p:spPr>
        <p:txBody>
          <a:bodyPr vert="horz" lIns="0" tIns="0" rIns="0" bIns="0" rtlCol="0" anchor="ctr" anchorCtr="0">
            <a:noAutofit/>
          </a:bodyPr>
          <a:lstStyle>
            <a:lvl1pPr marL="0" indent="0" algn="l" defTabSz="914400" rtl="0" eaLnBrk="1" latinLnBrk="0" hangingPunct="1">
              <a:lnSpc>
                <a:spcPts val="3429"/>
              </a:lnSpc>
              <a:spcBef>
                <a:spcPts val="0"/>
              </a:spcBef>
              <a:buFont typeface="Arial" panose="020B0604020202020204" pitchFamily="34" charset="0"/>
              <a:buNone/>
              <a:defRPr sz="3199" kern="1200" baseline="0">
                <a:solidFill>
                  <a:schemeClr val="tx1"/>
                </a:solidFill>
                <a:latin typeface="Microsoft YaHei" panose="020B0503020204020204" pitchFamily="34" charset="-122"/>
                <a:ea typeface="Microsoft YaHei" panose="020B0503020204020204" pitchFamily="34" charset="-122"/>
                <a:cs typeface="+mn-cs"/>
              </a:defRPr>
            </a:lvl1pPr>
            <a:lvl2pPr marL="593662" indent="0" algn="ctr" defTabSz="914400" rtl="0" eaLnBrk="1" latinLnBrk="0" hangingPunct="1">
              <a:lnSpc>
                <a:spcPct val="90000"/>
              </a:lnSpc>
              <a:spcBef>
                <a:spcPts val="500"/>
              </a:spcBef>
              <a:buFont typeface="Arial" panose="020B0604020202020204" pitchFamily="34" charset="0"/>
              <a:buNone/>
              <a:defRPr sz="2597" kern="1200">
                <a:solidFill>
                  <a:schemeClr val="tx1"/>
                </a:solidFill>
                <a:latin typeface="+mn-lt"/>
                <a:ea typeface="+mn-ea"/>
                <a:cs typeface="+mn-cs"/>
              </a:defRPr>
            </a:lvl2pPr>
            <a:lvl3pPr marL="1187323" indent="0" algn="ctr" defTabSz="914400" rtl="0" eaLnBrk="1" latinLnBrk="0" hangingPunct="1">
              <a:lnSpc>
                <a:spcPct val="90000"/>
              </a:lnSpc>
              <a:spcBef>
                <a:spcPts val="500"/>
              </a:spcBef>
              <a:buFont typeface="Arial" panose="020B0604020202020204" pitchFamily="34" charset="0"/>
              <a:buNone/>
              <a:defRPr sz="2337" kern="1200">
                <a:solidFill>
                  <a:schemeClr val="tx1"/>
                </a:solidFill>
                <a:latin typeface="+mn-lt"/>
                <a:ea typeface="+mn-ea"/>
                <a:cs typeface="+mn-cs"/>
              </a:defRPr>
            </a:lvl3pPr>
            <a:lvl4pPr marL="1780986"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4pPr>
            <a:lvl5pPr marL="2374648"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5pPr>
            <a:lvl6pPr marL="2968309"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6pPr>
            <a:lvl7pPr marL="3561971"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7pPr>
            <a:lvl8pPr marL="4155634"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8pPr>
            <a:lvl9pPr marL="4749295"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9pPr>
          </a:lstStyle>
          <a:p>
            <a:pPr>
              <a:lnSpc>
                <a:spcPct val="120000"/>
              </a:lnSpc>
              <a:defRPr/>
            </a:pPr>
            <a:r>
              <a:rPr lang="en-US" altLang="zh-CN" sz="2800" b="1" dirty="0">
                <a:solidFill>
                  <a:srgbClr val="C00000"/>
                </a:solidFill>
                <a:latin typeface="+mn-lt"/>
                <a:cs typeface="Calibri" panose="020F0502020204030204" pitchFamily="34" charset="0"/>
              </a:rPr>
              <a:t>Views on CSI feedback enhancement – CSI prediction</a:t>
            </a:r>
          </a:p>
        </p:txBody>
      </p:sp>
      <p:sp>
        <p:nvSpPr>
          <p:cNvPr id="24" name="矩形: 圆角 13">
            <a:extLst>
              <a:ext uri="{FF2B5EF4-FFF2-40B4-BE49-F238E27FC236}">
                <a16:creationId xmlns:a16="http://schemas.microsoft.com/office/drawing/2014/main" xmlns="" id="{F8696146-5726-4270-AB73-F7F0981AD03B}"/>
              </a:ext>
            </a:extLst>
          </p:cNvPr>
          <p:cNvSpPr/>
          <p:nvPr/>
        </p:nvSpPr>
        <p:spPr>
          <a:xfrm>
            <a:off x="222920" y="1253081"/>
            <a:ext cx="11815281" cy="2843044"/>
          </a:xfrm>
          <a:prstGeom prst="roundRect">
            <a:avLst>
              <a:gd name="adj" fmla="val 2299"/>
            </a:avLst>
          </a:prstGeom>
          <a:solidFill>
            <a:schemeClr val="tx2"/>
          </a:solidFill>
          <a:ln w="12700" cap="flat" cmpd="sng" algn="ctr">
            <a:solidFill>
              <a:schemeClr val="accent6">
                <a:lumMod val="60000"/>
                <a:lumOff val="40000"/>
              </a:schemeClr>
            </a:soli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666666"/>
              </a:solidFill>
              <a:effectLst/>
              <a:uLnTx/>
              <a:uFillTx/>
              <a:ea typeface="等线" panose="02010600030101010101" pitchFamily="2" charset="-122"/>
              <a:cs typeface="Arial"/>
            </a:endParaRPr>
          </a:p>
        </p:txBody>
      </p:sp>
      <p:sp>
        <p:nvSpPr>
          <p:cNvPr id="25" name="矩形 16">
            <a:extLst>
              <a:ext uri="{FF2B5EF4-FFF2-40B4-BE49-F238E27FC236}">
                <a16:creationId xmlns:a16="http://schemas.microsoft.com/office/drawing/2014/main" xmlns="" id="{9AAEF15F-6EA7-4905-BEB6-987FFC58A53A}"/>
              </a:ext>
            </a:extLst>
          </p:cNvPr>
          <p:cNvSpPr/>
          <p:nvPr/>
        </p:nvSpPr>
        <p:spPr>
          <a:xfrm>
            <a:off x="4479720" y="1054518"/>
            <a:ext cx="3338819" cy="356135"/>
          </a:xfrm>
          <a:prstGeom prst="rect">
            <a:avLst/>
          </a:prstGeom>
          <a:ln/>
        </p:spPr>
        <p:style>
          <a:lnRef idx="1">
            <a:schemeClr val="accent6"/>
          </a:lnRef>
          <a:fillRef idx="2">
            <a:schemeClr val="accent6"/>
          </a:fillRef>
          <a:effectRef idx="1">
            <a:schemeClr val="accent6"/>
          </a:effectRef>
          <a:fontRef idx="minor">
            <a:schemeClr val="dk1"/>
          </a:fontRef>
        </p:style>
        <p:txBody>
          <a:bodyPr rtlCol="0" anchor="ctr"/>
          <a:lstStyle/>
          <a:p>
            <a:pPr algn="ctr" defTabSz="914400"/>
            <a:r>
              <a:rPr lang="en-US" altLang="zh-CN" sz="1600" b="1" kern="0" dirty="0">
                <a:solidFill>
                  <a:srgbClr val="1D1D1A"/>
                </a:solidFill>
                <a:ea typeface="等线" panose="02010600030101010101" pitchFamily="2" charset="-122"/>
                <a:cs typeface="Arial"/>
              </a:rPr>
              <a:t>Summaries of study status</a:t>
            </a:r>
          </a:p>
        </p:txBody>
      </p:sp>
      <p:sp>
        <p:nvSpPr>
          <p:cNvPr id="22" name="文本框 7">
            <a:extLst>
              <a:ext uri="{FF2B5EF4-FFF2-40B4-BE49-F238E27FC236}">
                <a16:creationId xmlns:a16="http://schemas.microsoft.com/office/drawing/2014/main" xmlns="" id="{B8827F2D-9441-42D9-915B-BEB4CD4487AA}"/>
              </a:ext>
            </a:extLst>
          </p:cNvPr>
          <p:cNvSpPr txBox="1"/>
          <p:nvPr/>
        </p:nvSpPr>
        <p:spPr>
          <a:xfrm>
            <a:off x="222921" y="1410653"/>
            <a:ext cx="11815280" cy="2583849"/>
          </a:xfrm>
          <a:prstGeom prst="rect">
            <a:avLst/>
          </a:prstGeom>
          <a:noFill/>
        </p:spPr>
        <p:txBody>
          <a:bodyPr vert="horz" wrap="square" rtlCol="0">
            <a:spAutoFit/>
          </a:bodyPr>
          <a:lstStyle/>
          <a:p>
            <a:pPr marL="324000" lvl="1" indent="-271463" defTabSz="914400">
              <a:lnSpc>
                <a:spcPct val="130000"/>
              </a:lnSpc>
              <a:buFont typeface="Wingdings" panose="05000000000000000000" pitchFamily="2" charset="2"/>
              <a:buChar char="Ø"/>
              <a:defRPr/>
            </a:pPr>
            <a:r>
              <a:rPr lang="en-US" altLang="zh-CN" sz="1400" b="1" kern="0" dirty="0">
                <a:solidFill>
                  <a:srgbClr val="1D1D1A"/>
                </a:solidFill>
                <a:ea typeface="Microsoft YaHei" panose="020B0503020204020204" pitchFamily="34" charset="-122"/>
                <a:cs typeface="Arial"/>
              </a:rPr>
              <a:t>Performance</a:t>
            </a:r>
            <a:endParaRPr lang="zh-CN" altLang="en-US" sz="1400" b="1" dirty="0"/>
          </a:p>
          <a:p>
            <a:pPr marL="576000" lvl="1" indent="-269875" defTabSz="914400">
              <a:lnSpc>
                <a:spcPct val="130000"/>
              </a:lnSpc>
              <a:buFont typeface="Wingdings" panose="05000000000000000000" pitchFamily="2" charset="2"/>
              <a:buChar char="ü"/>
              <a:defRPr/>
            </a:pPr>
            <a:r>
              <a:rPr lang="en-US" altLang="zh-CN" sz="1200" kern="0" dirty="0">
                <a:solidFill>
                  <a:srgbClr val="1D1D1A"/>
                </a:solidFill>
                <a:ea typeface="Microsoft YaHei" panose="020B0503020204020204" pitchFamily="34" charset="-122"/>
                <a:cs typeface="Arial"/>
              </a:rPr>
              <a:t>Benchmark: </a:t>
            </a:r>
            <a:r>
              <a:rPr lang="it-IT" altLang="zh-CN" sz="1200" kern="0" dirty="0">
                <a:solidFill>
                  <a:srgbClr val="1D1D1A"/>
                </a:solidFill>
                <a:ea typeface="Microsoft YaHei" panose="020B0503020204020204" pitchFamily="34" charset="-122"/>
                <a:cs typeface="Arial"/>
              </a:rPr>
              <a:t>non-AI/ML based CSI prediction</a:t>
            </a:r>
            <a:endParaRPr lang="en-US" altLang="zh-CN" sz="1200" kern="0" dirty="0">
              <a:solidFill>
                <a:srgbClr val="1D1D1A"/>
              </a:solidFill>
              <a:ea typeface="Microsoft YaHei" panose="020B0503020204020204" pitchFamily="34" charset="-122"/>
              <a:cs typeface="Arial"/>
            </a:endParaRPr>
          </a:p>
          <a:p>
            <a:pPr marL="576000" lvl="1" indent="-269875" defTabSz="914400">
              <a:lnSpc>
                <a:spcPct val="130000"/>
              </a:lnSpc>
              <a:buFont typeface="Wingdings" panose="05000000000000000000" pitchFamily="2" charset="2"/>
              <a:buChar char="ü"/>
              <a:defRPr/>
            </a:pPr>
            <a:r>
              <a:rPr lang="en-US" altLang="zh-CN" sz="1200" kern="0" dirty="0">
                <a:solidFill>
                  <a:srgbClr val="1D1D1A"/>
                </a:solidFill>
                <a:ea typeface="Microsoft YaHei" panose="020B0503020204020204" pitchFamily="34" charset="-122"/>
                <a:cs typeface="Arial"/>
              </a:rPr>
              <a:t>Metric: Mean UPT</a:t>
            </a:r>
          </a:p>
          <a:p>
            <a:pPr marL="576000" lvl="1" indent="-269875" defTabSz="914400">
              <a:lnSpc>
                <a:spcPct val="130000"/>
              </a:lnSpc>
              <a:buFont typeface="Wingdings" panose="05000000000000000000" pitchFamily="2" charset="2"/>
              <a:buChar char="ü"/>
              <a:defRPr/>
            </a:pPr>
            <a:r>
              <a:rPr lang="en-US" altLang="zh-CN" sz="1200" b="1" kern="0" dirty="0">
                <a:solidFill>
                  <a:srgbClr val="1D1D1A"/>
                </a:solidFill>
                <a:ea typeface="Microsoft YaHei" panose="020B0503020204020204" pitchFamily="34" charset="-122"/>
                <a:cs typeface="Arial"/>
              </a:rPr>
              <a:t>Results: 0%~7.8% gain from 7 sources</a:t>
            </a:r>
          </a:p>
          <a:p>
            <a:pPr marL="576000" lvl="1" indent="-269875" defTabSz="914400">
              <a:lnSpc>
                <a:spcPct val="130000"/>
              </a:lnSpc>
              <a:buFont typeface="Wingdings" panose="05000000000000000000" pitchFamily="2" charset="2"/>
              <a:buChar char="ü"/>
              <a:defRPr/>
            </a:pPr>
            <a:r>
              <a:rPr lang="en-US" altLang="zh-CN" sz="1200" kern="0" dirty="0">
                <a:solidFill>
                  <a:srgbClr val="1D1D1A"/>
                </a:solidFill>
                <a:ea typeface="Microsoft YaHei" panose="020B0503020204020204" pitchFamily="34" charset="-122"/>
                <a:cs typeface="Arial"/>
              </a:rPr>
              <a:t>Other evaluation aspects are also studied, including channel estimation error/phase discontinuity (higher gain is observed), and generalization</a:t>
            </a:r>
          </a:p>
          <a:p>
            <a:pPr marL="324000" lvl="1" indent="-271463" defTabSz="914400">
              <a:lnSpc>
                <a:spcPct val="130000"/>
              </a:lnSpc>
              <a:buFont typeface="Wingdings" panose="05000000000000000000" pitchFamily="2" charset="2"/>
              <a:buChar char="Ø"/>
              <a:defRPr/>
            </a:pPr>
            <a:endParaRPr lang="en-US" altLang="zh-CN" sz="1200" b="1" kern="0" dirty="0">
              <a:solidFill>
                <a:srgbClr val="1D1D1A"/>
              </a:solidFill>
              <a:ea typeface="Microsoft YaHei" panose="020B0503020204020204" pitchFamily="34" charset="-122"/>
              <a:cs typeface="Arial"/>
            </a:endParaRPr>
          </a:p>
          <a:p>
            <a:pPr marL="324000" lvl="1" indent="-271463" defTabSz="914400">
              <a:lnSpc>
                <a:spcPct val="130000"/>
              </a:lnSpc>
              <a:buFont typeface="Wingdings" panose="05000000000000000000" pitchFamily="2" charset="2"/>
              <a:buChar char="Ø"/>
              <a:defRPr/>
            </a:pPr>
            <a:r>
              <a:rPr lang="en-US" altLang="zh-CN" sz="1400" b="1" kern="0" dirty="0">
                <a:solidFill>
                  <a:srgbClr val="1D1D1A"/>
                </a:solidFill>
                <a:ea typeface="Microsoft YaHei" panose="020B0503020204020204" pitchFamily="34" charset="-122"/>
                <a:cs typeface="Arial"/>
              </a:rPr>
              <a:t>Other aspects</a:t>
            </a:r>
            <a:endParaRPr lang="zh-CN" altLang="en-US" sz="1400" b="1" kern="0" dirty="0">
              <a:solidFill>
                <a:srgbClr val="1D1D1A"/>
              </a:solidFill>
              <a:ea typeface="Microsoft YaHei" panose="020B0503020204020204" pitchFamily="34" charset="-122"/>
              <a:cs typeface="Arial"/>
            </a:endParaRPr>
          </a:p>
          <a:p>
            <a:pPr marL="576000" lvl="1" indent="-269875" defTabSz="914400">
              <a:lnSpc>
                <a:spcPct val="130000"/>
              </a:lnSpc>
              <a:buFont typeface="Wingdings" panose="05000000000000000000" pitchFamily="2" charset="2"/>
              <a:buChar char="ü"/>
              <a:defRPr/>
            </a:pPr>
            <a:r>
              <a:rPr lang="en-US" altLang="zh-CN" sz="1200" kern="0" dirty="0">
                <a:solidFill>
                  <a:srgbClr val="1D1D1A"/>
                </a:solidFill>
                <a:ea typeface="Microsoft YaHei" panose="020B0503020204020204" pitchFamily="34" charset="-122"/>
                <a:cs typeface="Arial"/>
              </a:rPr>
              <a:t>Potential specification impact on performance monitoring are studied</a:t>
            </a:r>
          </a:p>
          <a:p>
            <a:pPr marL="324000" lvl="1" indent="-271463" defTabSz="914400">
              <a:lnSpc>
                <a:spcPct val="130000"/>
              </a:lnSpc>
              <a:buFont typeface="Wingdings" panose="05000000000000000000" pitchFamily="2" charset="2"/>
              <a:buChar char="Ø"/>
              <a:defRPr/>
            </a:pPr>
            <a:endParaRPr lang="en-US" altLang="zh-CN" sz="1200" b="1" kern="0" dirty="0">
              <a:solidFill>
                <a:srgbClr val="1D1D1A"/>
              </a:solidFill>
              <a:ea typeface="Microsoft YaHei" panose="020B0503020204020204" pitchFamily="34" charset="-122"/>
              <a:cs typeface="Arial"/>
            </a:endParaRPr>
          </a:p>
          <a:p>
            <a:pPr marL="324000" lvl="1" indent="-271463" defTabSz="914400">
              <a:lnSpc>
                <a:spcPct val="130000"/>
              </a:lnSpc>
              <a:buFont typeface="Wingdings" panose="05000000000000000000" pitchFamily="2" charset="2"/>
              <a:buChar char="Ø"/>
              <a:defRPr/>
            </a:pPr>
            <a:r>
              <a:rPr lang="en-US" altLang="zh-CN" sz="1400" b="1" kern="0" dirty="0">
                <a:solidFill>
                  <a:srgbClr val="0070C0"/>
                </a:solidFill>
                <a:ea typeface="Microsoft YaHei" panose="020B0503020204020204" pitchFamily="34" charset="-122"/>
                <a:cs typeface="Arial"/>
              </a:rPr>
              <a:t>RAN1 conclusion</a:t>
            </a:r>
            <a:r>
              <a:rPr lang="en-US" altLang="zh-CN" sz="1200" kern="0" dirty="0">
                <a:solidFill>
                  <a:srgbClr val="1D1D1A"/>
                </a:solidFill>
                <a:ea typeface="Microsoft YaHei" panose="020B0503020204020204" pitchFamily="34" charset="-122"/>
                <a:cs typeface="Arial"/>
              </a:rPr>
              <a:t>: Study of CSI prediction has been completed and performance improvement is observed with increased complexity</a:t>
            </a:r>
          </a:p>
        </p:txBody>
      </p:sp>
      <p:sp>
        <p:nvSpPr>
          <p:cNvPr id="26" name="矩形: 圆角 13">
            <a:extLst>
              <a:ext uri="{FF2B5EF4-FFF2-40B4-BE49-F238E27FC236}">
                <a16:creationId xmlns:a16="http://schemas.microsoft.com/office/drawing/2014/main" xmlns="" id="{AA61CB70-BE64-412E-BDE1-62EE0A1AB555}"/>
              </a:ext>
            </a:extLst>
          </p:cNvPr>
          <p:cNvSpPr/>
          <p:nvPr/>
        </p:nvSpPr>
        <p:spPr>
          <a:xfrm>
            <a:off x="222921" y="4546936"/>
            <a:ext cx="11815280" cy="1635749"/>
          </a:xfrm>
          <a:prstGeom prst="roundRect">
            <a:avLst>
              <a:gd name="adj" fmla="val 2299"/>
            </a:avLst>
          </a:prstGeom>
          <a:solidFill>
            <a:schemeClr val="tx2"/>
          </a:solidFill>
          <a:ln w="12700" cap="flat" cmpd="sng" algn="ctr">
            <a:solidFill>
              <a:schemeClr val="accent6">
                <a:lumMod val="60000"/>
                <a:lumOff val="40000"/>
              </a:schemeClr>
            </a:soli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666666"/>
              </a:solidFill>
              <a:effectLst/>
              <a:uLnTx/>
              <a:uFillTx/>
              <a:ea typeface="等线" panose="02010600030101010101" pitchFamily="2" charset="-122"/>
              <a:cs typeface="Arial"/>
            </a:endParaRPr>
          </a:p>
        </p:txBody>
      </p:sp>
      <p:sp>
        <p:nvSpPr>
          <p:cNvPr id="27" name="矩形 16">
            <a:extLst>
              <a:ext uri="{FF2B5EF4-FFF2-40B4-BE49-F238E27FC236}">
                <a16:creationId xmlns:a16="http://schemas.microsoft.com/office/drawing/2014/main" xmlns="" id="{639E02AF-457C-40CE-92A4-8C67F8D14B2C}"/>
              </a:ext>
            </a:extLst>
          </p:cNvPr>
          <p:cNvSpPr/>
          <p:nvPr/>
        </p:nvSpPr>
        <p:spPr>
          <a:xfrm>
            <a:off x="4479720" y="4365759"/>
            <a:ext cx="3338819" cy="356135"/>
          </a:xfrm>
          <a:prstGeom prst="rect">
            <a:avLst/>
          </a:prstGeom>
          <a:ln/>
        </p:spPr>
        <p:style>
          <a:lnRef idx="1">
            <a:schemeClr val="accent6"/>
          </a:lnRef>
          <a:fillRef idx="2">
            <a:schemeClr val="accent6"/>
          </a:fillRef>
          <a:effectRef idx="1">
            <a:schemeClr val="accent6"/>
          </a:effectRef>
          <a:fontRef idx="minor">
            <a:schemeClr val="dk1"/>
          </a:fontRef>
        </p:style>
        <p:txBody>
          <a:bodyPr rtlCol="0" anchor="ctr"/>
          <a:lstStyle/>
          <a:p>
            <a:pPr algn="ctr" defTabSz="914400"/>
            <a:r>
              <a:rPr lang="en-US" altLang="zh-CN" sz="1600" b="1" kern="0" dirty="0">
                <a:solidFill>
                  <a:srgbClr val="1D1D1A"/>
                </a:solidFill>
                <a:ea typeface="等线" panose="02010600030101010101" pitchFamily="2" charset="-122"/>
                <a:cs typeface="Arial"/>
              </a:rPr>
              <a:t>Huawei views  </a:t>
            </a:r>
          </a:p>
        </p:txBody>
      </p:sp>
      <p:sp>
        <p:nvSpPr>
          <p:cNvPr id="28" name="文本框 7">
            <a:extLst>
              <a:ext uri="{FF2B5EF4-FFF2-40B4-BE49-F238E27FC236}">
                <a16:creationId xmlns:a16="http://schemas.microsoft.com/office/drawing/2014/main" xmlns="" id="{0F0FAC2F-DFAB-491D-B9BC-0E8898A3312B}"/>
              </a:ext>
            </a:extLst>
          </p:cNvPr>
          <p:cNvSpPr txBox="1"/>
          <p:nvPr/>
        </p:nvSpPr>
        <p:spPr>
          <a:xfrm>
            <a:off x="222921" y="4841492"/>
            <a:ext cx="11815279" cy="969496"/>
          </a:xfrm>
          <a:prstGeom prst="rect">
            <a:avLst/>
          </a:prstGeom>
          <a:noFill/>
        </p:spPr>
        <p:txBody>
          <a:bodyPr vert="horz" wrap="square" rtlCol="0">
            <a:spAutoFit/>
          </a:bodyPr>
          <a:lstStyle/>
          <a:p>
            <a:pPr marL="324000" lvl="1" indent="-271463" defTabSz="914400">
              <a:lnSpc>
                <a:spcPct val="130000"/>
              </a:lnSpc>
              <a:buFont typeface="Wingdings" panose="05000000000000000000" pitchFamily="2" charset="2"/>
              <a:buChar char="Ø"/>
              <a:defRPr/>
            </a:pPr>
            <a:r>
              <a:rPr lang="en-US" altLang="zh-CN" sz="1400" b="1" kern="0" dirty="0">
                <a:solidFill>
                  <a:srgbClr val="1D1D1A"/>
                </a:solidFill>
                <a:ea typeface="Microsoft YaHei" panose="020B0503020204020204" pitchFamily="34" charset="-122"/>
                <a:cs typeface="Arial"/>
              </a:rPr>
              <a:t>Observation 1</a:t>
            </a:r>
            <a:r>
              <a:rPr lang="en-US" altLang="zh-CN" sz="1200" dirty="0">
                <a:solidFill>
                  <a:srgbClr val="1D1D1A"/>
                </a:solidFill>
                <a:ea typeface="Microsoft YaHei" panose="020B0503020204020204" pitchFamily="34" charset="-122"/>
                <a:cs typeface="Arial" panose="020B0604020202020204" pitchFamily="34" charset="0"/>
              </a:rPr>
              <a:t>: Performance</a:t>
            </a:r>
            <a:r>
              <a:rPr lang="zh-CN" altLang="en-US" sz="1200" dirty="0">
                <a:solidFill>
                  <a:srgbClr val="1D1D1A"/>
                </a:solidFill>
                <a:ea typeface="Microsoft YaHei" panose="020B0503020204020204" pitchFamily="34" charset="-122"/>
                <a:cs typeface="Arial" panose="020B0604020202020204" pitchFamily="34" charset="0"/>
              </a:rPr>
              <a:t> </a:t>
            </a:r>
            <a:r>
              <a:rPr lang="en-US" altLang="zh-CN" sz="1200" dirty="0" smtClean="0">
                <a:solidFill>
                  <a:srgbClr val="1D1D1A"/>
                </a:solidFill>
                <a:ea typeface="Microsoft YaHei" panose="020B0503020204020204" pitchFamily="34" charset="-122"/>
                <a:cs typeface="Arial" panose="020B0604020202020204" pitchFamily="34" charset="0"/>
              </a:rPr>
              <a:t>gain for CSI prediction</a:t>
            </a:r>
            <a:r>
              <a:rPr lang="zh-CN" altLang="en-US" sz="1200" dirty="0" smtClean="0">
                <a:solidFill>
                  <a:srgbClr val="1D1D1A"/>
                </a:solidFill>
                <a:ea typeface="Microsoft YaHei" panose="020B0503020204020204" pitchFamily="34" charset="-122"/>
                <a:cs typeface="Arial" panose="020B0604020202020204" pitchFamily="34" charset="0"/>
              </a:rPr>
              <a:t> </a:t>
            </a:r>
            <a:r>
              <a:rPr lang="en-US" altLang="zh-CN" sz="1200" dirty="0">
                <a:solidFill>
                  <a:srgbClr val="1D1D1A"/>
                </a:solidFill>
                <a:ea typeface="Microsoft YaHei" panose="020B0503020204020204" pitchFamily="34" charset="-122"/>
                <a:cs typeface="Arial" panose="020B0604020202020204" pitchFamily="34" charset="0"/>
              </a:rPr>
              <a:t>is </a:t>
            </a:r>
            <a:r>
              <a:rPr lang="en-US" altLang="zh-CN" sz="1200" dirty="0" smtClean="0">
                <a:solidFill>
                  <a:srgbClr val="1D1D1A"/>
                </a:solidFill>
                <a:ea typeface="Microsoft YaHei" panose="020B0503020204020204" pitchFamily="34" charset="-122"/>
                <a:cs typeface="Arial" panose="020B0604020202020204" pitchFamily="34" charset="0"/>
              </a:rPr>
              <a:t>limited. </a:t>
            </a:r>
            <a:r>
              <a:rPr lang="en-US" altLang="zh-CN" sz="1200" dirty="0">
                <a:solidFill>
                  <a:srgbClr val="1D1D1A"/>
                </a:solidFill>
                <a:ea typeface="Microsoft YaHei" panose="020B0503020204020204" pitchFamily="34" charset="-122"/>
                <a:cs typeface="Arial" panose="020B0604020202020204" pitchFamily="34" charset="0"/>
              </a:rPr>
              <a:t>However, standard effort can be small, if the signaling/mechanism for LCM of AI/ML based BM-Case 2  and CSI enhancement for mobility in Rel-18 MIMO can be reused as much as possible.</a:t>
            </a:r>
            <a:endParaRPr lang="en-US" altLang="zh-CN" sz="1200" b="1" dirty="0">
              <a:solidFill>
                <a:srgbClr val="1D1D1A"/>
              </a:solidFill>
              <a:ea typeface="Microsoft YaHei" panose="020B0503020204020204" pitchFamily="34" charset="-122"/>
              <a:cs typeface="Arial" panose="020B0604020202020204" pitchFamily="34" charset="0"/>
            </a:endParaRPr>
          </a:p>
          <a:p>
            <a:pPr marL="324000" lvl="1" indent="-271463" defTabSz="914400">
              <a:lnSpc>
                <a:spcPct val="130000"/>
              </a:lnSpc>
              <a:spcBef>
                <a:spcPts val="600"/>
              </a:spcBef>
              <a:buFont typeface="Wingdings" panose="05000000000000000000" pitchFamily="2" charset="2"/>
              <a:buChar char="Ø"/>
              <a:defRPr/>
            </a:pPr>
            <a:r>
              <a:rPr lang="en-US" altLang="zh-CN" sz="1400" b="1" kern="0" dirty="0">
                <a:solidFill>
                  <a:srgbClr val="0070C0"/>
                </a:solidFill>
                <a:ea typeface="Microsoft YaHei" panose="020B0503020204020204" pitchFamily="34" charset="-122"/>
                <a:cs typeface="Arial"/>
              </a:rPr>
              <a:t>Proposal 1</a:t>
            </a:r>
            <a:r>
              <a:rPr lang="en-US" altLang="zh-CN" sz="1400" dirty="0">
                <a:solidFill>
                  <a:srgbClr val="1D1D1A"/>
                </a:solidFill>
                <a:ea typeface="Microsoft YaHei" panose="020B0503020204020204" pitchFamily="34" charset="-122"/>
                <a:cs typeface="Arial" panose="020B0604020202020204" pitchFamily="34" charset="0"/>
              </a:rPr>
              <a:t>: </a:t>
            </a:r>
            <a:r>
              <a:rPr lang="en-US" altLang="zh-CN" sz="1400" b="1" dirty="0">
                <a:solidFill>
                  <a:srgbClr val="1D1D1A"/>
                </a:solidFill>
                <a:ea typeface="Microsoft YaHei" panose="020B0503020204020204" pitchFamily="34" charset="-122"/>
                <a:cs typeface="Arial" panose="020B0604020202020204" pitchFamily="34" charset="0"/>
              </a:rPr>
              <a:t>Converting CSI prediction (UE-sided model) to normative work can be considered, if specification impact is minimized.</a:t>
            </a:r>
            <a:endParaRPr lang="en-US" altLang="zh-CN" sz="1400" b="1" kern="0" dirty="0">
              <a:solidFill>
                <a:srgbClr val="1D1D1A"/>
              </a:solidFill>
              <a:ea typeface="Microsoft YaHei" panose="020B0503020204020204" pitchFamily="34" charset="-122"/>
              <a:cs typeface="Arial"/>
            </a:endParaRPr>
          </a:p>
        </p:txBody>
      </p:sp>
    </p:spTree>
    <p:extLst>
      <p:ext uri="{BB962C8B-B14F-4D97-AF65-F5344CB8AC3E}">
        <p14:creationId xmlns:p14="http://schemas.microsoft.com/office/powerpoint/2010/main" val="335975762"/>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副标题 1">
            <a:extLst>
              <a:ext uri="{FF2B5EF4-FFF2-40B4-BE49-F238E27FC236}">
                <a16:creationId xmlns:a16="http://schemas.microsoft.com/office/drawing/2014/main" xmlns="" id="{9B5C275F-59D6-413D-87D7-74A3838DD7B3}"/>
              </a:ext>
            </a:extLst>
          </p:cNvPr>
          <p:cNvSpPr txBox="1">
            <a:spLocks/>
          </p:cNvSpPr>
          <p:nvPr/>
        </p:nvSpPr>
        <p:spPr>
          <a:xfrm>
            <a:off x="222920" y="-6460"/>
            <a:ext cx="11529026" cy="576236"/>
          </a:xfrm>
          <a:prstGeom prst="rect">
            <a:avLst/>
          </a:prstGeom>
        </p:spPr>
        <p:txBody>
          <a:bodyPr vert="horz" lIns="0" tIns="0" rIns="0" bIns="0" rtlCol="0" anchor="ctr" anchorCtr="0">
            <a:noAutofit/>
          </a:bodyPr>
          <a:lstStyle>
            <a:lvl1pPr marL="0" indent="0" algn="l" defTabSz="914400" rtl="0" eaLnBrk="1" latinLnBrk="0" hangingPunct="1">
              <a:lnSpc>
                <a:spcPts val="3429"/>
              </a:lnSpc>
              <a:spcBef>
                <a:spcPts val="0"/>
              </a:spcBef>
              <a:buFont typeface="Arial" panose="020B0604020202020204" pitchFamily="34" charset="0"/>
              <a:buNone/>
              <a:defRPr sz="3199" kern="1200" baseline="0">
                <a:solidFill>
                  <a:schemeClr val="tx1"/>
                </a:solidFill>
                <a:latin typeface="Microsoft YaHei" panose="020B0503020204020204" pitchFamily="34" charset="-122"/>
                <a:ea typeface="Microsoft YaHei" panose="020B0503020204020204" pitchFamily="34" charset="-122"/>
                <a:cs typeface="+mn-cs"/>
              </a:defRPr>
            </a:lvl1pPr>
            <a:lvl2pPr marL="593662" indent="0" algn="ctr" defTabSz="914400" rtl="0" eaLnBrk="1" latinLnBrk="0" hangingPunct="1">
              <a:lnSpc>
                <a:spcPct val="90000"/>
              </a:lnSpc>
              <a:spcBef>
                <a:spcPts val="500"/>
              </a:spcBef>
              <a:buFont typeface="Arial" panose="020B0604020202020204" pitchFamily="34" charset="0"/>
              <a:buNone/>
              <a:defRPr sz="2597" kern="1200">
                <a:solidFill>
                  <a:schemeClr val="tx1"/>
                </a:solidFill>
                <a:latin typeface="+mn-lt"/>
                <a:ea typeface="+mn-ea"/>
                <a:cs typeface="+mn-cs"/>
              </a:defRPr>
            </a:lvl2pPr>
            <a:lvl3pPr marL="1187323" indent="0" algn="ctr" defTabSz="914400" rtl="0" eaLnBrk="1" latinLnBrk="0" hangingPunct="1">
              <a:lnSpc>
                <a:spcPct val="90000"/>
              </a:lnSpc>
              <a:spcBef>
                <a:spcPts val="500"/>
              </a:spcBef>
              <a:buFont typeface="Arial" panose="020B0604020202020204" pitchFamily="34" charset="0"/>
              <a:buNone/>
              <a:defRPr sz="2337" kern="1200">
                <a:solidFill>
                  <a:schemeClr val="tx1"/>
                </a:solidFill>
                <a:latin typeface="+mn-lt"/>
                <a:ea typeface="+mn-ea"/>
                <a:cs typeface="+mn-cs"/>
              </a:defRPr>
            </a:lvl3pPr>
            <a:lvl4pPr marL="1780986"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4pPr>
            <a:lvl5pPr marL="2374648"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5pPr>
            <a:lvl6pPr marL="2968309"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6pPr>
            <a:lvl7pPr marL="3561971"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7pPr>
            <a:lvl8pPr marL="4155634"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8pPr>
            <a:lvl9pPr marL="4749295"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9pPr>
          </a:lstStyle>
          <a:p>
            <a:pPr>
              <a:lnSpc>
                <a:spcPct val="120000"/>
              </a:lnSpc>
              <a:defRPr/>
            </a:pPr>
            <a:r>
              <a:rPr lang="en-US" altLang="zh-CN" sz="2800" b="1" dirty="0">
                <a:solidFill>
                  <a:srgbClr val="C00000"/>
                </a:solidFill>
                <a:latin typeface="+mn-lt"/>
                <a:cs typeface="Calibri" panose="020F0502020204030204" pitchFamily="34" charset="0"/>
              </a:rPr>
              <a:t>Views on CSI feedback enhancement – CSI compression</a:t>
            </a:r>
          </a:p>
        </p:txBody>
      </p:sp>
      <p:sp>
        <p:nvSpPr>
          <p:cNvPr id="24" name="矩形: 圆角 13">
            <a:extLst>
              <a:ext uri="{FF2B5EF4-FFF2-40B4-BE49-F238E27FC236}">
                <a16:creationId xmlns:a16="http://schemas.microsoft.com/office/drawing/2014/main" xmlns="" id="{F8696146-5726-4270-AB73-F7F0981AD03B}"/>
              </a:ext>
            </a:extLst>
          </p:cNvPr>
          <p:cNvSpPr/>
          <p:nvPr/>
        </p:nvSpPr>
        <p:spPr>
          <a:xfrm>
            <a:off x="125006" y="879651"/>
            <a:ext cx="11946752" cy="4035469"/>
          </a:xfrm>
          <a:prstGeom prst="roundRect">
            <a:avLst>
              <a:gd name="adj" fmla="val 2299"/>
            </a:avLst>
          </a:prstGeom>
          <a:solidFill>
            <a:schemeClr val="tx2"/>
          </a:solidFill>
          <a:ln w="12700" cap="flat" cmpd="sng" algn="ctr">
            <a:solidFill>
              <a:schemeClr val="accent6">
                <a:lumMod val="60000"/>
                <a:lumOff val="40000"/>
              </a:schemeClr>
            </a:soli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666666"/>
              </a:solidFill>
              <a:effectLst/>
              <a:uLnTx/>
              <a:uFillTx/>
              <a:ea typeface="等线" panose="02010600030101010101" pitchFamily="2" charset="-122"/>
              <a:cs typeface="Arial"/>
            </a:endParaRPr>
          </a:p>
        </p:txBody>
      </p:sp>
      <p:sp>
        <p:nvSpPr>
          <p:cNvPr id="25" name="矩形 16">
            <a:extLst>
              <a:ext uri="{FF2B5EF4-FFF2-40B4-BE49-F238E27FC236}">
                <a16:creationId xmlns:a16="http://schemas.microsoft.com/office/drawing/2014/main" xmlns="" id="{9AAEF15F-6EA7-4905-BEB6-987FFC58A53A}"/>
              </a:ext>
            </a:extLst>
          </p:cNvPr>
          <p:cNvSpPr/>
          <p:nvPr/>
        </p:nvSpPr>
        <p:spPr>
          <a:xfrm>
            <a:off x="4108939" y="681089"/>
            <a:ext cx="3071445" cy="356135"/>
          </a:xfrm>
          <a:prstGeom prst="rect">
            <a:avLst/>
          </a:prstGeom>
          <a:ln/>
        </p:spPr>
        <p:style>
          <a:lnRef idx="1">
            <a:schemeClr val="accent6"/>
          </a:lnRef>
          <a:fillRef idx="2">
            <a:schemeClr val="accent6"/>
          </a:fillRef>
          <a:effectRef idx="1">
            <a:schemeClr val="accent6"/>
          </a:effectRef>
          <a:fontRef idx="minor">
            <a:schemeClr val="dk1"/>
          </a:fontRef>
        </p:style>
        <p:txBody>
          <a:bodyPr rtlCol="0" anchor="ctr"/>
          <a:lstStyle/>
          <a:p>
            <a:pPr algn="ctr" defTabSz="914400"/>
            <a:r>
              <a:rPr lang="en-US" altLang="zh-CN" sz="1600" b="1" kern="0" dirty="0">
                <a:solidFill>
                  <a:srgbClr val="1D1D1A"/>
                </a:solidFill>
                <a:ea typeface="等线" panose="02010600030101010101" pitchFamily="2" charset="-122"/>
                <a:cs typeface="Arial"/>
              </a:rPr>
              <a:t>Summaries of study status</a:t>
            </a:r>
          </a:p>
        </p:txBody>
      </p:sp>
      <p:sp>
        <p:nvSpPr>
          <p:cNvPr id="26" name="矩形: 圆角 13">
            <a:extLst>
              <a:ext uri="{FF2B5EF4-FFF2-40B4-BE49-F238E27FC236}">
                <a16:creationId xmlns:a16="http://schemas.microsoft.com/office/drawing/2014/main" xmlns="" id="{AA61CB70-BE64-412E-BDE1-62EE0A1AB555}"/>
              </a:ext>
            </a:extLst>
          </p:cNvPr>
          <p:cNvSpPr/>
          <p:nvPr/>
        </p:nvSpPr>
        <p:spPr>
          <a:xfrm>
            <a:off x="125004" y="5342530"/>
            <a:ext cx="11946753" cy="1280796"/>
          </a:xfrm>
          <a:prstGeom prst="roundRect">
            <a:avLst>
              <a:gd name="adj" fmla="val 2299"/>
            </a:avLst>
          </a:prstGeom>
          <a:solidFill>
            <a:schemeClr val="tx2"/>
          </a:solidFill>
          <a:ln w="12700" cap="flat" cmpd="sng" algn="ctr">
            <a:solidFill>
              <a:schemeClr val="accent6">
                <a:lumMod val="60000"/>
                <a:lumOff val="40000"/>
              </a:schemeClr>
            </a:soli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666666"/>
              </a:solidFill>
              <a:effectLst/>
              <a:uLnTx/>
              <a:uFillTx/>
              <a:ea typeface="等线" panose="02010600030101010101" pitchFamily="2" charset="-122"/>
              <a:cs typeface="Arial"/>
            </a:endParaRPr>
          </a:p>
        </p:txBody>
      </p:sp>
      <p:sp>
        <p:nvSpPr>
          <p:cNvPr id="27" name="矩形 16">
            <a:extLst>
              <a:ext uri="{FF2B5EF4-FFF2-40B4-BE49-F238E27FC236}">
                <a16:creationId xmlns:a16="http://schemas.microsoft.com/office/drawing/2014/main" xmlns="" id="{639E02AF-457C-40CE-92A4-8C67F8D14B2C}"/>
              </a:ext>
            </a:extLst>
          </p:cNvPr>
          <p:cNvSpPr/>
          <p:nvPr/>
        </p:nvSpPr>
        <p:spPr>
          <a:xfrm>
            <a:off x="4108938" y="5087878"/>
            <a:ext cx="3071445" cy="356135"/>
          </a:xfrm>
          <a:prstGeom prst="rect">
            <a:avLst/>
          </a:prstGeom>
          <a:ln/>
        </p:spPr>
        <p:style>
          <a:lnRef idx="1">
            <a:schemeClr val="accent6"/>
          </a:lnRef>
          <a:fillRef idx="2">
            <a:schemeClr val="accent6"/>
          </a:fillRef>
          <a:effectRef idx="1">
            <a:schemeClr val="accent6"/>
          </a:effectRef>
          <a:fontRef idx="minor">
            <a:schemeClr val="dk1"/>
          </a:fontRef>
        </p:style>
        <p:txBody>
          <a:bodyPr rtlCol="0" anchor="ctr"/>
          <a:lstStyle/>
          <a:p>
            <a:pPr algn="ctr" defTabSz="914400"/>
            <a:r>
              <a:rPr lang="en-US" altLang="zh-CN" sz="1600" b="1" kern="0" dirty="0">
                <a:solidFill>
                  <a:srgbClr val="1D1D1A"/>
                </a:solidFill>
                <a:ea typeface="等线" panose="02010600030101010101" pitchFamily="2" charset="-122"/>
                <a:cs typeface="Arial"/>
              </a:rPr>
              <a:t>Huawei views  </a:t>
            </a:r>
          </a:p>
        </p:txBody>
      </p:sp>
      <p:sp>
        <p:nvSpPr>
          <p:cNvPr id="9" name="文本框 7">
            <a:extLst>
              <a:ext uri="{FF2B5EF4-FFF2-40B4-BE49-F238E27FC236}">
                <a16:creationId xmlns:a16="http://schemas.microsoft.com/office/drawing/2014/main" xmlns="" id="{8723149A-C661-439E-8C0A-D34B502ECA3C}"/>
              </a:ext>
            </a:extLst>
          </p:cNvPr>
          <p:cNvSpPr txBox="1"/>
          <p:nvPr/>
        </p:nvSpPr>
        <p:spPr>
          <a:xfrm>
            <a:off x="125005" y="928195"/>
            <a:ext cx="11946753" cy="3986925"/>
          </a:xfrm>
          <a:prstGeom prst="rect">
            <a:avLst/>
          </a:prstGeom>
          <a:noFill/>
        </p:spPr>
        <p:txBody>
          <a:bodyPr vert="horz" wrap="square" rtlCol="0">
            <a:spAutoFit/>
          </a:bodyPr>
          <a:lstStyle/>
          <a:p>
            <a:pPr marL="52537" lvl="1" defTabSz="914400">
              <a:lnSpc>
                <a:spcPct val="130000"/>
              </a:lnSpc>
              <a:defRPr/>
            </a:pPr>
            <a:r>
              <a:rPr lang="en-US" altLang="zh-CN" sz="1600" b="1" u="sng" kern="0" dirty="0">
                <a:solidFill>
                  <a:srgbClr val="1D1D1A"/>
                </a:solidFill>
                <a:ea typeface="Microsoft YaHei" panose="020B0503020204020204" pitchFamily="34" charset="-122"/>
                <a:cs typeface="Arial"/>
              </a:rPr>
              <a:t>Study status of RAN1</a:t>
            </a:r>
          </a:p>
          <a:p>
            <a:pPr marL="324000" lvl="1" indent="-271463" defTabSz="914400">
              <a:lnSpc>
                <a:spcPct val="130000"/>
              </a:lnSpc>
              <a:buFont typeface="Wingdings" panose="05000000000000000000" pitchFamily="2" charset="2"/>
              <a:buChar char="Ø"/>
              <a:defRPr/>
            </a:pPr>
            <a:r>
              <a:rPr lang="en-US" altLang="zh-CN" sz="1400" b="1" kern="0" dirty="0">
                <a:solidFill>
                  <a:srgbClr val="1D1D1A"/>
                </a:solidFill>
                <a:ea typeface="Microsoft YaHei" panose="020B0503020204020204" pitchFamily="34" charset="-122"/>
                <a:cs typeface="Arial"/>
              </a:rPr>
              <a:t>Performance</a:t>
            </a:r>
            <a:endParaRPr lang="zh-CN" altLang="en-US" sz="1400" b="1" kern="0" dirty="0">
              <a:solidFill>
                <a:srgbClr val="1D1D1A"/>
              </a:solidFill>
              <a:ea typeface="Microsoft YaHei" panose="020B0503020204020204" pitchFamily="34" charset="-122"/>
              <a:cs typeface="Arial"/>
            </a:endParaRPr>
          </a:p>
          <a:p>
            <a:pPr marL="576000" lvl="1" indent="-269875" defTabSz="914400">
              <a:lnSpc>
                <a:spcPct val="120000"/>
              </a:lnSpc>
              <a:buFont typeface="Wingdings" panose="05000000000000000000" pitchFamily="2" charset="2"/>
              <a:buChar char="ü"/>
              <a:defRPr/>
            </a:pPr>
            <a:r>
              <a:rPr lang="en-US" altLang="zh-CN" sz="1200" kern="0" dirty="0">
                <a:solidFill>
                  <a:srgbClr val="1D1D1A"/>
                </a:solidFill>
                <a:ea typeface="Microsoft YaHei" panose="020B0503020204020204" pitchFamily="34" charset="-122"/>
                <a:cs typeface="Arial"/>
              </a:rPr>
              <a:t>Temporal domain cases: 6 sources show up to ~29% UPT gain at high RU and rank 2 for Case 2 (using past CSI for compression) on top of Rel-16 eTypeII CB, and 2 sources show up to ~22% UPT gain at high RU and rank 2 for Case 3 (using future CSI for compression) on top of Rel-18 eTypeII CB.</a:t>
            </a:r>
          </a:p>
          <a:p>
            <a:pPr marL="576000" lvl="1" indent="-269875" defTabSz="914400">
              <a:lnSpc>
                <a:spcPct val="120000"/>
              </a:lnSpc>
              <a:buFont typeface="Wingdings" panose="05000000000000000000" pitchFamily="2" charset="2"/>
              <a:buChar char="ü"/>
              <a:defRPr/>
            </a:pPr>
            <a:r>
              <a:rPr lang="en-US" altLang="zh-CN" sz="1200" kern="0" dirty="0">
                <a:solidFill>
                  <a:srgbClr val="1D1D1A"/>
                </a:solidFill>
                <a:ea typeface="Microsoft YaHei" panose="020B0503020204020204" pitchFamily="34" charset="-122"/>
                <a:cs typeface="Arial"/>
              </a:rPr>
              <a:t>Localized model: 1 source shows up to ~1.2% UPT gain at high RU with FTP traffic, 1 source shows up to ~15.2% UPT gain at high RU with full buffer.</a:t>
            </a:r>
          </a:p>
          <a:p>
            <a:pPr marL="324000" lvl="1" indent="-271463" defTabSz="914400">
              <a:lnSpc>
                <a:spcPct val="130000"/>
              </a:lnSpc>
              <a:spcBef>
                <a:spcPts val="300"/>
              </a:spcBef>
              <a:buFont typeface="Wingdings" panose="05000000000000000000" pitchFamily="2" charset="2"/>
              <a:buChar char="Ø"/>
              <a:defRPr/>
            </a:pPr>
            <a:r>
              <a:rPr lang="en-US" altLang="zh-CN" sz="1400" b="1" kern="0" dirty="0">
                <a:solidFill>
                  <a:srgbClr val="1D1D1A"/>
                </a:solidFill>
                <a:ea typeface="Microsoft YaHei" panose="020B0503020204020204" pitchFamily="34" charset="-122"/>
                <a:cs typeface="Arial"/>
              </a:rPr>
              <a:t>Complexity/overhead</a:t>
            </a:r>
            <a:r>
              <a:rPr lang="en-US" altLang="zh-CN" sz="1200" kern="0" dirty="0">
                <a:solidFill>
                  <a:srgbClr val="1D1D1A"/>
                </a:solidFill>
                <a:ea typeface="Microsoft YaHei" panose="020B0503020204020204" pitchFamily="34" charset="-122"/>
                <a:cs typeface="Arial"/>
              </a:rPr>
              <a:t>: Complexity for temporal domain cases are plotted, but no particular study/conclusion on complexity reduction methods.</a:t>
            </a:r>
          </a:p>
          <a:p>
            <a:pPr marL="324000" lvl="1" indent="-271463" defTabSz="914400">
              <a:lnSpc>
                <a:spcPct val="130000"/>
              </a:lnSpc>
              <a:spcBef>
                <a:spcPts val="300"/>
              </a:spcBef>
              <a:buFont typeface="Wingdings" panose="05000000000000000000" pitchFamily="2" charset="2"/>
              <a:buChar char="Ø"/>
              <a:defRPr/>
            </a:pPr>
            <a:r>
              <a:rPr lang="en-US" altLang="zh-CN" sz="1400" b="1" kern="0" dirty="0">
                <a:solidFill>
                  <a:srgbClr val="1D1D1A"/>
                </a:solidFill>
                <a:ea typeface="Microsoft YaHei" panose="020B0503020204020204" pitchFamily="34" charset="-122"/>
                <a:cs typeface="Arial"/>
              </a:rPr>
              <a:t>Inter-vendor training collaboration</a:t>
            </a:r>
            <a:endParaRPr lang="zh-CN" altLang="en-US" sz="1400" b="1" kern="0" dirty="0">
              <a:solidFill>
                <a:srgbClr val="1D1D1A"/>
              </a:solidFill>
              <a:ea typeface="Microsoft YaHei" panose="020B0503020204020204" pitchFamily="34" charset="-122"/>
              <a:cs typeface="Arial"/>
            </a:endParaRPr>
          </a:p>
          <a:p>
            <a:pPr marL="576000" lvl="1" indent="-269875" defTabSz="914400">
              <a:lnSpc>
                <a:spcPct val="120000"/>
              </a:lnSpc>
              <a:buFont typeface="Wingdings" panose="05000000000000000000" pitchFamily="2" charset="2"/>
              <a:buChar char="ü"/>
              <a:defRPr/>
            </a:pPr>
            <a:r>
              <a:rPr lang="en-US" altLang="zh-CN" sz="1200" kern="0" dirty="0">
                <a:solidFill>
                  <a:srgbClr val="1D1D1A"/>
                </a:solidFill>
                <a:ea typeface="Microsoft YaHei" panose="020B0503020204020204" pitchFamily="34" charset="-122"/>
                <a:cs typeface="Arial"/>
              </a:rPr>
              <a:t>4 candidate options (Option 1/3/4/5), including their sub-options of 3a-1/3a-2/3a-3/3b/4-1/4-2/4-3/5a-1/5a-2/5a-3, are studied with still quite large amount of remaining issues to be further studied in order to conclude on the feasibility, e.g. the 10 big issues identified and listed in the agreements from RAN1#118 (not a full list).</a:t>
            </a:r>
          </a:p>
          <a:p>
            <a:pPr marL="324000" lvl="1" indent="-271463" defTabSz="914400">
              <a:lnSpc>
                <a:spcPct val="120000"/>
              </a:lnSpc>
              <a:spcBef>
                <a:spcPts val="300"/>
              </a:spcBef>
              <a:buFont typeface="Wingdings" panose="05000000000000000000" pitchFamily="2" charset="2"/>
              <a:buChar char="Ø"/>
              <a:defRPr/>
            </a:pPr>
            <a:r>
              <a:rPr lang="en-US" altLang="zh-CN" sz="1400" b="1" kern="0" dirty="0">
                <a:solidFill>
                  <a:srgbClr val="1D1D1A"/>
                </a:solidFill>
                <a:ea typeface="Microsoft YaHei" panose="020B0503020204020204" pitchFamily="34" charset="-122"/>
                <a:cs typeface="Arial"/>
              </a:rPr>
              <a:t>Other aspects</a:t>
            </a:r>
            <a:r>
              <a:rPr lang="en-US" altLang="zh-CN" sz="1200" kern="0" dirty="0">
                <a:solidFill>
                  <a:srgbClr val="1D1D1A"/>
                </a:solidFill>
                <a:ea typeface="Microsoft YaHei" panose="020B0503020204020204" pitchFamily="34" charset="-122"/>
                <a:cs typeface="Arial"/>
              </a:rPr>
              <a:t>: Candidate monitoring methods are studied, with no conclusion on the feasibility of any of them.</a:t>
            </a:r>
            <a:endParaRPr lang="zh-CN" altLang="en-US" sz="1200" b="1" dirty="0"/>
          </a:p>
          <a:p>
            <a:pPr marL="324000" lvl="1" indent="-271463" defTabSz="914400">
              <a:lnSpc>
                <a:spcPct val="130000"/>
              </a:lnSpc>
              <a:spcBef>
                <a:spcPts val="300"/>
              </a:spcBef>
              <a:buFont typeface="Wingdings" panose="05000000000000000000" pitchFamily="2" charset="2"/>
              <a:buChar char="Ø"/>
              <a:defRPr/>
            </a:pPr>
            <a:r>
              <a:rPr lang="en-US" altLang="zh-CN" sz="1400" b="1" kern="0" dirty="0">
                <a:solidFill>
                  <a:srgbClr val="0070C0"/>
                </a:solidFill>
                <a:ea typeface="Microsoft YaHei" panose="020B0503020204020204" pitchFamily="34" charset="-122"/>
                <a:cs typeface="Arial"/>
              </a:rPr>
              <a:t>RAN1 recommendation</a:t>
            </a:r>
            <a:r>
              <a:rPr lang="en-US" altLang="zh-CN" sz="1200" kern="0" dirty="0">
                <a:solidFill>
                  <a:srgbClr val="1D1D1A"/>
                </a:solidFill>
                <a:ea typeface="Microsoft YaHei" panose="020B0503020204020204" pitchFamily="34" charset="-122"/>
                <a:cs typeface="Arial"/>
              </a:rPr>
              <a:t>: Extend the study of the AI/ML CSI compression based on RAN1 understanding that the study is not completed.</a:t>
            </a:r>
          </a:p>
          <a:p>
            <a:pPr marL="52537" lvl="1" defTabSz="914400">
              <a:lnSpc>
                <a:spcPct val="130000"/>
              </a:lnSpc>
              <a:spcBef>
                <a:spcPts val="600"/>
              </a:spcBef>
              <a:defRPr/>
            </a:pPr>
            <a:r>
              <a:rPr lang="en-US" altLang="zh-CN" sz="1600" b="1" u="sng" kern="0" dirty="0">
                <a:solidFill>
                  <a:srgbClr val="1D1D1A"/>
                </a:solidFill>
                <a:ea typeface="Microsoft YaHei" panose="020B0503020204020204" pitchFamily="34" charset="-122"/>
                <a:cs typeface="Arial"/>
              </a:rPr>
              <a:t>Study status of other WGs</a:t>
            </a:r>
            <a:endParaRPr lang="zh-CN" altLang="en-US" sz="1600" b="1" u="sng" kern="0" dirty="0">
              <a:solidFill>
                <a:srgbClr val="1D1D1A"/>
              </a:solidFill>
              <a:ea typeface="Microsoft YaHei" panose="020B0503020204020204" pitchFamily="34" charset="-122"/>
              <a:cs typeface="Arial"/>
            </a:endParaRPr>
          </a:p>
          <a:p>
            <a:pPr marL="324000" lvl="1" indent="-271463" defTabSz="914400">
              <a:lnSpc>
                <a:spcPct val="120000"/>
              </a:lnSpc>
              <a:spcBef>
                <a:spcPts val="300"/>
              </a:spcBef>
              <a:buFont typeface="Wingdings" panose="05000000000000000000" pitchFamily="2" charset="2"/>
              <a:buChar char="Ø"/>
              <a:defRPr/>
            </a:pPr>
            <a:r>
              <a:rPr lang="en-US" altLang="zh-CN" sz="1400" b="1" kern="0" dirty="0">
                <a:solidFill>
                  <a:srgbClr val="1D1D1A"/>
                </a:solidFill>
                <a:ea typeface="Microsoft YaHei" panose="020B0503020204020204" pitchFamily="34" charset="-122"/>
                <a:cs typeface="Arial"/>
              </a:rPr>
              <a:t>RAN2: </a:t>
            </a:r>
            <a:r>
              <a:rPr lang="en-US" altLang="zh-CN" sz="1200" kern="0" dirty="0">
                <a:solidFill>
                  <a:srgbClr val="1D1D1A"/>
                </a:solidFill>
                <a:ea typeface="Microsoft YaHei" panose="020B0503020204020204" pitchFamily="34" charset="-122"/>
                <a:cs typeface="Arial"/>
              </a:rPr>
              <a:t>No particular study on CSI compression in RAN2.</a:t>
            </a:r>
          </a:p>
          <a:p>
            <a:pPr marL="324000" lvl="1" indent="-271463" defTabSz="914400">
              <a:lnSpc>
                <a:spcPct val="120000"/>
              </a:lnSpc>
              <a:spcBef>
                <a:spcPts val="300"/>
              </a:spcBef>
              <a:buFont typeface="Wingdings" panose="05000000000000000000" pitchFamily="2" charset="2"/>
              <a:buChar char="Ø"/>
              <a:defRPr/>
            </a:pPr>
            <a:r>
              <a:rPr lang="en-US" altLang="zh-CN" sz="1400" b="1" kern="0" dirty="0">
                <a:solidFill>
                  <a:srgbClr val="1D1D1A"/>
                </a:solidFill>
                <a:ea typeface="Microsoft YaHei" panose="020B0503020204020204" pitchFamily="34" charset="-122"/>
                <a:cs typeface="Arial"/>
              </a:rPr>
              <a:t>RAN4: </a:t>
            </a:r>
            <a:r>
              <a:rPr lang="en-US" altLang="zh-CN" sz="1200" kern="0" dirty="0">
                <a:solidFill>
                  <a:srgbClr val="1D1D1A"/>
                </a:solidFill>
                <a:ea typeface="Microsoft YaHei" panose="020B0503020204020204" pitchFamily="34" charset="-122"/>
                <a:cs typeface="Arial"/>
              </a:rPr>
              <a:t>Candidate testing options for two-sided model are studied, yet the current progress is not able to justify any of the options.</a:t>
            </a:r>
            <a:endParaRPr lang="zh-CN" altLang="en-US" sz="1200" kern="0" dirty="0">
              <a:solidFill>
                <a:srgbClr val="1D1D1A"/>
              </a:solidFill>
              <a:ea typeface="Microsoft YaHei" panose="020B0503020204020204" pitchFamily="34" charset="-122"/>
              <a:cs typeface="Arial"/>
            </a:endParaRPr>
          </a:p>
        </p:txBody>
      </p:sp>
      <p:sp>
        <p:nvSpPr>
          <p:cNvPr id="11" name="文本框 7">
            <a:extLst>
              <a:ext uri="{FF2B5EF4-FFF2-40B4-BE49-F238E27FC236}">
                <a16:creationId xmlns:a16="http://schemas.microsoft.com/office/drawing/2014/main" xmlns="" id="{AD4F5AD9-427E-462F-B9AE-AEFE438CD415}"/>
              </a:ext>
            </a:extLst>
          </p:cNvPr>
          <p:cNvSpPr txBox="1"/>
          <p:nvPr/>
        </p:nvSpPr>
        <p:spPr>
          <a:xfrm>
            <a:off x="125006" y="5378388"/>
            <a:ext cx="11946752" cy="1143455"/>
          </a:xfrm>
          <a:prstGeom prst="rect">
            <a:avLst/>
          </a:prstGeom>
          <a:noFill/>
        </p:spPr>
        <p:txBody>
          <a:bodyPr vert="horz" wrap="square" rtlCol="0">
            <a:spAutoFit/>
          </a:bodyPr>
          <a:lstStyle/>
          <a:p>
            <a:pPr marL="324000" lvl="1" indent="-271463" defTabSz="914400">
              <a:lnSpc>
                <a:spcPct val="130000"/>
              </a:lnSpc>
              <a:buFont typeface="Wingdings" panose="05000000000000000000" pitchFamily="2" charset="2"/>
              <a:buChar char="Ø"/>
              <a:defRPr/>
            </a:pPr>
            <a:r>
              <a:rPr lang="en-US" altLang="zh-CN" sz="1400" b="1" kern="0" dirty="0">
                <a:solidFill>
                  <a:srgbClr val="1D1D1A"/>
                </a:solidFill>
                <a:ea typeface="Microsoft YaHei" panose="020B0503020204020204" pitchFamily="34" charset="-122"/>
                <a:cs typeface="Arial"/>
              </a:rPr>
              <a:t>Observation 2</a:t>
            </a:r>
            <a:endParaRPr lang="en-US" altLang="zh-CN" sz="1200" dirty="0">
              <a:solidFill>
                <a:srgbClr val="1D1D1A"/>
              </a:solidFill>
              <a:ea typeface="Microsoft YaHei" panose="020B0503020204020204" pitchFamily="34" charset="-122"/>
              <a:cs typeface="Arial" panose="020B0604020202020204" pitchFamily="34" charset="0"/>
            </a:endParaRPr>
          </a:p>
          <a:p>
            <a:pPr marL="576000" lvl="1" indent="-269875" defTabSz="914400">
              <a:lnSpc>
                <a:spcPct val="120000"/>
              </a:lnSpc>
              <a:buFont typeface="Wingdings" panose="05000000000000000000" pitchFamily="2" charset="2"/>
              <a:buChar char="ü"/>
              <a:defRPr/>
            </a:pPr>
            <a:r>
              <a:rPr lang="en-US" altLang="zh-CN" sz="1200" kern="0" dirty="0">
                <a:solidFill>
                  <a:srgbClr val="1D1D1A"/>
                </a:solidFill>
                <a:ea typeface="Microsoft YaHei" panose="020B0503020204020204" pitchFamily="34" charset="-122"/>
                <a:cs typeface="Arial"/>
              </a:rPr>
              <a:t>Study on CSI compression is not complete in all the relevant WGs, with large amount of issues to be further studied even for feasibility.</a:t>
            </a:r>
          </a:p>
          <a:p>
            <a:pPr marL="576000" lvl="1" indent="-269875" defTabSz="914400">
              <a:lnSpc>
                <a:spcPct val="120000"/>
              </a:lnSpc>
              <a:buFont typeface="Wingdings" panose="05000000000000000000" pitchFamily="2" charset="2"/>
              <a:buChar char="ü"/>
              <a:defRPr/>
            </a:pPr>
            <a:r>
              <a:rPr lang="en-US" altLang="zh-CN" sz="1200" kern="0" dirty="0">
                <a:solidFill>
                  <a:srgbClr val="1D1D1A"/>
                </a:solidFill>
                <a:ea typeface="Microsoft YaHei" panose="020B0503020204020204" pitchFamily="34" charset="-122"/>
                <a:cs typeface="Arial"/>
              </a:rPr>
              <a:t>Long study phase is expected in order to complete the study and conclude on aspects, including at least feasibility, complexity and testability/interoperability. </a:t>
            </a:r>
          </a:p>
          <a:p>
            <a:pPr marL="324000" lvl="1" indent="-271463" defTabSz="914400">
              <a:lnSpc>
                <a:spcPct val="130000"/>
              </a:lnSpc>
              <a:spcBef>
                <a:spcPts val="600"/>
              </a:spcBef>
              <a:buFont typeface="Wingdings" panose="05000000000000000000" pitchFamily="2" charset="2"/>
              <a:buChar char="Ø"/>
              <a:defRPr/>
            </a:pPr>
            <a:r>
              <a:rPr lang="en-US" altLang="zh-CN" sz="1400" b="1" kern="0" dirty="0">
                <a:solidFill>
                  <a:srgbClr val="0070C0"/>
                </a:solidFill>
                <a:ea typeface="Microsoft YaHei" panose="020B0503020204020204" pitchFamily="34" charset="-122"/>
                <a:cs typeface="Arial"/>
              </a:rPr>
              <a:t>Proposal 2</a:t>
            </a:r>
            <a:r>
              <a:rPr lang="en-US" altLang="zh-CN" sz="1400" b="1" dirty="0">
                <a:solidFill>
                  <a:srgbClr val="0070C0"/>
                </a:solidFill>
                <a:ea typeface="Microsoft YaHei" panose="020B0503020204020204" pitchFamily="34" charset="-122"/>
                <a:cs typeface="Arial" panose="020B0604020202020204" pitchFamily="34" charset="0"/>
              </a:rPr>
              <a:t>: </a:t>
            </a:r>
            <a:r>
              <a:rPr lang="en-US" altLang="zh-CN" sz="1400" b="1" dirty="0">
                <a:ea typeface="Microsoft YaHei" panose="020B0503020204020204" pitchFamily="34" charset="-122"/>
                <a:cs typeface="Arial" panose="020B0604020202020204" pitchFamily="34" charset="0"/>
              </a:rPr>
              <a:t>Extend the study of AI/ML based CSI compression to the end of Rel-19.</a:t>
            </a:r>
          </a:p>
        </p:txBody>
      </p:sp>
    </p:spTree>
    <p:extLst>
      <p:ext uri="{BB962C8B-B14F-4D97-AF65-F5344CB8AC3E}">
        <p14:creationId xmlns:p14="http://schemas.microsoft.com/office/powerpoint/2010/main" val="3575119349"/>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副标题 1">
            <a:extLst>
              <a:ext uri="{FF2B5EF4-FFF2-40B4-BE49-F238E27FC236}">
                <a16:creationId xmlns:a16="http://schemas.microsoft.com/office/drawing/2014/main" xmlns="" id="{9B5C275F-59D6-413D-87D7-74A3838DD7B3}"/>
              </a:ext>
            </a:extLst>
          </p:cNvPr>
          <p:cNvSpPr txBox="1">
            <a:spLocks/>
          </p:cNvSpPr>
          <p:nvPr/>
        </p:nvSpPr>
        <p:spPr>
          <a:xfrm>
            <a:off x="222920" y="102597"/>
            <a:ext cx="11529026" cy="576236"/>
          </a:xfrm>
          <a:prstGeom prst="rect">
            <a:avLst/>
          </a:prstGeom>
        </p:spPr>
        <p:txBody>
          <a:bodyPr vert="horz" lIns="0" tIns="0" rIns="0" bIns="0" rtlCol="0" anchor="ctr" anchorCtr="0">
            <a:noAutofit/>
          </a:bodyPr>
          <a:lstStyle>
            <a:lvl1pPr marL="0" indent="0" algn="l" defTabSz="914400" rtl="0" eaLnBrk="1" latinLnBrk="0" hangingPunct="1">
              <a:lnSpc>
                <a:spcPts val="3429"/>
              </a:lnSpc>
              <a:spcBef>
                <a:spcPts val="0"/>
              </a:spcBef>
              <a:buFont typeface="Arial" panose="020B0604020202020204" pitchFamily="34" charset="0"/>
              <a:buNone/>
              <a:defRPr sz="3199" kern="1200" baseline="0">
                <a:solidFill>
                  <a:schemeClr val="tx1"/>
                </a:solidFill>
                <a:latin typeface="Microsoft YaHei" panose="020B0503020204020204" pitchFamily="34" charset="-122"/>
                <a:ea typeface="Microsoft YaHei" panose="020B0503020204020204" pitchFamily="34" charset="-122"/>
                <a:cs typeface="+mn-cs"/>
              </a:defRPr>
            </a:lvl1pPr>
            <a:lvl2pPr marL="593662" indent="0" algn="ctr" defTabSz="914400" rtl="0" eaLnBrk="1" latinLnBrk="0" hangingPunct="1">
              <a:lnSpc>
                <a:spcPct val="90000"/>
              </a:lnSpc>
              <a:spcBef>
                <a:spcPts val="500"/>
              </a:spcBef>
              <a:buFont typeface="Arial" panose="020B0604020202020204" pitchFamily="34" charset="0"/>
              <a:buNone/>
              <a:defRPr sz="2597" kern="1200">
                <a:solidFill>
                  <a:schemeClr val="tx1"/>
                </a:solidFill>
                <a:latin typeface="+mn-lt"/>
                <a:ea typeface="+mn-ea"/>
                <a:cs typeface="+mn-cs"/>
              </a:defRPr>
            </a:lvl2pPr>
            <a:lvl3pPr marL="1187323" indent="0" algn="ctr" defTabSz="914400" rtl="0" eaLnBrk="1" latinLnBrk="0" hangingPunct="1">
              <a:lnSpc>
                <a:spcPct val="90000"/>
              </a:lnSpc>
              <a:spcBef>
                <a:spcPts val="500"/>
              </a:spcBef>
              <a:buFont typeface="Arial" panose="020B0604020202020204" pitchFamily="34" charset="0"/>
              <a:buNone/>
              <a:defRPr sz="2337" kern="1200">
                <a:solidFill>
                  <a:schemeClr val="tx1"/>
                </a:solidFill>
                <a:latin typeface="+mn-lt"/>
                <a:ea typeface="+mn-ea"/>
                <a:cs typeface="+mn-cs"/>
              </a:defRPr>
            </a:lvl3pPr>
            <a:lvl4pPr marL="1780986"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4pPr>
            <a:lvl5pPr marL="2374648"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5pPr>
            <a:lvl6pPr marL="2968309"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6pPr>
            <a:lvl7pPr marL="3561971"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7pPr>
            <a:lvl8pPr marL="4155634"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8pPr>
            <a:lvl9pPr marL="4749295"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9pPr>
          </a:lstStyle>
          <a:p>
            <a:pPr>
              <a:lnSpc>
                <a:spcPct val="120000"/>
              </a:lnSpc>
              <a:defRPr/>
            </a:pPr>
            <a:r>
              <a:rPr lang="en-US" altLang="zh-CN" sz="2800" b="1" dirty="0">
                <a:solidFill>
                  <a:srgbClr val="C00000"/>
                </a:solidFill>
                <a:latin typeface="+mn-lt"/>
                <a:cs typeface="Calibri" panose="020F0502020204030204" pitchFamily="34" charset="0"/>
              </a:rPr>
              <a:t>Views on model identification and model transfer/delivery</a:t>
            </a:r>
          </a:p>
        </p:txBody>
      </p:sp>
      <p:sp>
        <p:nvSpPr>
          <p:cNvPr id="17" name="矩形: 圆角 13">
            <a:extLst>
              <a:ext uri="{FF2B5EF4-FFF2-40B4-BE49-F238E27FC236}">
                <a16:creationId xmlns:a16="http://schemas.microsoft.com/office/drawing/2014/main" xmlns="" id="{FB30EB5C-3CA7-48F8-83FA-00549339CBDD}"/>
              </a:ext>
            </a:extLst>
          </p:cNvPr>
          <p:cNvSpPr/>
          <p:nvPr/>
        </p:nvSpPr>
        <p:spPr>
          <a:xfrm>
            <a:off x="198893" y="991915"/>
            <a:ext cx="11798977" cy="4084178"/>
          </a:xfrm>
          <a:prstGeom prst="roundRect">
            <a:avLst>
              <a:gd name="adj" fmla="val 2299"/>
            </a:avLst>
          </a:prstGeom>
          <a:solidFill>
            <a:schemeClr val="tx2"/>
          </a:solidFill>
          <a:ln w="12700" cap="flat" cmpd="sng" algn="ctr">
            <a:solidFill>
              <a:schemeClr val="accent6">
                <a:lumMod val="60000"/>
                <a:lumOff val="40000"/>
              </a:schemeClr>
            </a:soli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666666"/>
              </a:solidFill>
              <a:effectLst/>
              <a:uLnTx/>
              <a:uFillTx/>
              <a:ea typeface="等线" panose="02010600030101010101" pitchFamily="2" charset="-122"/>
              <a:cs typeface="Arial"/>
            </a:endParaRPr>
          </a:p>
        </p:txBody>
      </p:sp>
      <p:sp>
        <p:nvSpPr>
          <p:cNvPr id="18" name="矩形 16">
            <a:extLst>
              <a:ext uri="{FF2B5EF4-FFF2-40B4-BE49-F238E27FC236}">
                <a16:creationId xmlns:a16="http://schemas.microsoft.com/office/drawing/2014/main" xmlns="" id="{D00B293F-1E5E-474F-81ED-220E6D2C31BF}"/>
              </a:ext>
            </a:extLst>
          </p:cNvPr>
          <p:cNvSpPr/>
          <p:nvPr/>
        </p:nvSpPr>
        <p:spPr>
          <a:xfrm>
            <a:off x="4689229" y="790492"/>
            <a:ext cx="3071445" cy="356135"/>
          </a:xfrm>
          <a:prstGeom prst="rect">
            <a:avLst/>
          </a:prstGeom>
          <a:ln/>
        </p:spPr>
        <p:style>
          <a:lnRef idx="1">
            <a:schemeClr val="accent6"/>
          </a:lnRef>
          <a:fillRef idx="2">
            <a:schemeClr val="accent6"/>
          </a:fillRef>
          <a:effectRef idx="1">
            <a:schemeClr val="accent6"/>
          </a:effectRef>
          <a:fontRef idx="minor">
            <a:schemeClr val="dk1"/>
          </a:fontRef>
        </p:style>
        <p:txBody>
          <a:bodyPr rtlCol="0" anchor="ctr"/>
          <a:lstStyle/>
          <a:p>
            <a:pPr algn="ctr" defTabSz="914400"/>
            <a:r>
              <a:rPr lang="en-US" altLang="zh-CN" sz="1600" b="1" kern="0" dirty="0">
                <a:solidFill>
                  <a:srgbClr val="1D1D1A"/>
                </a:solidFill>
                <a:ea typeface="等线" panose="02010600030101010101" pitchFamily="2" charset="-122"/>
                <a:cs typeface="Arial"/>
              </a:rPr>
              <a:t>Summaries of study status</a:t>
            </a:r>
          </a:p>
        </p:txBody>
      </p:sp>
      <p:sp>
        <p:nvSpPr>
          <p:cNvPr id="19" name="文本框 7">
            <a:extLst>
              <a:ext uri="{FF2B5EF4-FFF2-40B4-BE49-F238E27FC236}">
                <a16:creationId xmlns:a16="http://schemas.microsoft.com/office/drawing/2014/main" xmlns="" id="{D018E561-7076-42A1-876F-B21D0AE1E18D}"/>
              </a:ext>
            </a:extLst>
          </p:cNvPr>
          <p:cNvSpPr txBox="1"/>
          <p:nvPr/>
        </p:nvSpPr>
        <p:spPr>
          <a:xfrm>
            <a:off x="198892" y="995625"/>
            <a:ext cx="11798977" cy="4005392"/>
          </a:xfrm>
          <a:prstGeom prst="rect">
            <a:avLst/>
          </a:prstGeom>
          <a:noFill/>
        </p:spPr>
        <p:txBody>
          <a:bodyPr vert="horz" wrap="square" rtlCol="0">
            <a:spAutoFit/>
          </a:bodyPr>
          <a:lstStyle/>
          <a:p>
            <a:pPr marL="52537" lvl="1" defTabSz="914400">
              <a:lnSpc>
                <a:spcPct val="130000"/>
              </a:lnSpc>
              <a:defRPr/>
            </a:pPr>
            <a:r>
              <a:rPr lang="en-US" altLang="zh-CN" sz="1600" b="1" u="sng" kern="0" dirty="0">
                <a:solidFill>
                  <a:srgbClr val="1D1D1A"/>
                </a:solidFill>
                <a:ea typeface="Microsoft YaHei" panose="020B0503020204020204" pitchFamily="34" charset="-122"/>
                <a:cs typeface="Arial"/>
              </a:rPr>
              <a:t>Study status of RAN1</a:t>
            </a:r>
            <a:endParaRPr lang="en-US" altLang="zh-CN" sz="1600" b="1" dirty="0"/>
          </a:p>
          <a:p>
            <a:pPr marL="324000" lvl="1" indent="-271463" defTabSz="914400">
              <a:lnSpc>
                <a:spcPct val="130000"/>
              </a:lnSpc>
              <a:buFont typeface="Wingdings" panose="05000000000000000000" pitchFamily="2" charset="2"/>
              <a:buChar char="Ø"/>
              <a:defRPr/>
            </a:pPr>
            <a:r>
              <a:rPr lang="en-US" altLang="zh-CN" sz="1400" b="1" kern="0" dirty="0">
                <a:solidFill>
                  <a:srgbClr val="1D1D1A"/>
                </a:solidFill>
                <a:ea typeface="Microsoft YaHei" panose="020B0503020204020204" pitchFamily="34" charset="-122"/>
                <a:cs typeface="Arial"/>
              </a:rPr>
              <a:t>Model identification</a:t>
            </a:r>
            <a:endParaRPr lang="zh-CN" altLang="en-US" sz="1400" b="1" kern="0" dirty="0">
              <a:solidFill>
                <a:srgbClr val="1D1D1A"/>
              </a:solidFill>
              <a:ea typeface="Microsoft YaHei" panose="020B0503020204020204" pitchFamily="34" charset="-122"/>
              <a:cs typeface="Arial"/>
            </a:endParaRPr>
          </a:p>
          <a:p>
            <a:pPr marL="576000" lvl="1" indent="-269875" defTabSz="914400">
              <a:lnSpc>
                <a:spcPct val="140000"/>
              </a:lnSpc>
              <a:buFont typeface="Wingdings" panose="05000000000000000000" pitchFamily="2" charset="2"/>
              <a:buChar char="ü"/>
              <a:defRPr/>
            </a:pPr>
            <a:r>
              <a:rPr lang="en-US" altLang="zh-CN" sz="1200" kern="0" dirty="0">
                <a:solidFill>
                  <a:srgbClr val="1D1D1A"/>
                </a:solidFill>
                <a:ea typeface="Microsoft YaHei" panose="020B0503020204020204" pitchFamily="34" charset="-122"/>
                <a:cs typeface="Arial"/>
              </a:rPr>
              <a:t>5 model identification options are discussed in RAN1, and example procedures are provided for MI-Option 1 (data collection based) and MI-Option 2 (dataset delivery based). However, no conclusion on either necessity or feasibility of the options yet, e.g., </a:t>
            </a:r>
          </a:p>
          <a:p>
            <a:pPr marL="1033238" lvl="2" indent="-269875" defTabSz="914400">
              <a:lnSpc>
                <a:spcPct val="140000"/>
              </a:lnSpc>
              <a:buFont typeface="Wingdings" panose="05000000000000000000" pitchFamily="2" charset="2"/>
              <a:buChar char="ü"/>
              <a:defRPr/>
            </a:pPr>
            <a:r>
              <a:rPr lang="en-US" altLang="zh-CN" sz="1200" kern="0" dirty="0">
                <a:solidFill>
                  <a:srgbClr val="1D1D1A"/>
                </a:solidFill>
                <a:ea typeface="Microsoft YaHei" panose="020B0503020204020204" pitchFamily="34" charset="-122"/>
                <a:cs typeface="Arial"/>
              </a:rPr>
              <a:t>For MI-Option 1, there is substitute solution without model identification.</a:t>
            </a:r>
          </a:p>
          <a:p>
            <a:pPr marL="1033238" lvl="2" indent="-269875" defTabSz="914400">
              <a:lnSpc>
                <a:spcPct val="140000"/>
              </a:lnSpc>
              <a:buFont typeface="Wingdings" panose="05000000000000000000" pitchFamily="2" charset="2"/>
              <a:buChar char="ü"/>
              <a:defRPr/>
            </a:pPr>
            <a:r>
              <a:rPr lang="en-US" altLang="zh-CN" sz="1200" kern="0" dirty="0">
                <a:solidFill>
                  <a:srgbClr val="1D1D1A"/>
                </a:solidFill>
                <a:ea typeface="Microsoft YaHei" panose="020B0503020204020204" pitchFamily="34" charset="-122"/>
                <a:cs typeface="Arial"/>
              </a:rPr>
              <a:t>For MI-Option 2 and MI-option 3, the feasibility is coupled with the feasibility of inter-vendor training collaboration of two-sided models.</a:t>
            </a:r>
            <a:endParaRPr lang="en-US" altLang="zh-CN" sz="1200" b="1" dirty="0"/>
          </a:p>
          <a:p>
            <a:pPr marL="324000" lvl="1" indent="-271463" defTabSz="914400">
              <a:lnSpc>
                <a:spcPct val="130000"/>
              </a:lnSpc>
              <a:spcBef>
                <a:spcPts val="300"/>
              </a:spcBef>
              <a:buFont typeface="Wingdings" panose="05000000000000000000" pitchFamily="2" charset="2"/>
              <a:buChar char="Ø"/>
              <a:defRPr/>
            </a:pPr>
            <a:r>
              <a:rPr lang="en-US" altLang="zh-CN" sz="1400" b="1" kern="0" dirty="0">
                <a:solidFill>
                  <a:srgbClr val="1D1D1A"/>
                </a:solidFill>
                <a:ea typeface="Microsoft YaHei" panose="020B0503020204020204" pitchFamily="34" charset="-122"/>
                <a:cs typeface="Arial"/>
              </a:rPr>
              <a:t>Model transfer/delivery</a:t>
            </a:r>
          </a:p>
          <a:p>
            <a:pPr marL="576000" lvl="1" indent="-269875" defTabSz="914400">
              <a:lnSpc>
                <a:spcPct val="140000"/>
              </a:lnSpc>
              <a:buFont typeface="Wingdings" panose="05000000000000000000" pitchFamily="2" charset="2"/>
              <a:buChar char="ü"/>
              <a:defRPr/>
            </a:pPr>
            <a:r>
              <a:rPr lang="en-US" altLang="zh-CN" sz="1200" kern="0" dirty="0">
                <a:solidFill>
                  <a:srgbClr val="1D1D1A"/>
                </a:solidFill>
                <a:ea typeface="Microsoft YaHei" panose="020B0503020204020204" pitchFamily="34" charset="-122"/>
                <a:cs typeface="Arial"/>
              </a:rPr>
              <a:t>Cases y/z1/z2/z3/z4/z5 are studied in RAN1, and conclude to deprioritize Case z2 at least for UE-sided model, Case z3, and Case z5. </a:t>
            </a:r>
          </a:p>
          <a:p>
            <a:pPr marL="576000" lvl="1" indent="-269875" defTabSz="914400">
              <a:lnSpc>
                <a:spcPct val="140000"/>
              </a:lnSpc>
              <a:buFont typeface="Wingdings" panose="05000000000000000000" pitchFamily="2" charset="2"/>
              <a:buChar char="ü"/>
              <a:defRPr/>
            </a:pPr>
            <a:r>
              <a:rPr lang="en-US" altLang="zh-CN" sz="1200" kern="0" dirty="0">
                <a:solidFill>
                  <a:srgbClr val="1D1D1A"/>
                </a:solidFill>
                <a:ea typeface="Microsoft YaHei" panose="020B0503020204020204" pitchFamily="34" charset="-122"/>
                <a:cs typeface="Arial"/>
              </a:rPr>
              <a:t>It is concluded in RAN1 that model transfer is needed at least for some (e.g., Option 3b) of inter-vendor training collaboration option(s) of CSI compression using two-sided model (if supported). However, it depends on further study of the feasibility/necessity of the inter-vendor training collaboration options.  </a:t>
            </a:r>
            <a:endParaRPr lang="en-US" altLang="zh-CN" sz="1200" b="1" dirty="0"/>
          </a:p>
          <a:p>
            <a:pPr marL="324000" lvl="1" indent="-271463" defTabSz="914400">
              <a:lnSpc>
                <a:spcPct val="130000"/>
              </a:lnSpc>
              <a:spcBef>
                <a:spcPts val="300"/>
              </a:spcBef>
              <a:buFont typeface="Wingdings" panose="05000000000000000000" pitchFamily="2" charset="2"/>
              <a:buChar char="Ø"/>
              <a:defRPr/>
            </a:pPr>
            <a:r>
              <a:rPr lang="en-US" altLang="zh-CN" sz="1400" b="1" kern="0" dirty="0">
                <a:solidFill>
                  <a:srgbClr val="0070C0"/>
                </a:solidFill>
                <a:ea typeface="Microsoft YaHei" panose="020B0503020204020204" pitchFamily="34" charset="-122"/>
                <a:cs typeface="Arial"/>
              </a:rPr>
              <a:t>RAN1 recommendation </a:t>
            </a:r>
            <a:r>
              <a:rPr lang="en-US" altLang="zh-CN" sz="1200" b="1" dirty="0"/>
              <a:t>:</a:t>
            </a:r>
            <a:r>
              <a:rPr kumimoji="1" lang="en-US" altLang="zh-CN" sz="1200" dirty="0">
                <a:solidFill>
                  <a:srgbClr val="000000"/>
                </a:solidFill>
                <a:ea typeface="Microsoft YaHei" panose="020B0503020204020204" pitchFamily="34" charset="-122"/>
              </a:rPr>
              <a:t> Extend the study of the model identification, and model transfer/model delivery</a:t>
            </a:r>
            <a:r>
              <a:rPr kumimoji="1" lang="en-GB" altLang="zh-CN" sz="1200" dirty="0">
                <a:solidFill>
                  <a:srgbClr val="000000"/>
                </a:solidFill>
                <a:ea typeface="Microsoft YaHei" panose="020B0503020204020204" pitchFamily="34" charset="-122"/>
              </a:rPr>
              <a:t> based on RAN1 understanding the study is not completed</a:t>
            </a:r>
            <a:r>
              <a:rPr kumimoji="1" lang="en-US" altLang="zh-CN" sz="1200" dirty="0">
                <a:solidFill>
                  <a:srgbClr val="000000"/>
                </a:solidFill>
                <a:ea typeface="Microsoft YaHei" panose="020B0503020204020204" pitchFamily="34" charset="-122"/>
              </a:rPr>
              <a:t>.</a:t>
            </a:r>
          </a:p>
          <a:p>
            <a:pPr marL="52537" lvl="1" defTabSz="914400">
              <a:lnSpc>
                <a:spcPct val="130000"/>
              </a:lnSpc>
              <a:spcBef>
                <a:spcPts val="600"/>
              </a:spcBef>
              <a:defRPr/>
            </a:pPr>
            <a:r>
              <a:rPr lang="en-US" altLang="zh-CN" sz="1600" b="1" u="sng" kern="0" dirty="0">
                <a:solidFill>
                  <a:srgbClr val="1D1D1A"/>
                </a:solidFill>
                <a:ea typeface="Microsoft YaHei" panose="020B0503020204020204" pitchFamily="34" charset="-122"/>
                <a:cs typeface="Arial"/>
              </a:rPr>
              <a:t>Study of other WGs</a:t>
            </a:r>
          </a:p>
          <a:p>
            <a:pPr marL="576000" lvl="1" indent="-269875" defTabSz="914400">
              <a:lnSpc>
                <a:spcPct val="140000"/>
              </a:lnSpc>
              <a:buFont typeface="Wingdings" panose="05000000000000000000" pitchFamily="2" charset="2"/>
              <a:buChar char="ü"/>
              <a:defRPr/>
            </a:pPr>
            <a:r>
              <a:rPr lang="en-US" altLang="zh-CN" sz="1200" kern="0" dirty="0">
                <a:solidFill>
                  <a:srgbClr val="1D1D1A"/>
                </a:solidFill>
                <a:ea typeface="Microsoft YaHei" panose="020B0503020204020204" pitchFamily="34" charset="-122"/>
                <a:cs typeface="Arial"/>
              </a:rPr>
              <a:t>RAN2 has not conducted corresponding study on model identification details or model transfer/delivery solutions in Rel-19.</a:t>
            </a:r>
          </a:p>
        </p:txBody>
      </p:sp>
      <p:sp>
        <p:nvSpPr>
          <p:cNvPr id="23" name="矩形: 圆角 13">
            <a:extLst>
              <a:ext uri="{FF2B5EF4-FFF2-40B4-BE49-F238E27FC236}">
                <a16:creationId xmlns:a16="http://schemas.microsoft.com/office/drawing/2014/main" xmlns="" id="{F87E0A68-0FD6-450E-8D1B-9D4045BE5774}"/>
              </a:ext>
            </a:extLst>
          </p:cNvPr>
          <p:cNvSpPr/>
          <p:nvPr/>
        </p:nvSpPr>
        <p:spPr>
          <a:xfrm>
            <a:off x="198892" y="5459074"/>
            <a:ext cx="11798977" cy="1158604"/>
          </a:xfrm>
          <a:prstGeom prst="roundRect">
            <a:avLst>
              <a:gd name="adj" fmla="val 2299"/>
            </a:avLst>
          </a:prstGeom>
          <a:solidFill>
            <a:schemeClr val="tx2"/>
          </a:solidFill>
          <a:ln w="12700" cap="flat" cmpd="sng" algn="ctr">
            <a:solidFill>
              <a:schemeClr val="accent6">
                <a:lumMod val="60000"/>
                <a:lumOff val="40000"/>
              </a:schemeClr>
            </a:soli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666666"/>
              </a:solidFill>
              <a:effectLst/>
              <a:uLnTx/>
              <a:uFillTx/>
              <a:ea typeface="等线" panose="02010600030101010101" pitchFamily="2" charset="-122"/>
              <a:cs typeface="Arial"/>
            </a:endParaRPr>
          </a:p>
        </p:txBody>
      </p:sp>
      <p:sp>
        <p:nvSpPr>
          <p:cNvPr id="21" name="矩形 16">
            <a:extLst>
              <a:ext uri="{FF2B5EF4-FFF2-40B4-BE49-F238E27FC236}">
                <a16:creationId xmlns:a16="http://schemas.microsoft.com/office/drawing/2014/main" xmlns="" id="{E88C8EC6-772A-4623-85DB-85774437BB6A}"/>
              </a:ext>
            </a:extLst>
          </p:cNvPr>
          <p:cNvSpPr/>
          <p:nvPr/>
        </p:nvSpPr>
        <p:spPr>
          <a:xfrm>
            <a:off x="4562658" y="5236684"/>
            <a:ext cx="3071445" cy="356135"/>
          </a:xfrm>
          <a:prstGeom prst="rect">
            <a:avLst/>
          </a:prstGeom>
          <a:ln/>
        </p:spPr>
        <p:style>
          <a:lnRef idx="1">
            <a:schemeClr val="accent6"/>
          </a:lnRef>
          <a:fillRef idx="2">
            <a:schemeClr val="accent6"/>
          </a:fillRef>
          <a:effectRef idx="1">
            <a:schemeClr val="accent6"/>
          </a:effectRef>
          <a:fontRef idx="minor">
            <a:schemeClr val="dk1"/>
          </a:fontRef>
        </p:style>
        <p:txBody>
          <a:bodyPr rtlCol="0" anchor="ctr"/>
          <a:lstStyle/>
          <a:p>
            <a:pPr algn="ctr" defTabSz="914400"/>
            <a:r>
              <a:rPr lang="en-US" altLang="zh-CN" sz="1600" b="1" kern="0" dirty="0">
                <a:solidFill>
                  <a:srgbClr val="1D1D1A"/>
                </a:solidFill>
                <a:ea typeface="等线" panose="02010600030101010101" pitchFamily="2" charset="-122"/>
                <a:cs typeface="Arial"/>
              </a:rPr>
              <a:t>Huawei Views  </a:t>
            </a:r>
          </a:p>
        </p:txBody>
      </p:sp>
      <p:sp>
        <p:nvSpPr>
          <p:cNvPr id="24" name="文本框 7">
            <a:extLst>
              <a:ext uri="{FF2B5EF4-FFF2-40B4-BE49-F238E27FC236}">
                <a16:creationId xmlns:a16="http://schemas.microsoft.com/office/drawing/2014/main" xmlns="" id="{35B0D531-7696-4B88-8299-24D9C2611B36}"/>
              </a:ext>
            </a:extLst>
          </p:cNvPr>
          <p:cNvSpPr txBox="1"/>
          <p:nvPr/>
        </p:nvSpPr>
        <p:spPr>
          <a:xfrm>
            <a:off x="198893" y="5598213"/>
            <a:ext cx="11798976" cy="901850"/>
          </a:xfrm>
          <a:prstGeom prst="rect">
            <a:avLst/>
          </a:prstGeom>
          <a:noFill/>
        </p:spPr>
        <p:txBody>
          <a:bodyPr vert="horz" wrap="square" rtlCol="0">
            <a:spAutoFit/>
          </a:bodyPr>
          <a:lstStyle/>
          <a:p>
            <a:pPr marL="324000" lvl="1" indent="-271463" defTabSz="914400">
              <a:lnSpc>
                <a:spcPct val="130000"/>
              </a:lnSpc>
              <a:buFont typeface="Wingdings" panose="05000000000000000000" pitchFamily="2" charset="2"/>
              <a:buChar char="Ø"/>
              <a:defRPr/>
            </a:pPr>
            <a:r>
              <a:rPr lang="en-US" altLang="zh-CN" sz="1400" b="1" dirty="0">
                <a:solidFill>
                  <a:srgbClr val="1D1D1A"/>
                </a:solidFill>
                <a:ea typeface="Microsoft YaHei" panose="020B0503020204020204" pitchFamily="34" charset="-122"/>
                <a:cs typeface="Arial" panose="020B0604020202020204" pitchFamily="34" charset="0"/>
              </a:rPr>
              <a:t>Observation 3</a:t>
            </a:r>
            <a:r>
              <a:rPr lang="en-US" altLang="zh-CN" sz="1400" dirty="0">
                <a:solidFill>
                  <a:srgbClr val="1D1D1A"/>
                </a:solidFill>
                <a:ea typeface="Microsoft YaHei" panose="020B0503020204020204" pitchFamily="34" charset="-122"/>
                <a:cs typeface="Arial" panose="020B0604020202020204" pitchFamily="34" charset="0"/>
              </a:rPr>
              <a:t>: </a:t>
            </a:r>
            <a:r>
              <a:rPr lang="en-US" altLang="zh-CN" sz="1200" kern="0" dirty="0">
                <a:solidFill>
                  <a:srgbClr val="1D1D1A"/>
                </a:solidFill>
                <a:ea typeface="Microsoft YaHei" panose="020B0503020204020204" pitchFamily="34" charset="-122"/>
                <a:cs typeface="Arial"/>
              </a:rPr>
              <a:t>The study of model identification and model transfer/delivery is not complete in all the relevant WGs, and t</a:t>
            </a:r>
            <a:r>
              <a:rPr lang="en-US" altLang="zh-CN" sz="1200" dirty="0">
                <a:solidFill>
                  <a:srgbClr val="1D1D1A"/>
                </a:solidFill>
                <a:ea typeface="Microsoft YaHei" panose="020B0503020204020204" pitchFamily="34" charset="-122"/>
                <a:cs typeface="Arial" panose="020B0604020202020204" pitchFamily="34" charset="0"/>
              </a:rPr>
              <a:t>he feasibility/necessity is coupled with two-sided model (i.e. CSI compression).</a:t>
            </a:r>
          </a:p>
          <a:p>
            <a:pPr marL="324000" lvl="1" indent="-271463" defTabSz="914400">
              <a:lnSpc>
                <a:spcPct val="130000"/>
              </a:lnSpc>
              <a:spcBef>
                <a:spcPts val="300"/>
              </a:spcBef>
              <a:buFont typeface="Wingdings" panose="05000000000000000000" pitchFamily="2" charset="2"/>
              <a:buChar char="Ø"/>
              <a:defRPr/>
            </a:pPr>
            <a:r>
              <a:rPr lang="en-US" altLang="zh-CN" sz="1400" b="1" kern="0" dirty="0">
                <a:solidFill>
                  <a:srgbClr val="0070C0"/>
                </a:solidFill>
                <a:ea typeface="Microsoft YaHei" panose="020B0503020204020204" pitchFamily="34" charset="-122"/>
                <a:cs typeface="Arial"/>
              </a:rPr>
              <a:t>Proposal 3: </a:t>
            </a:r>
            <a:r>
              <a:rPr lang="en-US" altLang="zh-CN" sz="1400" b="1" kern="0" dirty="0">
                <a:ea typeface="Microsoft YaHei" panose="020B0503020204020204" pitchFamily="34" charset="-122"/>
                <a:cs typeface="Arial"/>
              </a:rPr>
              <a:t>Extend the study of model identification and model transfer/delivery to the end of Rel-19. </a:t>
            </a:r>
          </a:p>
        </p:txBody>
      </p:sp>
    </p:spTree>
    <p:extLst>
      <p:ext uri="{BB962C8B-B14F-4D97-AF65-F5344CB8AC3E}">
        <p14:creationId xmlns:p14="http://schemas.microsoft.com/office/powerpoint/2010/main" val="3152089217"/>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副标题 1">
            <a:extLst>
              <a:ext uri="{FF2B5EF4-FFF2-40B4-BE49-F238E27FC236}">
                <a16:creationId xmlns:a16="http://schemas.microsoft.com/office/drawing/2014/main" xmlns="" id="{9B5C275F-59D6-413D-87D7-74A3838DD7B3}"/>
              </a:ext>
            </a:extLst>
          </p:cNvPr>
          <p:cNvSpPr txBox="1">
            <a:spLocks/>
          </p:cNvSpPr>
          <p:nvPr/>
        </p:nvSpPr>
        <p:spPr>
          <a:xfrm>
            <a:off x="222920" y="60652"/>
            <a:ext cx="11529026" cy="576236"/>
          </a:xfrm>
          <a:prstGeom prst="rect">
            <a:avLst/>
          </a:prstGeom>
        </p:spPr>
        <p:txBody>
          <a:bodyPr vert="horz" lIns="0" tIns="0" rIns="0" bIns="0" rtlCol="0" anchor="ctr" anchorCtr="0">
            <a:noAutofit/>
          </a:bodyPr>
          <a:lstStyle>
            <a:lvl1pPr marL="0" indent="0" algn="l" defTabSz="914400" rtl="0" eaLnBrk="1" latinLnBrk="0" hangingPunct="1">
              <a:lnSpc>
                <a:spcPts val="3429"/>
              </a:lnSpc>
              <a:spcBef>
                <a:spcPts val="0"/>
              </a:spcBef>
              <a:buFont typeface="Arial" panose="020B0604020202020204" pitchFamily="34" charset="0"/>
              <a:buNone/>
              <a:defRPr sz="3199" kern="1200" baseline="0">
                <a:solidFill>
                  <a:schemeClr val="tx1"/>
                </a:solidFill>
                <a:latin typeface="Microsoft YaHei" panose="020B0503020204020204" pitchFamily="34" charset="-122"/>
                <a:ea typeface="Microsoft YaHei" panose="020B0503020204020204" pitchFamily="34" charset="-122"/>
                <a:cs typeface="+mn-cs"/>
              </a:defRPr>
            </a:lvl1pPr>
            <a:lvl2pPr marL="593662" indent="0" algn="ctr" defTabSz="914400" rtl="0" eaLnBrk="1" latinLnBrk="0" hangingPunct="1">
              <a:lnSpc>
                <a:spcPct val="90000"/>
              </a:lnSpc>
              <a:spcBef>
                <a:spcPts val="500"/>
              </a:spcBef>
              <a:buFont typeface="Arial" panose="020B0604020202020204" pitchFamily="34" charset="0"/>
              <a:buNone/>
              <a:defRPr sz="2597" kern="1200">
                <a:solidFill>
                  <a:schemeClr val="tx1"/>
                </a:solidFill>
                <a:latin typeface="+mn-lt"/>
                <a:ea typeface="+mn-ea"/>
                <a:cs typeface="+mn-cs"/>
              </a:defRPr>
            </a:lvl2pPr>
            <a:lvl3pPr marL="1187323" indent="0" algn="ctr" defTabSz="914400" rtl="0" eaLnBrk="1" latinLnBrk="0" hangingPunct="1">
              <a:lnSpc>
                <a:spcPct val="90000"/>
              </a:lnSpc>
              <a:spcBef>
                <a:spcPts val="500"/>
              </a:spcBef>
              <a:buFont typeface="Arial" panose="020B0604020202020204" pitchFamily="34" charset="0"/>
              <a:buNone/>
              <a:defRPr sz="2337" kern="1200">
                <a:solidFill>
                  <a:schemeClr val="tx1"/>
                </a:solidFill>
                <a:latin typeface="+mn-lt"/>
                <a:ea typeface="+mn-ea"/>
                <a:cs typeface="+mn-cs"/>
              </a:defRPr>
            </a:lvl3pPr>
            <a:lvl4pPr marL="1780986"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4pPr>
            <a:lvl5pPr marL="2374648"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5pPr>
            <a:lvl6pPr marL="2968309"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6pPr>
            <a:lvl7pPr marL="3561971"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7pPr>
            <a:lvl8pPr marL="4155634"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8pPr>
            <a:lvl9pPr marL="4749295"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9pPr>
          </a:lstStyle>
          <a:p>
            <a:pPr>
              <a:lnSpc>
                <a:spcPct val="120000"/>
              </a:lnSpc>
              <a:defRPr/>
            </a:pPr>
            <a:r>
              <a:rPr lang="en-US" altLang="zh-CN" sz="2800" b="1" dirty="0">
                <a:solidFill>
                  <a:srgbClr val="C00000"/>
                </a:solidFill>
                <a:latin typeface="+mn-lt"/>
                <a:cs typeface="Calibri" panose="020F0502020204030204" pitchFamily="34" charset="0"/>
              </a:rPr>
              <a:t>Views on CN/OAM/OTT collection of UE-sided model training data</a:t>
            </a:r>
          </a:p>
        </p:txBody>
      </p:sp>
      <p:sp>
        <p:nvSpPr>
          <p:cNvPr id="14" name="矩形: 圆角 13">
            <a:extLst>
              <a:ext uri="{FF2B5EF4-FFF2-40B4-BE49-F238E27FC236}">
                <a16:creationId xmlns:a16="http://schemas.microsoft.com/office/drawing/2014/main" xmlns="" id="{E80E9E60-4C47-463C-AC9C-BDB116CEAF4B}"/>
              </a:ext>
            </a:extLst>
          </p:cNvPr>
          <p:cNvSpPr/>
          <p:nvPr/>
        </p:nvSpPr>
        <p:spPr>
          <a:xfrm>
            <a:off x="222920" y="959465"/>
            <a:ext cx="11773337" cy="3632982"/>
          </a:xfrm>
          <a:prstGeom prst="roundRect">
            <a:avLst>
              <a:gd name="adj" fmla="val 2299"/>
            </a:avLst>
          </a:prstGeom>
          <a:solidFill>
            <a:schemeClr val="tx2"/>
          </a:solidFill>
          <a:ln w="12700" cap="flat" cmpd="sng" algn="ctr">
            <a:solidFill>
              <a:schemeClr val="accent6">
                <a:lumMod val="60000"/>
                <a:lumOff val="40000"/>
              </a:schemeClr>
            </a:soli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666666"/>
              </a:solidFill>
              <a:effectLst/>
              <a:uLnTx/>
              <a:uFillTx/>
              <a:ea typeface="等线" panose="02010600030101010101" pitchFamily="2" charset="-122"/>
              <a:cs typeface="Arial"/>
            </a:endParaRPr>
          </a:p>
        </p:txBody>
      </p:sp>
      <p:sp>
        <p:nvSpPr>
          <p:cNvPr id="15" name="矩形 16">
            <a:extLst>
              <a:ext uri="{FF2B5EF4-FFF2-40B4-BE49-F238E27FC236}">
                <a16:creationId xmlns:a16="http://schemas.microsoft.com/office/drawing/2014/main" xmlns="" id="{7DCA1B0F-545E-48DB-898D-8C7EAA05C3D9}"/>
              </a:ext>
            </a:extLst>
          </p:cNvPr>
          <p:cNvSpPr/>
          <p:nvPr/>
        </p:nvSpPr>
        <p:spPr>
          <a:xfrm>
            <a:off x="4596952" y="772099"/>
            <a:ext cx="3071445" cy="356135"/>
          </a:xfrm>
          <a:prstGeom prst="rect">
            <a:avLst/>
          </a:prstGeom>
          <a:ln/>
        </p:spPr>
        <p:style>
          <a:lnRef idx="1">
            <a:schemeClr val="accent6"/>
          </a:lnRef>
          <a:fillRef idx="2">
            <a:schemeClr val="accent6"/>
          </a:fillRef>
          <a:effectRef idx="1">
            <a:schemeClr val="accent6"/>
          </a:effectRef>
          <a:fontRef idx="minor">
            <a:schemeClr val="dk1"/>
          </a:fontRef>
        </p:style>
        <p:txBody>
          <a:bodyPr rtlCol="0" anchor="ctr"/>
          <a:lstStyle/>
          <a:p>
            <a:pPr algn="ctr" defTabSz="914400"/>
            <a:r>
              <a:rPr lang="en-US" altLang="zh-CN" sz="1600" b="1" kern="0" dirty="0">
                <a:solidFill>
                  <a:srgbClr val="1D1D1A"/>
                </a:solidFill>
                <a:ea typeface="等线" panose="02010600030101010101" pitchFamily="2" charset="-122"/>
                <a:cs typeface="Arial"/>
              </a:rPr>
              <a:t>Summaries of study status</a:t>
            </a:r>
          </a:p>
        </p:txBody>
      </p:sp>
      <p:sp>
        <p:nvSpPr>
          <p:cNvPr id="16" name="文本框 7">
            <a:extLst>
              <a:ext uri="{FF2B5EF4-FFF2-40B4-BE49-F238E27FC236}">
                <a16:creationId xmlns:a16="http://schemas.microsoft.com/office/drawing/2014/main" xmlns="" id="{FD9BAA03-5F9F-4139-AB87-840C6E8EF675}"/>
              </a:ext>
            </a:extLst>
          </p:cNvPr>
          <p:cNvSpPr txBox="1"/>
          <p:nvPr/>
        </p:nvSpPr>
        <p:spPr>
          <a:xfrm>
            <a:off x="222921" y="981303"/>
            <a:ext cx="11750922" cy="3560655"/>
          </a:xfrm>
          <a:prstGeom prst="rect">
            <a:avLst/>
          </a:prstGeom>
          <a:noFill/>
        </p:spPr>
        <p:txBody>
          <a:bodyPr vert="horz" wrap="square" rtlCol="0">
            <a:spAutoFit/>
          </a:bodyPr>
          <a:lstStyle/>
          <a:p>
            <a:pPr marL="0" lvl="1" defTabSz="914400">
              <a:lnSpc>
                <a:spcPct val="130000"/>
              </a:lnSpc>
              <a:defRPr/>
            </a:pPr>
            <a:r>
              <a:rPr lang="en-US" altLang="zh-CN" sz="1600" b="1" u="sng" kern="0" dirty="0">
                <a:solidFill>
                  <a:srgbClr val="1D1D1A"/>
                </a:solidFill>
                <a:ea typeface="Microsoft YaHei" panose="020B0503020204020204" pitchFamily="34" charset="-122"/>
                <a:cs typeface="Arial"/>
              </a:rPr>
              <a:t>Study status of RAN2</a:t>
            </a:r>
            <a:endParaRPr lang="zh-CN" altLang="en-US" sz="1600" b="1" u="sng" kern="0" dirty="0">
              <a:solidFill>
                <a:srgbClr val="1D1D1A"/>
              </a:solidFill>
              <a:ea typeface="Microsoft YaHei" panose="020B0503020204020204" pitchFamily="34" charset="-122"/>
              <a:cs typeface="Arial"/>
            </a:endParaRPr>
          </a:p>
          <a:p>
            <a:pPr marL="324000" lvl="1" indent="-271463" defTabSz="914400">
              <a:lnSpc>
                <a:spcPct val="130000"/>
              </a:lnSpc>
              <a:buFont typeface="Wingdings" panose="05000000000000000000" pitchFamily="2" charset="2"/>
              <a:buChar char="Ø"/>
              <a:defRPr/>
            </a:pPr>
            <a:r>
              <a:rPr lang="en-US" altLang="zh-CN" sz="1400" kern="0" dirty="0">
                <a:solidFill>
                  <a:srgbClr val="1D1D1A"/>
                </a:solidFill>
                <a:ea typeface="Microsoft YaHei" panose="020B0503020204020204" pitchFamily="34" charset="-122"/>
                <a:cs typeface="Arial"/>
              </a:rPr>
              <a:t>Options 1a/1b/2/3 for CN/OAM/OTT collection of UE-sided model training data are discussed in RAN2, with the result of the analysis captured in Table 7.2.1.3.2-1 in clause 7.2.1.3.2 in TR 38.843.</a:t>
            </a:r>
          </a:p>
          <a:p>
            <a:pPr marL="324000" lvl="1" indent="-271463" defTabSz="914400">
              <a:lnSpc>
                <a:spcPct val="130000"/>
              </a:lnSpc>
              <a:buFont typeface="Wingdings" panose="05000000000000000000" pitchFamily="2" charset="2"/>
              <a:buChar char="Ø"/>
              <a:defRPr/>
            </a:pPr>
            <a:r>
              <a:rPr lang="en-US" altLang="zh-CN" sz="1400" kern="0" dirty="0">
                <a:solidFill>
                  <a:srgbClr val="1D1D1A"/>
                </a:solidFill>
                <a:ea typeface="Microsoft YaHei" panose="020B0503020204020204" pitchFamily="34" charset="-122"/>
                <a:cs typeface="Arial"/>
              </a:rPr>
              <a:t>The study of option 1a is complete and there is no 3GPP specification impact for option 1a. </a:t>
            </a:r>
          </a:p>
          <a:p>
            <a:pPr marL="324000" lvl="1" indent="-271463" defTabSz="914400">
              <a:lnSpc>
                <a:spcPct val="130000"/>
              </a:lnSpc>
              <a:buFont typeface="Wingdings" panose="05000000000000000000" pitchFamily="2" charset="2"/>
              <a:buChar char="Ø"/>
              <a:defRPr/>
            </a:pPr>
            <a:r>
              <a:rPr lang="en-US" altLang="zh-CN" sz="1400" kern="0" dirty="0">
                <a:solidFill>
                  <a:srgbClr val="1D1D1A"/>
                </a:solidFill>
                <a:ea typeface="Microsoft YaHei" panose="020B0503020204020204" pitchFamily="34" charset="-122"/>
                <a:cs typeface="Arial"/>
              </a:rPr>
              <a:t>For option 1b/2/3, RAN2 either cannot reach consensus or has not concluded on some aspects, e.g., </a:t>
            </a:r>
          </a:p>
          <a:p>
            <a:pPr marL="576000" lvl="1" indent="-269875" defTabSz="914400">
              <a:lnSpc>
                <a:spcPct val="130000"/>
              </a:lnSpc>
              <a:buFont typeface="Wingdings" panose="05000000000000000000" pitchFamily="2" charset="2"/>
              <a:buChar char="ü"/>
              <a:defRPr/>
            </a:pPr>
            <a:r>
              <a:rPr lang="en-US" altLang="zh-CN" sz="1200" kern="0" dirty="0">
                <a:solidFill>
                  <a:srgbClr val="1D1D1A"/>
                </a:solidFill>
                <a:ea typeface="Microsoft YaHei" panose="020B0503020204020204" pitchFamily="34" charset="-122"/>
                <a:cs typeface="Arial"/>
              </a:rPr>
              <a:t>For Option 1b, RAN2 cannot reach consensus on the level of possible MNO controllability and visibility without input from SA groups.  </a:t>
            </a:r>
          </a:p>
          <a:p>
            <a:pPr marL="576000" lvl="1" indent="-269875" defTabSz="914400">
              <a:lnSpc>
                <a:spcPct val="130000"/>
              </a:lnSpc>
              <a:buFont typeface="Wingdings" panose="05000000000000000000" pitchFamily="2" charset="2"/>
              <a:buChar char="ü"/>
              <a:defRPr/>
            </a:pPr>
            <a:r>
              <a:rPr lang="en-US" altLang="zh-CN" sz="1200" kern="0" dirty="0">
                <a:solidFill>
                  <a:srgbClr val="1D1D1A"/>
                </a:solidFill>
                <a:ea typeface="Microsoft YaHei" panose="020B0503020204020204" pitchFamily="34" charset="-122"/>
                <a:cs typeface="Arial"/>
              </a:rPr>
              <a:t>For option 2/3, </a:t>
            </a:r>
            <a:r>
              <a:rPr lang="fr-FR" altLang="zh-CN" sz="1200" kern="0" dirty="0">
                <a:solidFill>
                  <a:srgbClr val="1D1D1A"/>
                </a:solidFill>
                <a:ea typeface="Microsoft YaHei" panose="020B0503020204020204" pitchFamily="34" charset="-122"/>
                <a:cs typeface="Arial"/>
              </a:rPr>
              <a:t>RAN2 cannot reach consensus on the</a:t>
            </a:r>
            <a:r>
              <a:rPr lang="en-GB" altLang="zh-CN" sz="1200" kern="0" dirty="0">
                <a:solidFill>
                  <a:srgbClr val="1D1D1A"/>
                </a:solidFill>
                <a:ea typeface="Microsoft YaHei" panose="020B0503020204020204" pitchFamily="34" charset="-122"/>
                <a:cs typeface="Arial"/>
              </a:rPr>
              <a:t> feasibility of UP tunnel, and </a:t>
            </a:r>
            <a:r>
              <a:rPr lang="en-US" altLang="zh-CN" sz="1200" kern="0" dirty="0">
                <a:solidFill>
                  <a:srgbClr val="1D1D1A"/>
                </a:solidFill>
                <a:ea typeface="Microsoft YaHei" panose="020B0503020204020204" pitchFamily="34" charset="-122"/>
                <a:cs typeface="Arial"/>
              </a:rPr>
              <a:t>has not concluded on the need for partial and no visibility options.</a:t>
            </a:r>
          </a:p>
          <a:p>
            <a:pPr marL="576000" lvl="1" indent="-269875" defTabSz="914400">
              <a:lnSpc>
                <a:spcPct val="130000"/>
              </a:lnSpc>
              <a:buFont typeface="Wingdings" panose="05000000000000000000" pitchFamily="2" charset="2"/>
              <a:buChar char="ü"/>
              <a:defRPr/>
            </a:pPr>
            <a:r>
              <a:rPr lang="en-US" altLang="zh-CN" sz="1200" kern="0" dirty="0">
                <a:solidFill>
                  <a:srgbClr val="1D1D1A"/>
                </a:solidFill>
                <a:ea typeface="Microsoft YaHei" panose="020B0503020204020204" pitchFamily="34" charset="-122"/>
                <a:cs typeface="Arial"/>
              </a:rPr>
              <a:t>RAN2 cannot conclude on the feasibility of option 1b/2/3, since some of the aspects is out of RAN2 scope, e.g. the potential involvement of NF or other higher layers entities/functionalities and the impact on OTT sever. </a:t>
            </a:r>
            <a:endParaRPr lang="en-US" altLang="zh-CN" sz="1400" kern="0" dirty="0">
              <a:solidFill>
                <a:srgbClr val="1D1D1A"/>
              </a:solidFill>
              <a:ea typeface="Microsoft YaHei" panose="020B0503020204020204" pitchFamily="34" charset="-122"/>
              <a:cs typeface="Arial"/>
            </a:endParaRPr>
          </a:p>
          <a:p>
            <a:pPr marL="576000" lvl="1" indent="-269875" defTabSz="914400">
              <a:lnSpc>
                <a:spcPct val="130000"/>
              </a:lnSpc>
              <a:buFont typeface="Wingdings" panose="05000000000000000000" pitchFamily="2" charset="2"/>
              <a:buChar char="ü"/>
              <a:defRPr/>
            </a:pPr>
            <a:r>
              <a:rPr lang="en-US" altLang="zh-CN" sz="1200" kern="0" dirty="0">
                <a:solidFill>
                  <a:srgbClr val="1D1D1A"/>
                </a:solidFill>
                <a:ea typeface="Microsoft YaHei" panose="020B0503020204020204" pitchFamily="34" charset="-122"/>
                <a:cs typeface="Arial"/>
              </a:rPr>
              <a:t>RAN2 has not reached consensus on the need of MNO control over data collection.</a:t>
            </a:r>
          </a:p>
          <a:p>
            <a:pPr marL="576000" lvl="1" indent="-269875" defTabSz="914400">
              <a:lnSpc>
                <a:spcPct val="130000"/>
              </a:lnSpc>
              <a:buFont typeface="Wingdings" panose="05000000000000000000" pitchFamily="2" charset="2"/>
              <a:buChar char="ü"/>
              <a:defRPr/>
            </a:pPr>
            <a:r>
              <a:rPr lang="en-US" altLang="zh-CN" sz="1200" kern="0" dirty="0">
                <a:solidFill>
                  <a:srgbClr val="1D1D1A"/>
                </a:solidFill>
                <a:ea typeface="Microsoft YaHei" panose="020B0503020204020204" pitchFamily="34" charset="-122"/>
                <a:cs typeface="Arial"/>
              </a:rPr>
              <a:t>RAN2 has not discussed the exact data content for option 1b/2/3 for each potential use case. </a:t>
            </a:r>
          </a:p>
          <a:p>
            <a:pPr marL="0" lvl="1" defTabSz="914400">
              <a:lnSpc>
                <a:spcPct val="130000"/>
              </a:lnSpc>
              <a:spcBef>
                <a:spcPts val="300"/>
              </a:spcBef>
              <a:defRPr/>
            </a:pPr>
            <a:r>
              <a:rPr lang="en-US" altLang="zh-CN" sz="1600" b="1" u="sng" kern="0" dirty="0">
                <a:solidFill>
                  <a:srgbClr val="1D1D1A"/>
                </a:solidFill>
                <a:ea typeface="Microsoft YaHei" panose="020B0503020204020204" pitchFamily="34" charset="-122"/>
                <a:cs typeface="Arial"/>
              </a:rPr>
              <a:t>Study status of other WGs</a:t>
            </a:r>
            <a:endParaRPr lang="en-US" altLang="zh-CN" sz="1200" kern="0" dirty="0">
              <a:solidFill>
                <a:srgbClr val="1D1D1A"/>
              </a:solidFill>
              <a:ea typeface="Microsoft YaHei" panose="020B0503020204020204" pitchFamily="34" charset="-122"/>
              <a:cs typeface="Arial"/>
            </a:endParaRPr>
          </a:p>
          <a:p>
            <a:pPr marL="576000" lvl="1" indent="-269875" defTabSz="914400">
              <a:lnSpc>
                <a:spcPct val="140000"/>
              </a:lnSpc>
              <a:buFont typeface="Wingdings" panose="05000000000000000000" pitchFamily="2" charset="2"/>
              <a:buChar char="ü"/>
              <a:defRPr/>
            </a:pPr>
            <a:r>
              <a:rPr lang="en-US" altLang="zh-CN" sz="1200" kern="0" dirty="0">
                <a:solidFill>
                  <a:srgbClr val="1D1D1A"/>
                </a:solidFill>
                <a:ea typeface="Microsoft YaHei" panose="020B0503020204020204" pitchFamily="34" charset="-122"/>
                <a:cs typeface="Arial"/>
              </a:rPr>
              <a:t>No discussion on Options 1b/2/3 in other WGs.</a:t>
            </a:r>
            <a:endParaRPr lang="fr-FR" altLang="zh-CN" sz="1200" kern="0" dirty="0">
              <a:solidFill>
                <a:srgbClr val="1D1D1A"/>
              </a:solidFill>
              <a:ea typeface="Microsoft YaHei" panose="020B0503020204020204" pitchFamily="34" charset="-122"/>
              <a:cs typeface="Arial"/>
            </a:endParaRPr>
          </a:p>
        </p:txBody>
      </p:sp>
      <p:sp>
        <p:nvSpPr>
          <p:cNvPr id="17" name="矩形: 圆角 13">
            <a:extLst>
              <a:ext uri="{FF2B5EF4-FFF2-40B4-BE49-F238E27FC236}">
                <a16:creationId xmlns:a16="http://schemas.microsoft.com/office/drawing/2014/main" xmlns="" id="{4C29B6E6-5C07-48F8-BDA1-C449F6C5279D}"/>
              </a:ext>
            </a:extLst>
          </p:cNvPr>
          <p:cNvSpPr/>
          <p:nvPr/>
        </p:nvSpPr>
        <p:spPr>
          <a:xfrm>
            <a:off x="222921" y="4923568"/>
            <a:ext cx="11773336" cy="1882169"/>
          </a:xfrm>
          <a:prstGeom prst="roundRect">
            <a:avLst>
              <a:gd name="adj" fmla="val 2299"/>
            </a:avLst>
          </a:prstGeom>
          <a:solidFill>
            <a:schemeClr val="tx2"/>
          </a:solidFill>
          <a:ln w="12700" cap="flat" cmpd="sng" algn="ctr">
            <a:solidFill>
              <a:schemeClr val="accent6">
                <a:lumMod val="60000"/>
                <a:lumOff val="40000"/>
              </a:schemeClr>
            </a:soli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666666"/>
              </a:solidFill>
              <a:effectLst/>
              <a:uLnTx/>
              <a:uFillTx/>
              <a:ea typeface="等线" panose="02010600030101010101" pitchFamily="2" charset="-122"/>
              <a:cs typeface="Arial"/>
            </a:endParaRPr>
          </a:p>
        </p:txBody>
      </p:sp>
      <p:sp>
        <p:nvSpPr>
          <p:cNvPr id="18" name="矩形 16">
            <a:extLst>
              <a:ext uri="{FF2B5EF4-FFF2-40B4-BE49-F238E27FC236}">
                <a16:creationId xmlns:a16="http://schemas.microsoft.com/office/drawing/2014/main" xmlns="" id="{895B7FCC-D421-42E3-8C68-EE9FED898F1D}"/>
              </a:ext>
            </a:extLst>
          </p:cNvPr>
          <p:cNvSpPr/>
          <p:nvPr/>
        </p:nvSpPr>
        <p:spPr>
          <a:xfrm>
            <a:off x="4674820" y="4742392"/>
            <a:ext cx="3071445" cy="356135"/>
          </a:xfrm>
          <a:prstGeom prst="rect">
            <a:avLst/>
          </a:prstGeom>
          <a:ln/>
        </p:spPr>
        <p:style>
          <a:lnRef idx="1">
            <a:schemeClr val="accent6"/>
          </a:lnRef>
          <a:fillRef idx="2">
            <a:schemeClr val="accent6"/>
          </a:fillRef>
          <a:effectRef idx="1">
            <a:schemeClr val="accent6"/>
          </a:effectRef>
          <a:fontRef idx="minor">
            <a:schemeClr val="dk1"/>
          </a:fontRef>
        </p:style>
        <p:txBody>
          <a:bodyPr rtlCol="0" anchor="ctr"/>
          <a:lstStyle/>
          <a:p>
            <a:pPr algn="ctr" defTabSz="914400"/>
            <a:r>
              <a:rPr lang="en-US" altLang="zh-CN" sz="1600" b="1" kern="0" dirty="0">
                <a:solidFill>
                  <a:srgbClr val="1D1D1A"/>
                </a:solidFill>
                <a:ea typeface="等线" panose="02010600030101010101" pitchFamily="2" charset="-122"/>
                <a:cs typeface="Arial"/>
              </a:rPr>
              <a:t>Huawei views</a:t>
            </a:r>
          </a:p>
        </p:txBody>
      </p:sp>
      <p:sp>
        <p:nvSpPr>
          <p:cNvPr id="19" name="文本框 7">
            <a:extLst>
              <a:ext uri="{FF2B5EF4-FFF2-40B4-BE49-F238E27FC236}">
                <a16:creationId xmlns:a16="http://schemas.microsoft.com/office/drawing/2014/main" xmlns="" id="{04898F40-C9CA-41C4-AAD2-BF869B844F43}"/>
              </a:ext>
            </a:extLst>
          </p:cNvPr>
          <p:cNvSpPr txBox="1"/>
          <p:nvPr/>
        </p:nvSpPr>
        <p:spPr>
          <a:xfrm>
            <a:off x="222921" y="4932683"/>
            <a:ext cx="11773336" cy="1585883"/>
          </a:xfrm>
          <a:prstGeom prst="rect">
            <a:avLst/>
          </a:prstGeom>
          <a:noFill/>
        </p:spPr>
        <p:txBody>
          <a:bodyPr vert="horz" wrap="square" rtlCol="0">
            <a:spAutoFit/>
          </a:bodyPr>
          <a:lstStyle/>
          <a:p>
            <a:pPr marL="324000" lvl="1" indent="-271463" defTabSz="914400">
              <a:lnSpc>
                <a:spcPct val="120000"/>
              </a:lnSpc>
              <a:buFont typeface="Wingdings" panose="05000000000000000000" pitchFamily="2" charset="2"/>
              <a:buChar char="Ø"/>
              <a:defRPr/>
            </a:pPr>
            <a:r>
              <a:rPr lang="en-US" altLang="zh-CN" sz="1400" b="1" dirty="0">
                <a:solidFill>
                  <a:srgbClr val="1D1D1A"/>
                </a:solidFill>
                <a:ea typeface="Microsoft YaHei" panose="020B0503020204020204" pitchFamily="34" charset="-122"/>
                <a:cs typeface="Arial" panose="020B0604020202020204" pitchFamily="34" charset="0"/>
              </a:rPr>
              <a:t>Observation 4</a:t>
            </a:r>
            <a:endParaRPr lang="en-US" altLang="zh-CN" sz="1200" dirty="0">
              <a:solidFill>
                <a:srgbClr val="1D1D1A"/>
              </a:solidFill>
              <a:ea typeface="Microsoft YaHei" panose="020B0503020204020204" pitchFamily="34" charset="-122"/>
              <a:cs typeface="Arial" panose="020B0604020202020204" pitchFamily="34" charset="0"/>
            </a:endParaRPr>
          </a:p>
          <a:p>
            <a:pPr marL="576000" lvl="1" indent="-269875" defTabSz="914400">
              <a:lnSpc>
                <a:spcPct val="120000"/>
              </a:lnSpc>
              <a:buFont typeface="Wingdings" panose="05000000000000000000" pitchFamily="2" charset="2"/>
              <a:buChar char="ü"/>
              <a:defRPr/>
            </a:pPr>
            <a:r>
              <a:rPr lang="en-US" altLang="zh-CN" sz="1200" kern="0" dirty="0">
                <a:solidFill>
                  <a:srgbClr val="1D1D1A"/>
                </a:solidFill>
                <a:ea typeface="Microsoft YaHei" panose="020B0503020204020204" pitchFamily="34" charset="-122"/>
                <a:cs typeface="Arial"/>
              </a:rPr>
              <a:t>The study of option 1a is complete and it can already fully support training data collection for UE-sided model, while necessity/feasibility of option 1b/2/3 is not justified.</a:t>
            </a:r>
          </a:p>
          <a:p>
            <a:pPr marL="576000" lvl="1" indent="-269875" defTabSz="914400">
              <a:lnSpc>
                <a:spcPct val="120000"/>
              </a:lnSpc>
              <a:buFont typeface="Wingdings" panose="05000000000000000000" pitchFamily="2" charset="2"/>
              <a:buChar char="ü"/>
              <a:defRPr/>
            </a:pPr>
            <a:r>
              <a:rPr lang="en-US" altLang="zh-CN" sz="1200" kern="0" dirty="0">
                <a:solidFill>
                  <a:srgbClr val="1D1D1A"/>
                </a:solidFill>
                <a:ea typeface="Microsoft YaHei" panose="020B0503020204020204" pitchFamily="34" charset="-122"/>
                <a:cs typeface="Arial"/>
              </a:rPr>
              <a:t>It is unclear whether consensus can be achieved or not in Rel-19 even with further study.  </a:t>
            </a:r>
          </a:p>
          <a:p>
            <a:pPr marL="324000" lvl="1" indent="-271463" defTabSz="914400">
              <a:lnSpc>
                <a:spcPct val="120000"/>
              </a:lnSpc>
              <a:spcBef>
                <a:spcPts val="600"/>
              </a:spcBef>
              <a:buFont typeface="Wingdings" panose="05000000000000000000" pitchFamily="2" charset="2"/>
              <a:buChar char="Ø"/>
              <a:defRPr/>
            </a:pPr>
            <a:r>
              <a:rPr lang="en-US" altLang="zh-CN" sz="1400" b="1" kern="0" dirty="0">
                <a:solidFill>
                  <a:srgbClr val="0070C0"/>
                </a:solidFill>
                <a:ea typeface="Microsoft YaHei" panose="020B0503020204020204" pitchFamily="34" charset="-122"/>
                <a:cs typeface="Arial"/>
              </a:rPr>
              <a:t>Proposal 4: </a:t>
            </a:r>
            <a:r>
              <a:rPr lang="en-US" altLang="zh-CN" sz="1400" b="1" kern="0" dirty="0">
                <a:ea typeface="Microsoft YaHei" panose="020B0503020204020204" pitchFamily="34" charset="-122"/>
                <a:cs typeface="Arial"/>
              </a:rPr>
              <a:t>For training data collection of UE-sided model, recommend not to convert any option from option 1b/2/3 to normative work in Rel-19.</a:t>
            </a:r>
          </a:p>
        </p:txBody>
      </p:sp>
    </p:spTree>
    <p:extLst>
      <p:ext uri="{BB962C8B-B14F-4D97-AF65-F5344CB8AC3E}">
        <p14:creationId xmlns:p14="http://schemas.microsoft.com/office/powerpoint/2010/main" val="666961785"/>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圆角 13">
            <a:extLst>
              <a:ext uri="{FF2B5EF4-FFF2-40B4-BE49-F238E27FC236}">
                <a16:creationId xmlns:a16="http://schemas.microsoft.com/office/drawing/2014/main" xmlns="" id="{C9995A76-0DC7-4CF5-B3A5-550EB8DFFFA4}"/>
              </a:ext>
            </a:extLst>
          </p:cNvPr>
          <p:cNvSpPr/>
          <p:nvPr/>
        </p:nvSpPr>
        <p:spPr>
          <a:xfrm>
            <a:off x="100666" y="840833"/>
            <a:ext cx="11995429" cy="4605908"/>
          </a:xfrm>
          <a:prstGeom prst="roundRect">
            <a:avLst>
              <a:gd name="adj" fmla="val 2299"/>
            </a:avLst>
          </a:prstGeom>
          <a:solidFill>
            <a:schemeClr val="tx2"/>
          </a:solidFill>
          <a:ln w="12700" cap="flat" cmpd="sng" algn="ctr">
            <a:solidFill>
              <a:schemeClr val="accent6">
                <a:lumMod val="60000"/>
                <a:lumOff val="40000"/>
              </a:schemeClr>
            </a:soli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666666"/>
              </a:solidFill>
              <a:effectLst/>
              <a:uLnTx/>
              <a:uFillTx/>
              <a:ea typeface="等线" panose="02010600030101010101" pitchFamily="2" charset="-122"/>
              <a:cs typeface="Arial"/>
            </a:endParaRPr>
          </a:p>
        </p:txBody>
      </p:sp>
      <p:sp>
        <p:nvSpPr>
          <p:cNvPr id="6" name="副标题 1">
            <a:extLst>
              <a:ext uri="{FF2B5EF4-FFF2-40B4-BE49-F238E27FC236}">
                <a16:creationId xmlns:a16="http://schemas.microsoft.com/office/drawing/2014/main" xmlns="" id="{9B5C275F-59D6-413D-87D7-74A3838DD7B3}"/>
              </a:ext>
            </a:extLst>
          </p:cNvPr>
          <p:cNvSpPr txBox="1">
            <a:spLocks/>
          </p:cNvSpPr>
          <p:nvPr/>
        </p:nvSpPr>
        <p:spPr>
          <a:xfrm>
            <a:off x="222920" y="1929"/>
            <a:ext cx="11529026" cy="576236"/>
          </a:xfrm>
          <a:prstGeom prst="rect">
            <a:avLst/>
          </a:prstGeom>
        </p:spPr>
        <p:txBody>
          <a:bodyPr vert="horz" lIns="0" tIns="0" rIns="0" bIns="0" rtlCol="0" anchor="ctr" anchorCtr="0">
            <a:noAutofit/>
          </a:bodyPr>
          <a:lstStyle>
            <a:lvl1pPr marL="0" indent="0" algn="l" defTabSz="914400" rtl="0" eaLnBrk="1" latinLnBrk="0" hangingPunct="1">
              <a:lnSpc>
                <a:spcPts val="3429"/>
              </a:lnSpc>
              <a:spcBef>
                <a:spcPts val="0"/>
              </a:spcBef>
              <a:buFont typeface="Arial" panose="020B0604020202020204" pitchFamily="34" charset="0"/>
              <a:buNone/>
              <a:defRPr sz="3199" kern="1200" baseline="0">
                <a:solidFill>
                  <a:schemeClr val="tx1"/>
                </a:solidFill>
                <a:latin typeface="Microsoft YaHei" panose="020B0503020204020204" pitchFamily="34" charset="-122"/>
                <a:ea typeface="Microsoft YaHei" panose="020B0503020204020204" pitchFamily="34" charset="-122"/>
                <a:cs typeface="+mn-cs"/>
              </a:defRPr>
            </a:lvl1pPr>
            <a:lvl2pPr marL="593662" indent="0" algn="ctr" defTabSz="914400" rtl="0" eaLnBrk="1" latinLnBrk="0" hangingPunct="1">
              <a:lnSpc>
                <a:spcPct val="90000"/>
              </a:lnSpc>
              <a:spcBef>
                <a:spcPts val="500"/>
              </a:spcBef>
              <a:buFont typeface="Arial" panose="020B0604020202020204" pitchFamily="34" charset="0"/>
              <a:buNone/>
              <a:defRPr sz="2597" kern="1200">
                <a:solidFill>
                  <a:schemeClr val="tx1"/>
                </a:solidFill>
                <a:latin typeface="+mn-lt"/>
                <a:ea typeface="+mn-ea"/>
                <a:cs typeface="+mn-cs"/>
              </a:defRPr>
            </a:lvl2pPr>
            <a:lvl3pPr marL="1187323" indent="0" algn="ctr" defTabSz="914400" rtl="0" eaLnBrk="1" latinLnBrk="0" hangingPunct="1">
              <a:lnSpc>
                <a:spcPct val="90000"/>
              </a:lnSpc>
              <a:spcBef>
                <a:spcPts val="500"/>
              </a:spcBef>
              <a:buFont typeface="Arial" panose="020B0604020202020204" pitchFamily="34" charset="0"/>
              <a:buNone/>
              <a:defRPr sz="2337" kern="1200">
                <a:solidFill>
                  <a:schemeClr val="tx1"/>
                </a:solidFill>
                <a:latin typeface="+mn-lt"/>
                <a:ea typeface="+mn-ea"/>
                <a:cs typeface="+mn-cs"/>
              </a:defRPr>
            </a:lvl3pPr>
            <a:lvl4pPr marL="1780986"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4pPr>
            <a:lvl5pPr marL="2374648"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5pPr>
            <a:lvl6pPr marL="2968309"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6pPr>
            <a:lvl7pPr marL="3561971"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7pPr>
            <a:lvl8pPr marL="4155634"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8pPr>
            <a:lvl9pPr marL="4749295"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9pPr>
          </a:lstStyle>
          <a:p>
            <a:pPr>
              <a:lnSpc>
                <a:spcPct val="120000"/>
              </a:lnSpc>
              <a:defRPr/>
            </a:pPr>
            <a:r>
              <a:rPr lang="en-US" altLang="zh-CN" sz="2800" b="1" dirty="0">
                <a:solidFill>
                  <a:srgbClr val="C00000"/>
                </a:solidFill>
                <a:latin typeface="+mn-lt"/>
                <a:cs typeface="Calibri" panose="020F0502020204030204" pitchFamily="34" charset="0"/>
              </a:rPr>
              <a:t>Views on the testability and interoperability</a:t>
            </a:r>
          </a:p>
        </p:txBody>
      </p:sp>
      <p:sp>
        <p:nvSpPr>
          <p:cNvPr id="9" name="矩形 16">
            <a:extLst>
              <a:ext uri="{FF2B5EF4-FFF2-40B4-BE49-F238E27FC236}">
                <a16:creationId xmlns:a16="http://schemas.microsoft.com/office/drawing/2014/main" xmlns="" id="{5A3D8411-2845-4104-9791-C13E4FCEDBD5}"/>
              </a:ext>
            </a:extLst>
          </p:cNvPr>
          <p:cNvSpPr/>
          <p:nvPr/>
        </p:nvSpPr>
        <p:spPr>
          <a:xfrm>
            <a:off x="4689231" y="689418"/>
            <a:ext cx="3071445" cy="274320"/>
          </a:xfrm>
          <a:prstGeom prst="rect">
            <a:avLst/>
          </a:prstGeom>
          <a:ln/>
        </p:spPr>
        <p:style>
          <a:lnRef idx="1">
            <a:schemeClr val="accent6"/>
          </a:lnRef>
          <a:fillRef idx="2">
            <a:schemeClr val="accent6"/>
          </a:fillRef>
          <a:effectRef idx="1">
            <a:schemeClr val="accent6"/>
          </a:effectRef>
          <a:fontRef idx="minor">
            <a:schemeClr val="dk1"/>
          </a:fontRef>
        </p:style>
        <p:txBody>
          <a:bodyPr rtlCol="0" anchor="ctr"/>
          <a:lstStyle/>
          <a:p>
            <a:pPr algn="ctr" defTabSz="914400"/>
            <a:r>
              <a:rPr lang="en-US" altLang="zh-CN" sz="1600" b="1" kern="0" dirty="0">
                <a:solidFill>
                  <a:srgbClr val="1D1D1A"/>
                </a:solidFill>
                <a:ea typeface="等线" panose="02010600030101010101" pitchFamily="2" charset="-122"/>
                <a:cs typeface="Arial"/>
              </a:rPr>
              <a:t>Summaries of study status</a:t>
            </a:r>
          </a:p>
        </p:txBody>
      </p:sp>
      <p:sp>
        <p:nvSpPr>
          <p:cNvPr id="12" name="矩形: 圆角 13">
            <a:extLst>
              <a:ext uri="{FF2B5EF4-FFF2-40B4-BE49-F238E27FC236}">
                <a16:creationId xmlns:a16="http://schemas.microsoft.com/office/drawing/2014/main" xmlns="" id="{535767DF-DE90-4F45-90BA-F716E2410079}"/>
              </a:ext>
            </a:extLst>
          </p:cNvPr>
          <p:cNvSpPr/>
          <p:nvPr/>
        </p:nvSpPr>
        <p:spPr>
          <a:xfrm>
            <a:off x="100666" y="5634378"/>
            <a:ext cx="11995429" cy="1101826"/>
          </a:xfrm>
          <a:prstGeom prst="roundRect">
            <a:avLst>
              <a:gd name="adj" fmla="val 2299"/>
            </a:avLst>
          </a:prstGeom>
          <a:solidFill>
            <a:schemeClr val="tx2"/>
          </a:solidFill>
          <a:ln w="12700" cap="flat" cmpd="sng" algn="ctr">
            <a:solidFill>
              <a:schemeClr val="accent6">
                <a:lumMod val="60000"/>
                <a:lumOff val="40000"/>
              </a:schemeClr>
            </a:soli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666666"/>
              </a:solidFill>
              <a:effectLst/>
              <a:uLnTx/>
              <a:uFillTx/>
              <a:ea typeface="等线" panose="02010600030101010101" pitchFamily="2" charset="-122"/>
              <a:cs typeface="Arial"/>
            </a:endParaRPr>
          </a:p>
        </p:txBody>
      </p:sp>
      <p:sp>
        <p:nvSpPr>
          <p:cNvPr id="13" name="矩形 16">
            <a:extLst>
              <a:ext uri="{FF2B5EF4-FFF2-40B4-BE49-F238E27FC236}">
                <a16:creationId xmlns:a16="http://schemas.microsoft.com/office/drawing/2014/main" xmlns="" id="{59024A59-B71C-46CD-923A-33202796BE71}"/>
              </a:ext>
            </a:extLst>
          </p:cNvPr>
          <p:cNvSpPr/>
          <p:nvPr/>
        </p:nvSpPr>
        <p:spPr>
          <a:xfrm>
            <a:off x="4689230" y="5579094"/>
            <a:ext cx="3071445" cy="243102"/>
          </a:xfrm>
          <a:prstGeom prst="rect">
            <a:avLst/>
          </a:prstGeom>
          <a:ln/>
        </p:spPr>
        <p:style>
          <a:lnRef idx="1">
            <a:schemeClr val="accent6"/>
          </a:lnRef>
          <a:fillRef idx="2">
            <a:schemeClr val="accent6"/>
          </a:fillRef>
          <a:effectRef idx="1">
            <a:schemeClr val="accent6"/>
          </a:effectRef>
          <a:fontRef idx="minor">
            <a:schemeClr val="dk1"/>
          </a:fontRef>
        </p:style>
        <p:txBody>
          <a:bodyPr rtlCol="0" anchor="ctr"/>
          <a:lstStyle/>
          <a:p>
            <a:pPr algn="ctr" defTabSz="914400"/>
            <a:r>
              <a:rPr lang="en-US" altLang="zh-CN" sz="1600" b="1" kern="0" dirty="0">
                <a:solidFill>
                  <a:srgbClr val="1D1D1A"/>
                </a:solidFill>
                <a:ea typeface="等线" panose="02010600030101010101" pitchFamily="2" charset="-122"/>
                <a:cs typeface="Arial"/>
              </a:rPr>
              <a:t>Huawei views  </a:t>
            </a:r>
          </a:p>
        </p:txBody>
      </p:sp>
      <p:sp>
        <p:nvSpPr>
          <p:cNvPr id="14" name="文本框 7">
            <a:extLst>
              <a:ext uri="{FF2B5EF4-FFF2-40B4-BE49-F238E27FC236}">
                <a16:creationId xmlns:a16="http://schemas.microsoft.com/office/drawing/2014/main" xmlns="" id="{E994CEFB-D17F-4CC8-83C4-DE04F5B5F71C}"/>
              </a:ext>
            </a:extLst>
          </p:cNvPr>
          <p:cNvSpPr txBox="1"/>
          <p:nvPr/>
        </p:nvSpPr>
        <p:spPr>
          <a:xfrm>
            <a:off x="-757" y="5589652"/>
            <a:ext cx="12087707" cy="1028808"/>
          </a:xfrm>
          <a:prstGeom prst="rect">
            <a:avLst/>
          </a:prstGeom>
          <a:noFill/>
        </p:spPr>
        <p:txBody>
          <a:bodyPr vert="horz" wrap="square" rtlCol="0">
            <a:spAutoFit/>
          </a:bodyPr>
          <a:lstStyle/>
          <a:p>
            <a:pPr marL="324000" lvl="1" indent="-271463" defTabSz="914400">
              <a:lnSpc>
                <a:spcPct val="120000"/>
              </a:lnSpc>
              <a:buFont typeface="Wingdings" panose="05000000000000000000" pitchFamily="2" charset="2"/>
              <a:buChar char="Ø"/>
              <a:defRPr/>
            </a:pPr>
            <a:r>
              <a:rPr lang="en-US" altLang="zh-CN" sz="1400" b="1" dirty="0">
                <a:solidFill>
                  <a:srgbClr val="1D1D1A"/>
                </a:solidFill>
                <a:ea typeface="Microsoft YaHei" panose="020B0503020204020204" pitchFamily="34" charset="-122"/>
                <a:cs typeface="Arial" panose="020B0604020202020204" pitchFamily="34" charset="0"/>
              </a:rPr>
              <a:t>Observation 5</a:t>
            </a:r>
          </a:p>
          <a:p>
            <a:pPr marL="576000" lvl="1" indent="-269875" defTabSz="914400">
              <a:lnSpc>
                <a:spcPct val="120000"/>
              </a:lnSpc>
              <a:buFont typeface="Wingdings" panose="05000000000000000000" pitchFamily="2" charset="2"/>
              <a:buChar char="ü"/>
              <a:defRPr/>
            </a:pPr>
            <a:r>
              <a:rPr lang="en-US" altLang="zh-CN" sz="1200" kern="0" dirty="0">
                <a:solidFill>
                  <a:srgbClr val="1D1D1A"/>
                </a:solidFill>
                <a:ea typeface="Microsoft YaHei" panose="020B0503020204020204" pitchFamily="34" charset="-122"/>
                <a:cs typeface="Arial"/>
              </a:rPr>
              <a:t>The study of testability and interoperability for both one-sided models and two-sided models are not completed. </a:t>
            </a:r>
          </a:p>
          <a:p>
            <a:pPr marL="576000" lvl="1" indent="-269875" defTabSz="914400">
              <a:lnSpc>
                <a:spcPct val="120000"/>
              </a:lnSpc>
              <a:buFont typeface="Wingdings" panose="05000000000000000000" pitchFamily="2" charset="2"/>
              <a:buChar char="ü"/>
              <a:defRPr/>
            </a:pPr>
            <a:r>
              <a:rPr lang="en-US" altLang="zh-CN" sz="1200" kern="0" dirty="0">
                <a:solidFill>
                  <a:srgbClr val="1D1D1A"/>
                </a:solidFill>
                <a:ea typeface="Microsoft YaHei" panose="020B0503020204020204" pitchFamily="34" charset="-122"/>
                <a:cs typeface="Arial"/>
              </a:rPr>
              <a:t>Much less remaining open issues for one-sided model than that for two-sided model, and the feasibility of two-sided model itself depends on further study of other WGs. </a:t>
            </a:r>
          </a:p>
          <a:p>
            <a:pPr marL="324000" lvl="1" indent="-271463" defTabSz="914400">
              <a:lnSpc>
                <a:spcPct val="120000"/>
              </a:lnSpc>
              <a:buFont typeface="Wingdings" panose="05000000000000000000" pitchFamily="2" charset="2"/>
              <a:buChar char="Ø"/>
              <a:defRPr/>
            </a:pPr>
            <a:r>
              <a:rPr kumimoji="1" lang="en-US" altLang="zh-CN" sz="1400" b="1" dirty="0">
                <a:solidFill>
                  <a:srgbClr val="0070C0"/>
                </a:solidFill>
                <a:ea typeface="Microsoft YaHei" panose="020B0503020204020204" pitchFamily="34" charset="-122"/>
              </a:rPr>
              <a:t>Proposal 5</a:t>
            </a:r>
            <a:r>
              <a:rPr lang="en-US" altLang="zh-CN" sz="1400" dirty="0">
                <a:solidFill>
                  <a:srgbClr val="1D1D1A"/>
                </a:solidFill>
                <a:ea typeface="Microsoft YaHei" panose="020B0503020204020204" pitchFamily="34" charset="-122"/>
                <a:cs typeface="Arial" panose="020B0604020202020204" pitchFamily="34" charset="0"/>
              </a:rPr>
              <a:t>: </a:t>
            </a:r>
            <a:r>
              <a:rPr lang="en-US" altLang="zh-CN" sz="1400" b="1" dirty="0">
                <a:solidFill>
                  <a:srgbClr val="1D1D1A"/>
                </a:solidFill>
                <a:ea typeface="Microsoft YaHei" panose="020B0503020204020204" pitchFamily="34" charset="-122"/>
                <a:cs typeface="Arial" panose="020B0604020202020204" pitchFamily="34" charset="0"/>
              </a:rPr>
              <a:t>Extend the study of testability and interoperability to the end of R19.</a:t>
            </a:r>
            <a:endParaRPr kumimoji="0" lang="en-US" altLang="zh-CN" sz="1400" b="1" i="0" u="none" strike="noStrike" kern="0" cap="none" spc="0" normalizeH="0" baseline="0" noProof="0" dirty="0">
              <a:ln>
                <a:noFill/>
              </a:ln>
              <a:solidFill>
                <a:srgbClr val="1D1D1A"/>
              </a:solidFill>
              <a:effectLst/>
              <a:uLnTx/>
              <a:uFillTx/>
              <a:ea typeface="Microsoft YaHei" panose="020B0503020204020204" pitchFamily="34" charset="-122"/>
              <a:cs typeface="Arial"/>
            </a:endParaRPr>
          </a:p>
        </p:txBody>
      </p:sp>
      <p:graphicFrame>
        <p:nvGraphicFramePr>
          <p:cNvPr id="11" name="表格 4">
            <a:extLst>
              <a:ext uri="{FF2B5EF4-FFF2-40B4-BE49-F238E27FC236}">
                <a16:creationId xmlns:a16="http://schemas.microsoft.com/office/drawing/2014/main" xmlns="" id="{12B9C9DA-7320-4A43-BEB5-07D4E9A2E3B5}"/>
              </a:ext>
            </a:extLst>
          </p:cNvPr>
          <p:cNvGraphicFramePr>
            <a:graphicFrameLocks noGrp="1"/>
          </p:cNvGraphicFramePr>
          <p:nvPr>
            <p:extLst>
              <p:ext uri="{D42A27DB-BD31-4B8C-83A1-F6EECF244321}">
                <p14:modId xmlns:p14="http://schemas.microsoft.com/office/powerpoint/2010/main" val="1812211829"/>
              </p:ext>
            </p:extLst>
          </p:nvPr>
        </p:nvGraphicFramePr>
        <p:xfrm>
          <a:off x="214466" y="1031316"/>
          <a:ext cx="11765438" cy="274320"/>
        </p:xfrm>
        <a:graphic>
          <a:graphicData uri="http://schemas.openxmlformats.org/drawingml/2006/table">
            <a:tbl>
              <a:tblPr firstRow="1" bandRow="1">
                <a:effectLst>
                  <a:outerShdw blurRad="50800" dist="38100" dir="2700000" algn="tl" rotWithShape="0">
                    <a:prstClr val="black">
                      <a:alpha val="40000"/>
                    </a:prstClr>
                  </a:outerShdw>
                </a:effectLst>
                <a:tableStyleId>{912C8C85-51F0-491E-9774-3900AFEF0FD7}</a:tableStyleId>
              </a:tblPr>
              <a:tblGrid>
                <a:gridCol w="2303604">
                  <a:extLst>
                    <a:ext uri="{9D8B030D-6E8A-4147-A177-3AD203B41FA5}">
                      <a16:colId xmlns:a16="http://schemas.microsoft.com/office/drawing/2014/main" xmlns="" val="3842540725"/>
                    </a:ext>
                  </a:extLst>
                </a:gridCol>
                <a:gridCol w="4096328">
                  <a:extLst>
                    <a:ext uri="{9D8B030D-6E8A-4147-A177-3AD203B41FA5}">
                      <a16:colId xmlns:a16="http://schemas.microsoft.com/office/drawing/2014/main" xmlns="" val="20001"/>
                    </a:ext>
                  </a:extLst>
                </a:gridCol>
                <a:gridCol w="5365506">
                  <a:extLst>
                    <a:ext uri="{9D8B030D-6E8A-4147-A177-3AD203B41FA5}">
                      <a16:colId xmlns:a16="http://schemas.microsoft.com/office/drawing/2014/main" xmlns="" val="1980913721"/>
                    </a:ext>
                  </a:extLst>
                </a:gridCol>
              </a:tblGrid>
              <a:tr h="254163">
                <a:tc>
                  <a:txBody>
                    <a:bodyPr/>
                    <a:lstStyle/>
                    <a:p>
                      <a:pPr marL="0" algn="ctr" defTabSz="914400" rtl="0" eaLnBrk="1" latinLnBrk="0" hangingPunct="1"/>
                      <a:r>
                        <a:rPr lang="en-US" altLang="zh-CN" sz="1200" b="1" kern="1200" dirty="0">
                          <a:solidFill>
                            <a:schemeClr val="tx1"/>
                          </a:solidFill>
                          <a:latin typeface="+mn-lt"/>
                          <a:ea typeface="+mn-ea"/>
                          <a:cs typeface="+mn-cs"/>
                        </a:rPr>
                        <a:t>RAN4 SI AI/ML</a:t>
                      </a:r>
                      <a:endParaRPr lang="zh-CN" altLang="en-US" sz="1200" b="1" kern="1200" dirty="0">
                        <a:solidFill>
                          <a:schemeClr val="tx1"/>
                        </a:solidFill>
                        <a:latin typeface="+mn-lt"/>
                        <a:ea typeface="+mn-ea"/>
                        <a:cs typeface="+mn-cs"/>
                      </a:endParaRPr>
                    </a:p>
                  </a:txBody>
                  <a:tcPr anchor="ct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tcPr>
                </a:tc>
                <a:tc>
                  <a:txBody>
                    <a:bodyPr/>
                    <a:lstStyle/>
                    <a:p>
                      <a:pPr marL="0" algn="ctr" defTabSz="914400" rtl="0" eaLnBrk="1" latinLnBrk="0" hangingPunct="1"/>
                      <a:r>
                        <a:rPr lang="en-US" altLang="zh-CN" sz="1200" b="1" kern="1200" dirty="0">
                          <a:solidFill>
                            <a:schemeClr val="tx1"/>
                          </a:solidFill>
                          <a:latin typeface="+mn-lt"/>
                          <a:ea typeface="+mn-ea"/>
                          <a:cs typeface="+mn-cs"/>
                        </a:rPr>
                        <a:t>Progress till RAN4 #112</a:t>
                      </a:r>
                      <a:endParaRPr lang="zh-CN" altLang="en-US" sz="1200" b="1" kern="1200" dirty="0">
                        <a:solidFill>
                          <a:srgbClr val="FF0000"/>
                        </a:solidFill>
                        <a:latin typeface="+mn-lt"/>
                        <a:ea typeface="+mn-ea"/>
                        <a:cs typeface="+mn-cs"/>
                      </a:endParaRPr>
                    </a:p>
                  </a:txBody>
                  <a:tcPr anchor="ct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tcPr>
                </a:tc>
                <a:tc>
                  <a:txBody>
                    <a:bodyPr/>
                    <a:lstStyle/>
                    <a:p>
                      <a:pPr marL="0" algn="ctr" defTabSz="914400" rtl="0" eaLnBrk="1" latinLnBrk="0" hangingPunct="1"/>
                      <a:r>
                        <a:rPr lang="en-US" altLang="zh-CN" sz="1200" b="1" kern="1200" dirty="0">
                          <a:solidFill>
                            <a:schemeClr val="tx1"/>
                          </a:solidFill>
                          <a:latin typeface="+mn-lt"/>
                          <a:ea typeface="+mn-ea"/>
                          <a:cs typeface="+mn-cs"/>
                        </a:rPr>
                        <a:t>List of main open issues</a:t>
                      </a:r>
                      <a:endParaRPr lang="zh-CN" altLang="en-US" sz="1200" b="1" kern="1200" dirty="0">
                        <a:solidFill>
                          <a:schemeClr val="tx1"/>
                        </a:solidFill>
                        <a:latin typeface="+mn-lt"/>
                        <a:ea typeface="+mn-ea"/>
                        <a:cs typeface="+mn-cs"/>
                      </a:endParaRPr>
                    </a:p>
                  </a:txBody>
                  <a:tcPr anchor="ct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tcPr>
                </a:tc>
                <a:extLst>
                  <a:ext uri="{0D108BD9-81ED-4DB2-BD59-A6C34878D82A}">
                    <a16:rowId xmlns:a16="http://schemas.microsoft.com/office/drawing/2014/main" xmlns="" val="1654528299"/>
                  </a:ext>
                </a:extLst>
              </a:tr>
            </a:tbl>
          </a:graphicData>
        </a:graphic>
      </p:graphicFrame>
      <p:graphicFrame>
        <p:nvGraphicFramePr>
          <p:cNvPr id="15" name="Table 14">
            <a:extLst>
              <a:ext uri="{FF2B5EF4-FFF2-40B4-BE49-F238E27FC236}">
                <a16:creationId xmlns:a16="http://schemas.microsoft.com/office/drawing/2014/main" xmlns="" id="{2F4DD5CD-CC61-411E-BA0B-224EB0B7BA1A}"/>
              </a:ext>
            </a:extLst>
          </p:cNvPr>
          <p:cNvGraphicFramePr>
            <a:graphicFrameLocks noGrp="1"/>
          </p:cNvGraphicFramePr>
          <p:nvPr>
            <p:extLst>
              <p:ext uri="{D42A27DB-BD31-4B8C-83A1-F6EECF244321}">
                <p14:modId xmlns:p14="http://schemas.microsoft.com/office/powerpoint/2010/main" val="3902502081"/>
              </p:ext>
            </p:extLst>
          </p:nvPr>
        </p:nvGraphicFramePr>
        <p:xfrm>
          <a:off x="214465" y="1644024"/>
          <a:ext cx="11765441" cy="917541"/>
        </p:xfrm>
        <a:graphic>
          <a:graphicData uri="http://schemas.openxmlformats.org/drawingml/2006/table">
            <a:tbl>
              <a:tblPr firstRow="1" bandRow="1">
                <a:effectLst>
                  <a:outerShdw blurRad="50800" dist="38100" dir="2700000" algn="tl" rotWithShape="0">
                    <a:prstClr val="black">
                      <a:alpha val="40000"/>
                    </a:prstClr>
                  </a:outerShdw>
                </a:effectLst>
                <a:tableStyleId>{912C8C85-51F0-491E-9774-3900AFEF0FD7}</a:tableStyleId>
              </a:tblPr>
              <a:tblGrid>
                <a:gridCol w="2113585">
                  <a:extLst>
                    <a:ext uri="{9D8B030D-6E8A-4147-A177-3AD203B41FA5}">
                      <a16:colId xmlns:a16="http://schemas.microsoft.com/office/drawing/2014/main" xmlns="" val="2911310534"/>
                    </a:ext>
                  </a:extLst>
                </a:gridCol>
                <a:gridCol w="4475395">
                  <a:extLst>
                    <a:ext uri="{9D8B030D-6E8A-4147-A177-3AD203B41FA5}">
                      <a16:colId xmlns:a16="http://schemas.microsoft.com/office/drawing/2014/main" xmlns="" val="2106695724"/>
                    </a:ext>
                  </a:extLst>
                </a:gridCol>
                <a:gridCol w="5176461">
                  <a:extLst>
                    <a:ext uri="{9D8B030D-6E8A-4147-A177-3AD203B41FA5}">
                      <a16:colId xmlns:a16="http://schemas.microsoft.com/office/drawing/2014/main" xmlns="" val="2523065813"/>
                    </a:ext>
                  </a:extLst>
                </a:gridCol>
              </a:tblGrid>
              <a:tr h="380291">
                <a:tc>
                  <a:txBody>
                    <a:bodyPr/>
                    <a:lstStyle/>
                    <a:p>
                      <a:r>
                        <a:rPr lang="en-US" altLang="zh-CN" sz="1100" b="1" dirty="0">
                          <a:solidFill>
                            <a:schemeClr val="tx1"/>
                          </a:solidFill>
                        </a:rPr>
                        <a:t>Testing goal</a:t>
                      </a:r>
                      <a:endParaRPr lang="zh-CN" altLang="en-US" sz="1100" b="1" dirty="0">
                        <a:solidFill>
                          <a:schemeClr val="tx1"/>
                        </a:solidFill>
                      </a:endParaRPr>
                    </a:p>
                  </a:txBody>
                  <a:tcP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solidFill>
                      <a:schemeClr val="tx2"/>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en-US" altLang="zh-CN" sz="1100" b="0" kern="1200" dirty="0">
                          <a:solidFill>
                            <a:schemeClr val="tx1"/>
                          </a:solidFill>
                          <a:latin typeface="+mn-lt"/>
                          <a:ea typeface="+mn-ea"/>
                          <a:cs typeface="+mn-cs"/>
                        </a:rPr>
                        <a:t>It is agreed to verify whether the minimum performance of AI/ML functionality/feature can be achieved</a:t>
                      </a:r>
                    </a:p>
                  </a:txBody>
                  <a:tcP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solidFill>
                      <a:schemeClr val="tx2"/>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en-US" altLang="zh-CN" sz="1100" b="0" kern="1200" dirty="0">
                          <a:solidFill>
                            <a:schemeClr val="tx1"/>
                          </a:solidFill>
                          <a:latin typeface="+mn-lt"/>
                          <a:ea typeface="+mn-ea"/>
                          <a:cs typeface="+mn-cs"/>
                        </a:rPr>
                        <a:t>Whether and how many different test configurations/parameters are used for tests</a:t>
                      </a:r>
                    </a:p>
                  </a:txBody>
                  <a:tcP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solidFill>
                      <a:schemeClr val="tx2"/>
                    </a:solidFill>
                  </a:tcPr>
                </a:tc>
                <a:extLst>
                  <a:ext uri="{0D108BD9-81ED-4DB2-BD59-A6C34878D82A}">
                    <a16:rowId xmlns:a16="http://schemas.microsoft.com/office/drawing/2014/main" xmlns="" val="3063772626"/>
                  </a:ext>
                </a:extLst>
              </a:tr>
              <a:tr h="490821">
                <a:tc>
                  <a:txBody>
                    <a:bodyPr/>
                    <a:lstStyle/>
                    <a:p>
                      <a:r>
                        <a:rPr lang="en-US" altLang="zh-CN" sz="1100" b="1" dirty="0"/>
                        <a:t>Test dataset</a:t>
                      </a:r>
                      <a:endParaRPr lang="zh-CN" altLang="en-US" sz="1100" b="1" dirty="0">
                        <a:solidFill>
                          <a:schemeClr val="tx1"/>
                        </a:solidFill>
                      </a:endParaRPr>
                    </a:p>
                  </a:txBody>
                  <a:tcP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solidFill>
                      <a:schemeClr val="tx2"/>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en-US" altLang="zh-CN" sz="1100" kern="1200" dirty="0">
                          <a:solidFill>
                            <a:schemeClr val="tx1"/>
                          </a:solidFill>
                          <a:latin typeface="+mn-lt"/>
                          <a:ea typeface="+mn-ea"/>
                          <a:cs typeface="+mn-cs"/>
                        </a:rPr>
                        <a:t>Use synthetic channels as the default assumption for conformance requirements/test.</a:t>
                      </a:r>
                    </a:p>
                  </a:txBody>
                  <a:tcP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solidFill>
                      <a:schemeClr val="tx2"/>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en-US" altLang="zh-CN" sz="1100" kern="1200" dirty="0">
                          <a:solidFill>
                            <a:schemeClr val="tx1"/>
                          </a:solidFill>
                          <a:latin typeface="+mn-lt"/>
                          <a:ea typeface="+mn-ea"/>
                          <a:cs typeface="+mn-cs"/>
                        </a:rPr>
                        <a:t>Conduct an analysis for each use case to determine the reliability of using synthetic channels for test data in evaluating models trained on real data.</a:t>
                      </a:r>
                    </a:p>
                  </a:txBody>
                  <a:tcP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solidFill>
                      <a:schemeClr val="tx2"/>
                    </a:solidFill>
                  </a:tcPr>
                </a:tc>
                <a:extLst>
                  <a:ext uri="{0D108BD9-81ED-4DB2-BD59-A6C34878D82A}">
                    <a16:rowId xmlns:a16="http://schemas.microsoft.com/office/drawing/2014/main" xmlns="" val="823083249"/>
                  </a:ext>
                </a:extLst>
              </a:tr>
            </a:tbl>
          </a:graphicData>
        </a:graphic>
      </p:graphicFrame>
      <p:graphicFrame>
        <p:nvGraphicFramePr>
          <p:cNvPr id="16" name="Table 15">
            <a:extLst>
              <a:ext uri="{FF2B5EF4-FFF2-40B4-BE49-F238E27FC236}">
                <a16:creationId xmlns:a16="http://schemas.microsoft.com/office/drawing/2014/main" xmlns="" id="{62D19EA1-9E36-4D53-B71F-42196EFEC576}"/>
              </a:ext>
            </a:extLst>
          </p:cNvPr>
          <p:cNvGraphicFramePr>
            <a:graphicFrameLocks noGrp="1"/>
          </p:cNvGraphicFramePr>
          <p:nvPr>
            <p:extLst>
              <p:ext uri="{D42A27DB-BD31-4B8C-83A1-F6EECF244321}">
                <p14:modId xmlns:p14="http://schemas.microsoft.com/office/powerpoint/2010/main" val="2459789468"/>
              </p:ext>
            </p:extLst>
          </p:nvPr>
        </p:nvGraphicFramePr>
        <p:xfrm>
          <a:off x="222920" y="3660067"/>
          <a:ext cx="11756558" cy="1676400"/>
        </p:xfrm>
        <a:graphic>
          <a:graphicData uri="http://schemas.openxmlformats.org/drawingml/2006/table">
            <a:tbl>
              <a:tblPr firstRow="1" bandRow="1">
                <a:effectLst>
                  <a:outerShdw blurRad="50800" dist="38100" dir="2700000" algn="tl" rotWithShape="0">
                    <a:prstClr val="black">
                      <a:alpha val="40000"/>
                    </a:prstClr>
                  </a:outerShdw>
                </a:effectLst>
                <a:tableStyleId>{912C8C85-51F0-491E-9774-3900AFEF0FD7}</a:tableStyleId>
              </a:tblPr>
              <a:tblGrid>
                <a:gridCol w="2096504">
                  <a:extLst>
                    <a:ext uri="{9D8B030D-6E8A-4147-A177-3AD203B41FA5}">
                      <a16:colId xmlns:a16="http://schemas.microsoft.com/office/drawing/2014/main" xmlns="" val="2517764609"/>
                    </a:ext>
                  </a:extLst>
                </a:gridCol>
                <a:gridCol w="4509624">
                  <a:extLst>
                    <a:ext uri="{9D8B030D-6E8A-4147-A177-3AD203B41FA5}">
                      <a16:colId xmlns:a16="http://schemas.microsoft.com/office/drawing/2014/main" xmlns="" val="3459139256"/>
                    </a:ext>
                  </a:extLst>
                </a:gridCol>
                <a:gridCol w="5150430">
                  <a:extLst>
                    <a:ext uri="{9D8B030D-6E8A-4147-A177-3AD203B41FA5}">
                      <a16:colId xmlns:a16="http://schemas.microsoft.com/office/drawing/2014/main" xmlns="" val="3811890259"/>
                    </a:ext>
                  </a:extLst>
                </a:gridCol>
              </a:tblGrid>
              <a:tr h="16645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100" b="1" dirty="0">
                          <a:solidFill>
                            <a:schemeClr val="tx1"/>
                          </a:solidFill>
                        </a:rPr>
                        <a:t>Feasibility verification of potential testing options</a:t>
                      </a:r>
                      <a:endParaRPr lang="zh-CN" altLang="en-US" sz="1100" b="1" dirty="0">
                        <a:solidFill>
                          <a:schemeClr val="tx1"/>
                        </a:solidFill>
                      </a:endParaRPr>
                    </a:p>
                  </a:txBody>
                  <a:tcP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solidFill>
                      <a:schemeClr val="tx2"/>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en-US" altLang="zh-CN" sz="1100" b="1" kern="1200" dirty="0">
                          <a:solidFill>
                            <a:schemeClr val="tx1"/>
                          </a:solidFill>
                          <a:latin typeface="+mn-lt"/>
                          <a:ea typeface="+mn-ea"/>
                          <a:cs typeface="+mn-cs"/>
                        </a:rPr>
                        <a:t>For Option 3</a:t>
                      </a:r>
                    </a:p>
                    <a:p>
                      <a:pPr marL="228600" marR="0" lvl="0" indent="-228600" algn="l" defTabSz="914400" rtl="0" eaLnBrk="1" fontAlgn="auto" latinLnBrk="0" hangingPunct="1">
                        <a:lnSpc>
                          <a:spcPct val="100000"/>
                        </a:lnSpc>
                        <a:spcBef>
                          <a:spcPts val="0"/>
                        </a:spcBef>
                        <a:spcAft>
                          <a:spcPts val="0"/>
                        </a:spcAft>
                        <a:buClrTx/>
                        <a:buSzTx/>
                        <a:buFont typeface="Wingdings" panose="05000000000000000000" pitchFamily="2" charset="2"/>
                        <a:buAutoNum type="arabicParenBoth"/>
                        <a:tabLst/>
                        <a:defRPr/>
                      </a:pPr>
                      <a:r>
                        <a:rPr lang="en-US" altLang="zh-CN" sz="1100" b="0" kern="1200" dirty="0">
                          <a:solidFill>
                            <a:schemeClr val="tx1"/>
                          </a:solidFill>
                          <a:latin typeface="+mn-lt"/>
                          <a:ea typeface="+mn-ea"/>
                          <a:cs typeface="+mn-cs"/>
                        </a:rPr>
                        <a:t>1</a:t>
                      </a:r>
                      <a:r>
                        <a:rPr lang="en-US" altLang="zh-CN" sz="1100" b="0" kern="1200" baseline="30000" dirty="0">
                          <a:solidFill>
                            <a:schemeClr val="tx1"/>
                          </a:solidFill>
                          <a:latin typeface="+mn-lt"/>
                          <a:ea typeface="+mn-ea"/>
                          <a:cs typeface="+mn-cs"/>
                        </a:rPr>
                        <a:t>st</a:t>
                      </a:r>
                      <a:r>
                        <a:rPr lang="en-US" altLang="zh-CN" sz="1100" b="0" kern="1200" dirty="0">
                          <a:solidFill>
                            <a:schemeClr val="tx1"/>
                          </a:solidFill>
                          <a:latin typeface="+mn-lt"/>
                          <a:ea typeface="+mn-ea"/>
                          <a:cs typeface="+mn-cs"/>
                        </a:rPr>
                        <a:t> round of simulation results collection for checking the feasibility of testing option 3 was performed, however SGCS divergency in range of [0.69,0.79] was observed; </a:t>
                      </a:r>
                    </a:p>
                    <a:p>
                      <a:pPr marL="228600" marR="0" lvl="0" indent="-228600" algn="l" defTabSz="914400" rtl="0" eaLnBrk="1" fontAlgn="auto" latinLnBrk="0" hangingPunct="1">
                        <a:lnSpc>
                          <a:spcPct val="100000"/>
                        </a:lnSpc>
                        <a:spcBef>
                          <a:spcPts val="300"/>
                        </a:spcBef>
                        <a:spcAft>
                          <a:spcPts val="0"/>
                        </a:spcAft>
                        <a:buClrTx/>
                        <a:buSzTx/>
                        <a:buFont typeface="Wingdings" panose="05000000000000000000" pitchFamily="2" charset="2"/>
                        <a:buAutoNum type="arabicParenBoth"/>
                        <a:tabLst/>
                        <a:defRPr/>
                      </a:pPr>
                      <a:r>
                        <a:rPr lang="en-US" altLang="zh-CN" sz="1100" b="0" kern="1200" dirty="0">
                          <a:solidFill>
                            <a:schemeClr val="tx1"/>
                          </a:solidFill>
                          <a:latin typeface="+mn-lt"/>
                          <a:ea typeface="+mn-ea"/>
                          <a:cs typeface="+mn-cs"/>
                        </a:rPr>
                        <a:t>Refined simulation parameters are identified, however still struggling for alignment of simulation results in terms of SGCS</a:t>
                      </a:r>
                    </a:p>
                    <a:p>
                      <a:pPr marL="0" marR="0" lvl="0" indent="0" algn="l" defTabSz="914400" rtl="0" eaLnBrk="1" fontAlgn="auto" latinLnBrk="0" hangingPunct="1">
                        <a:lnSpc>
                          <a:spcPct val="100000"/>
                        </a:lnSpc>
                        <a:spcBef>
                          <a:spcPts val="600"/>
                        </a:spcBef>
                        <a:spcAft>
                          <a:spcPts val="0"/>
                        </a:spcAft>
                        <a:buClrTx/>
                        <a:buSzTx/>
                        <a:buFont typeface="Wingdings" panose="05000000000000000000" pitchFamily="2" charset="2"/>
                        <a:buNone/>
                        <a:tabLst/>
                        <a:defRPr/>
                      </a:pPr>
                      <a:r>
                        <a:rPr lang="en-US" altLang="zh-CN" sz="1100" b="1" kern="1200" dirty="0">
                          <a:solidFill>
                            <a:schemeClr val="tx1"/>
                          </a:solidFill>
                          <a:latin typeface="+mn-lt"/>
                          <a:ea typeface="+mn-ea"/>
                          <a:cs typeface="+mn-cs"/>
                        </a:rPr>
                        <a:t>For Option4</a:t>
                      </a:r>
                    </a:p>
                    <a:p>
                      <a:pPr marL="228600" marR="0" lvl="0" indent="-228600" algn="l" defTabSz="914400" rtl="0" eaLnBrk="1" fontAlgn="auto" latinLnBrk="0" hangingPunct="1">
                        <a:lnSpc>
                          <a:spcPct val="100000"/>
                        </a:lnSpc>
                        <a:spcBef>
                          <a:spcPts val="0"/>
                        </a:spcBef>
                        <a:spcAft>
                          <a:spcPts val="0"/>
                        </a:spcAft>
                        <a:buClrTx/>
                        <a:buSzTx/>
                        <a:buFont typeface="Wingdings" panose="05000000000000000000" pitchFamily="2" charset="2"/>
                        <a:buAutoNum type="arabicParenBoth"/>
                        <a:tabLst/>
                        <a:defRPr/>
                      </a:pPr>
                      <a:r>
                        <a:rPr lang="en-US" altLang="zh-CN" sz="1100" b="0" kern="1200" dirty="0">
                          <a:solidFill>
                            <a:schemeClr val="tx1"/>
                          </a:solidFill>
                          <a:latin typeface="+mn-lt"/>
                          <a:ea typeface="+mn-ea"/>
                          <a:cs typeface="+mn-cs"/>
                        </a:rPr>
                        <a:t>Sub-options (4a/4b/4c) are identified.</a:t>
                      </a:r>
                    </a:p>
                  </a:txBody>
                  <a:tcP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solidFill>
                      <a:schemeClr val="tx2"/>
                    </a:solidFill>
                  </a:tcPr>
                </a:tc>
                <a:tc>
                  <a:txBody>
                    <a:bodyPr/>
                    <a:lstStyle/>
                    <a:p>
                      <a:pPr marL="0" indent="0" algn="l">
                        <a:buFont typeface="Arial" panose="020B0604020202020204" pitchFamily="34" charset="0"/>
                        <a:buNone/>
                      </a:pPr>
                      <a:r>
                        <a:rPr lang="en-US" altLang="zh-CN" sz="1100" b="1" baseline="0" dirty="0">
                          <a:solidFill>
                            <a:schemeClr val="tx1"/>
                          </a:solidFill>
                        </a:rPr>
                        <a:t>For Option 3</a:t>
                      </a:r>
                    </a:p>
                    <a:p>
                      <a:pPr marL="0" indent="0" algn="l">
                        <a:buFont typeface="Arial" panose="020B0604020202020204" pitchFamily="34" charset="0"/>
                        <a:buNone/>
                      </a:pPr>
                      <a:r>
                        <a:rPr lang="en-US" altLang="zh-CN" sz="1100" b="0" baseline="0" dirty="0">
                          <a:solidFill>
                            <a:schemeClr val="tx1"/>
                          </a:solidFill>
                        </a:rPr>
                        <a:t>To verify the feasibility, at least the following need further study:</a:t>
                      </a:r>
                    </a:p>
                    <a:p>
                      <a:pPr marL="228600" marR="0" lvl="0" indent="-228600" algn="l" defTabSz="914400" rtl="0" eaLnBrk="1" fontAlgn="auto" latinLnBrk="0" hangingPunct="1">
                        <a:lnSpc>
                          <a:spcPct val="100000"/>
                        </a:lnSpc>
                        <a:spcBef>
                          <a:spcPts val="0"/>
                        </a:spcBef>
                        <a:spcAft>
                          <a:spcPts val="0"/>
                        </a:spcAft>
                        <a:buClrTx/>
                        <a:buSzTx/>
                        <a:buFont typeface="Wingdings" panose="05000000000000000000" pitchFamily="2" charset="2"/>
                        <a:buAutoNum type="arabicParenBoth"/>
                        <a:tabLst/>
                        <a:defRPr/>
                      </a:pPr>
                      <a:r>
                        <a:rPr lang="en-US" altLang="zh-CN" sz="1100" b="0" kern="1200" dirty="0">
                          <a:solidFill>
                            <a:schemeClr val="tx1"/>
                          </a:solidFill>
                          <a:latin typeface="+mn-lt"/>
                          <a:ea typeface="+mn-ea"/>
                          <a:cs typeface="+mn-cs"/>
                        </a:rPr>
                        <a:t>Performance alignment of the test decoder</a:t>
                      </a:r>
                    </a:p>
                    <a:p>
                      <a:pPr marL="228600" marR="0" lvl="0" indent="-228600" algn="l" defTabSz="914400" rtl="0" eaLnBrk="1" fontAlgn="auto" latinLnBrk="0" hangingPunct="1">
                        <a:lnSpc>
                          <a:spcPct val="100000"/>
                        </a:lnSpc>
                        <a:spcBef>
                          <a:spcPts val="0"/>
                        </a:spcBef>
                        <a:spcAft>
                          <a:spcPts val="0"/>
                        </a:spcAft>
                        <a:buClrTx/>
                        <a:buSzTx/>
                        <a:buFont typeface="Wingdings" panose="05000000000000000000" pitchFamily="2" charset="2"/>
                        <a:buAutoNum type="arabicParenBoth"/>
                        <a:tabLst/>
                        <a:defRPr/>
                      </a:pPr>
                      <a:r>
                        <a:rPr lang="en-US" altLang="zh-CN" sz="1100" b="0" kern="1200" dirty="0">
                          <a:solidFill>
                            <a:schemeClr val="tx1"/>
                          </a:solidFill>
                          <a:latin typeface="+mn-lt"/>
                          <a:ea typeface="+mn-ea"/>
                          <a:cs typeface="+mn-cs"/>
                        </a:rPr>
                        <a:t>Framework to share dataset/model among companies </a:t>
                      </a:r>
                    </a:p>
                    <a:p>
                      <a:pPr marL="228600" marR="0" lvl="0" indent="-228600" algn="l" defTabSz="914400" rtl="0" eaLnBrk="1" fontAlgn="auto" latinLnBrk="0" hangingPunct="1">
                        <a:lnSpc>
                          <a:spcPct val="100000"/>
                        </a:lnSpc>
                        <a:spcBef>
                          <a:spcPts val="0"/>
                        </a:spcBef>
                        <a:spcAft>
                          <a:spcPts val="0"/>
                        </a:spcAft>
                        <a:buClrTx/>
                        <a:buSzTx/>
                        <a:buFont typeface="Wingdings" panose="05000000000000000000" pitchFamily="2" charset="2"/>
                        <a:buAutoNum type="arabicParenBoth"/>
                        <a:tabLst/>
                        <a:defRPr/>
                      </a:pPr>
                      <a:r>
                        <a:rPr lang="en-US" altLang="zh-CN" sz="1100" b="0" kern="1200" dirty="0">
                          <a:solidFill>
                            <a:schemeClr val="tx1"/>
                          </a:solidFill>
                          <a:latin typeface="+mn-lt"/>
                          <a:ea typeface="+mn-ea"/>
                          <a:cs typeface="+mn-cs"/>
                        </a:rPr>
                        <a:t>Criteria of selecting one or more decoder  </a:t>
                      </a:r>
                    </a:p>
                    <a:p>
                      <a:pPr marL="228600" marR="0" lvl="0" indent="-228600" algn="l" defTabSz="914400" rtl="0" eaLnBrk="1" fontAlgn="auto" latinLnBrk="0" hangingPunct="1">
                        <a:lnSpc>
                          <a:spcPct val="100000"/>
                        </a:lnSpc>
                        <a:spcBef>
                          <a:spcPts val="0"/>
                        </a:spcBef>
                        <a:spcAft>
                          <a:spcPts val="0"/>
                        </a:spcAft>
                        <a:buClrTx/>
                        <a:buSzTx/>
                        <a:buFont typeface="Wingdings" panose="05000000000000000000" pitchFamily="2" charset="2"/>
                        <a:buAutoNum type="arabicParenBoth"/>
                        <a:tabLst/>
                        <a:defRPr/>
                      </a:pPr>
                      <a:r>
                        <a:rPr lang="en-US" altLang="zh-CN" sz="1100" b="0" kern="1200" dirty="0">
                          <a:solidFill>
                            <a:schemeClr val="tx1"/>
                          </a:solidFill>
                          <a:latin typeface="+mn-lt"/>
                          <a:ea typeface="+mn-ea"/>
                          <a:cs typeface="+mn-cs"/>
                        </a:rPr>
                        <a:t>Performance alignment using companies’ individual encoder</a:t>
                      </a:r>
                    </a:p>
                    <a:p>
                      <a:pPr marL="228600" marR="0" lvl="0" indent="-228600" algn="l" defTabSz="914400" rtl="0" eaLnBrk="1" fontAlgn="auto" latinLnBrk="0" hangingPunct="1">
                        <a:lnSpc>
                          <a:spcPct val="100000"/>
                        </a:lnSpc>
                        <a:spcBef>
                          <a:spcPts val="0"/>
                        </a:spcBef>
                        <a:spcAft>
                          <a:spcPts val="0"/>
                        </a:spcAft>
                        <a:buClrTx/>
                        <a:buSzTx/>
                        <a:buFont typeface="Wingdings" panose="05000000000000000000" pitchFamily="2" charset="2"/>
                        <a:buAutoNum type="arabicParenBoth"/>
                        <a:tabLst/>
                        <a:defRPr/>
                      </a:pPr>
                      <a:r>
                        <a:rPr lang="en-US" altLang="zh-CN" sz="1100" b="0" kern="1200" dirty="0">
                          <a:solidFill>
                            <a:schemeClr val="tx1"/>
                          </a:solidFill>
                          <a:latin typeface="+mn-lt"/>
                          <a:ea typeface="+mn-ea"/>
                          <a:cs typeface="+mn-cs"/>
                        </a:rPr>
                        <a:t>Criteria of feasibility </a:t>
                      </a:r>
                    </a:p>
                    <a:p>
                      <a:pPr marL="0" indent="0" algn="l">
                        <a:spcBef>
                          <a:spcPts val="600"/>
                        </a:spcBef>
                        <a:buFont typeface="Arial" panose="020B0604020202020204" pitchFamily="34" charset="0"/>
                        <a:buNone/>
                      </a:pPr>
                      <a:r>
                        <a:rPr lang="en-US" altLang="zh-CN" sz="1100" b="1" baseline="0" dirty="0">
                          <a:solidFill>
                            <a:schemeClr val="tx1"/>
                          </a:solidFill>
                        </a:rPr>
                        <a:t>For Option 4</a:t>
                      </a:r>
                    </a:p>
                    <a:p>
                      <a:pPr marL="0" indent="0" algn="l">
                        <a:buFont typeface="Arial" panose="020B0604020202020204" pitchFamily="34" charset="0"/>
                        <a:buNone/>
                      </a:pPr>
                      <a:r>
                        <a:rPr lang="en-US" altLang="zh-CN" sz="1100" b="0" baseline="0" dirty="0">
                          <a:solidFill>
                            <a:schemeClr val="tx1"/>
                          </a:solidFill>
                        </a:rPr>
                        <a:t>Necessity and feasibility study for identified sub-options</a:t>
                      </a:r>
                    </a:p>
                  </a:txBody>
                  <a:tcP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solidFill>
                      <a:schemeClr val="tx2"/>
                    </a:solidFill>
                  </a:tcPr>
                </a:tc>
                <a:extLst>
                  <a:ext uri="{0D108BD9-81ED-4DB2-BD59-A6C34878D82A}">
                    <a16:rowId xmlns:a16="http://schemas.microsoft.com/office/drawing/2014/main" xmlns="" val="1823568244"/>
                  </a:ext>
                </a:extLst>
              </a:tr>
            </a:tbl>
          </a:graphicData>
        </a:graphic>
      </p:graphicFrame>
      <p:sp>
        <p:nvSpPr>
          <p:cNvPr id="17" name="TextBox 16">
            <a:extLst>
              <a:ext uri="{FF2B5EF4-FFF2-40B4-BE49-F238E27FC236}">
                <a16:creationId xmlns:a16="http://schemas.microsoft.com/office/drawing/2014/main" xmlns="" id="{7C7A1997-2D24-484B-A807-013E4E05A19A}"/>
              </a:ext>
            </a:extLst>
          </p:cNvPr>
          <p:cNvSpPr txBox="1"/>
          <p:nvPr/>
        </p:nvSpPr>
        <p:spPr>
          <a:xfrm>
            <a:off x="370104" y="1409905"/>
            <a:ext cx="2994290" cy="184666"/>
          </a:xfrm>
          <a:prstGeom prst="rect">
            <a:avLst/>
          </a:prstGeom>
          <a:noFill/>
        </p:spPr>
        <p:txBody>
          <a:bodyPr wrap="square" lIns="0" tIns="0" rIns="0" bIns="0"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kumimoji="1" lang="en-US" sz="1200" b="1" i="0" u="none" strike="noStrike" kern="1200" cap="none" spc="0" normalizeH="0" baseline="0" noProof="0" dirty="0">
                <a:ln>
                  <a:noFill/>
                </a:ln>
                <a:solidFill>
                  <a:srgbClr val="000000"/>
                </a:solidFill>
                <a:effectLst/>
                <a:uLnTx/>
                <a:uFillTx/>
                <a:latin typeface="Microsoft YaHei" panose="020B0503020204020204" pitchFamily="34" charset="-122"/>
                <a:ea typeface="Microsoft YaHei" panose="020B0503020204020204" pitchFamily="34" charset="-122"/>
                <a:cs typeface="+mn-cs"/>
              </a:rPr>
              <a:t>General Aspects</a:t>
            </a:r>
          </a:p>
        </p:txBody>
      </p:sp>
      <p:sp>
        <p:nvSpPr>
          <p:cNvPr id="18" name="TextBox 17">
            <a:extLst>
              <a:ext uri="{FF2B5EF4-FFF2-40B4-BE49-F238E27FC236}">
                <a16:creationId xmlns:a16="http://schemas.microsoft.com/office/drawing/2014/main" xmlns="" id="{52EA012E-2AB7-4836-9BC2-50C26E918603}"/>
              </a:ext>
            </a:extLst>
          </p:cNvPr>
          <p:cNvSpPr txBox="1"/>
          <p:nvPr/>
        </p:nvSpPr>
        <p:spPr>
          <a:xfrm>
            <a:off x="403660" y="3426417"/>
            <a:ext cx="2994290" cy="184666"/>
          </a:xfrm>
          <a:prstGeom prst="rect">
            <a:avLst/>
          </a:prstGeom>
          <a:noFill/>
        </p:spPr>
        <p:txBody>
          <a:bodyPr wrap="square" lIns="0" tIns="0" rIns="0" bIns="0"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kumimoji="1" lang="en-US" altLang="zh-CN" sz="1200" b="1" i="0" u="none" strike="noStrike" kern="1200" cap="none" spc="0" normalizeH="0" baseline="0" noProof="0" dirty="0">
                <a:ln>
                  <a:noFill/>
                </a:ln>
                <a:solidFill>
                  <a:srgbClr val="000000"/>
                </a:solidFill>
                <a:effectLst/>
                <a:uLnTx/>
                <a:uFillTx/>
                <a:latin typeface="Microsoft YaHei" panose="020B0503020204020204" pitchFamily="34" charset="-122"/>
                <a:ea typeface="Microsoft YaHei" panose="020B0503020204020204" pitchFamily="34" charset="-122"/>
                <a:cs typeface="+mn-cs"/>
              </a:rPr>
              <a:t>Two-sided Model specific</a:t>
            </a:r>
            <a:endParaRPr kumimoji="1" lang="en-US" sz="1200" b="1" i="0" u="none" strike="noStrike" kern="1200" cap="none" spc="0" normalizeH="0" baseline="0" noProof="0" dirty="0">
              <a:ln>
                <a:noFill/>
              </a:ln>
              <a:solidFill>
                <a:srgbClr val="000000"/>
              </a:solidFill>
              <a:effectLst/>
              <a:uLnTx/>
              <a:uFillTx/>
              <a:latin typeface="Microsoft YaHei" panose="020B0503020204020204" pitchFamily="34" charset="-122"/>
              <a:ea typeface="Microsoft YaHei" panose="020B0503020204020204" pitchFamily="34" charset="-122"/>
              <a:cs typeface="+mn-cs"/>
            </a:endParaRPr>
          </a:p>
        </p:txBody>
      </p:sp>
      <p:graphicFrame>
        <p:nvGraphicFramePr>
          <p:cNvPr id="19" name="Table 18">
            <a:extLst>
              <a:ext uri="{FF2B5EF4-FFF2-40B4-BE49-F238E27FC236}">
                <a16:creationId xmlns:a16="http://schemas.microsoft.com/office/drawing/2014/main" xmlns="" id="{7F86DE5F-D4BE-43A6-9BE1-5C2DEC7BE7FC}"/>
              </a:ext>
            </a:extLst>
          </p:cNvPr>
          <p:cNvGraphicFramePr>
            <a:graphicFrameLocks noGrp="1"/>
          </p:cNvGraphicFramePr>
          <p:nvPr>
            <p:extLst>
              <p:ext uri="{D42A27DB-BD31-4B8C-83A1-F6EECF244321}">
                <p14:modId xmlns:p14="http://schemas.microsoft.com/office/powerpoint/2010/main" val="2219005366"/>
              </p:ext>
            </p:extLst>
          </p:nvPr>
        </p:nvGraphicFramePr>
        <p:xfrm>
          <a:off x="222920" y="2893333"/>
          <a:ext cx="11756559" cy="426720"/>
        </p:xfrm>
        <a:graphic>
          <a:graphicData uri="http://schemas.openxmlformats.org/drawingml/2006/table">
            <a:tbl>
              <a:tblPr firstRow="1" bandRow="1">
                <a:effectLst>
                  <a:outerShdw blurRad="50800" dist="38100" dir="2700000" algn="tl" rotWithShape="0">
                    <a:prstClr val="black">
                      <a:alpha val="40000"/>
                    </a:prstClr>
                  </a:outerShdw>
                </a:effectLst>
                <a:tableStyleId>{912C8C85-51F0-491E-9774-3900AFEF0FD7}</a:tableStyleId>
              </a:tblPr>
              <a:tblGrid>
                <a:gridCol w="2087946">
                  <a:extLst>
                    <a:ext uri="{9D8B030D-6E8A-4147-A177-3AD203B41FA5}">
                      <a16:colId xmlns:a16="http://schemas.microsoft.com/office/drawing/2014/main" xmlns="" val="2250335185"/>
                    </a:ext>
                  </a:extLst>
                </a:gridCol>
                <a:gridCol w="4518181">
                  <a:extLst>
                    <a:ext uri="{9D8B030D-6E8A-4147-A177-3AD203B41FA5}">
                      <a16:colId xmlns:a16="http://schemas.microsoft.com/office/drawing/2014/main" xmlns="" val="3807099770"/>
                    </a:ext>
                  </a:extLst>
                </a:gridCol>
                <a:gridCol w="5150432">
                  <a:extLst>
                    <a:ext uri="{9D8B030D-6E8A-4147-A177-3AD203B41FA5}">
                      <a16:colId xmlns:a16="http://schemas.microsoft.com/office/drawing/2014/main" xmlns="" val="3050269801"/>
                    </a:ext>
                  </a:extLst>
                </a:gridCol>
              </a:tblGrid>
              <a:tr h="378501">
                <a:tc>
                  <a:txBody>
                    <a:bodyPr/>
                    <a:lstStyle/>
                    <a:p>
                      <a:r>
                        <a:rPr lang="en-US" altLang="zh-CN" sz="1100" b="1" dirty="0">
                          <a:solidFill>
                            <a:schemeClr val="tx1"/>
                          </a:solidFill>
                        </a:rPr>
                        <a:t>Test metric</a:t>
                      </a:r>
                      <a:endParaRPr lang="zh-CN" altLang="en-US" sz="1100" b="1" dirty="0">
                        <a:solidFill>
                          <a:schemeClr val="tx1"/>
                        </a:solidFill>
                      </a:endParaRPr>
                    </a:p>
                  </a:txBody>
                  <a:tcP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solidFill>
                      <a:schemeClr val="tx2"/>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en-US" altLang="zh-CN" sz="1100" b="0" strike="noStrike" kern="1200" dirty="0">
                          <a:solidFill>
                            <a:schemeClr val="tx1"/>
                          </a:solidFill>
                          <a:latin typeface="+mn-lt"/>
                          <a:ea typeface="+mn-ea"/>
                          <a:cs typeface="+mn-cs"/>
                        </a:rPr>
                        <a:t>Potential test metrics of BM/Positioning are discussed but not concluded yet, since it depends progress of other WGs </a:t>
                      </a:r>
                      <a:endParaRPr lang="en-US" altLang="zh-CN" sz="1100" b="0" strike="noStrike" kern="1200" dirty="0">
                        <a:solidFill>
                          <a:srgbClr val="FF0000"/>
                        </a:solidFill>
                        <a:latin typeface="+mn-lt"/>
                        <a:ea typeface="+mn-ea"/>
                        <a:cs typeface="+mn-cs"/>
                      </a:endParaRPr>
                    </a:p>
                  </a:txBody>
                  <a:tcP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solidFill>
                      <a:schemeClr val="tx2"/>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en-US" altLang="zh-CN" sz="1100" b="0" kern="1200" dirty="0">
                          <a:solidFill>
                            <a:schemeClr val="tx1"/>
                          </a:solidFill>
                          <a:latin typeface="+mn-lt"/>
                          <a:ea typeface="+mn-ea"/>
                          <a:cs typeface="+mn-cs"/>
                        </a:rPr>
                        <a:t>Testability and interoperability need to be concluded</a:t>
                      </a:r>
                    </a:p>
                  </a:txBody>
                  <a:tcP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solidFill>
                      <a:schemeClr val="tx2"/>
                    </a:solidFill>
                  </a:tcPr>
                </a:tc>
                <a:extLst>
                  <a:ext uri="{0D108BD9-81ED-4DB2-BD59-A6C34878D82A}">
                    <a16:rowId xmlns:a16="http://schemas.microsoft.com/office/drawing/2014/main" xmlns="" val="4207949558"/>
                  </a:ext>
                </a:extLst>
              </a:tr>
            </a:tbl>
          </a:graphicData>
        </a:graphic>
      </p:graphicFrame>
      <p:sp>
        <p:nvSpPr>
          <p:cNvPr id="20" name="TextBox 19">
            <a:extLst>
              <a:ext uri="{FF2B5EF4-FFF2-40B4-BE49-F238E27FC236}">
                <a16:creationId xmlns:a16="http://schemas.microsoft.com/office/drawing/2014/main" xmlns="" id="{FC74809D-165F-41BB-AA70-D6AB19EDA59B}"/>
              </a:ext>
            </a:extLst>
          </p:cNvPr>
          <p:cNvSpPr txBox="1"/>
          <p:nvPr/>
        </p:nvSpPr>
        <p:spPr>
          <a:xfrm>
            <a:off x="386882" y="2668072"/>
            <a:ext cx="2994290" cy="184666"/>
          </a:xfrm>
          <a:prstGeom prst="rect">
            <a:avLst/>
          </a:prstGeom>
          <a:noFill/>
        </p:spPr>
        <p:txBody>
          <a:bodyPr wrap="square" lIns="0" tIns="0" rIns="0" bIns="0"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kumimoji="1" lang="en-US" altLang="zh-CN" sz="1200" b="1" i="0" u="none" strike="noStrike" kern="1200" cap="none" spc="0" normalizeH="0" baseline="0" noProof="0" dirty="0">
                <a:ln>
                  <a:noFill/>
                </a:ln>
                <a:solidFill>
                  <a:srgbClr val="000000"/>
                </a:solidFill>
                <a:effectLst/>
                <a:uLnTx/>
                <a:uFillTx/>
                <a:latin typeface="Microsoft YaHei" panose="020B0503020204020204" pitchFamily="34" charset="-122"/>
                <a:ea typeface="Microsoft YaHei" panose="020B0503020204020204" pitchFamily="34" charset="-122"/>
                <a:cs typeface="+mn-cs"/>
              </a:rPr>
              <a:t>One-sided Model specific</a:t>
            </a:r>
            <a:endParaRPr kumimoji="1" lang="en-US" sz="1200" b="1" i="0" u="none" strike="noStrike" kern="1200" cap="none" spc="0" normalizeH="0" baseline="0" noProof="0" dirty="0">
              <a:ln>
                <a:noFill/>
              </a:ln>
              <a:solidFill>
                <a:srgbClr val="000000"/>
              </a:solidFill>
              <a:effectLst/>
              <a:uLnTx/>
              <a:uFillTx/>
              <a:latin typeface="Microsoft YaHei" panose="020B0503020204020204" pitchFamily="34" charset="-122"/>
              <a:ea typeface="Microsoft YaHei" panose="020B0503020204020204" pitchFamily="34" charset="-122"/>
              <a:cs typeface="+mn-cs"/>
            </a:endParaRPr>
          </a:p>
        </p:txBody>
      </p:sp>
    </p:spTree>
    <p:extLst>
      <p:ext uri="{BB962C8B-B14F-4D97-AF65-F5344CB8AC3E}">
        <p14:creationId xmlns:p14="http://schemas.microsoft.com/office/powerpoint/2010/main" val="2764661014"/>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副标题 1">
            <a:extLst>
              <a:ext uri="{FF2B5EF4-FFF2-40B4-BE49-F238E27FC236}">
                <a16:creationId xmlns:a16="http://schemas.microsoft.com/office/drawing/2014/main" xmlns="" id="{9B5C275F-59D6-413D-87D7-74A3838DD7B3}"/>
              </a:ext>
            </a:extLst>
          </p:cNvPr>
          <p:cNvSpPr txBox="1">
            <a:spLocks/>
          </p:cNvSpPr>
          <p:nvPr/>
        </p:nvSpPr>
        <p:spPr>
          <a:xfrm>
            <a:off x="222920" y="152931"/>
            <a:ext cx="11529026" cy="576236"/>
          </a:xfrm>
          <a:prstGeom prst="rect">
            <a:avLst/>
          </a:prstGeom>
        </p:spPr>
        <p:txBody>
          <a:bodyPr vert="horz" lIns="0" tIns="0" rIns="0" bIns="0" rtlCol="0" anchor="ctr" anchorCtr="0">
            <a:noAutofit/>
          </a:bodyPr>
          <a:lstStyle>
            <a:lvl1pPr marL="0" indent="0" algn="l" defTabSz="914400" rtl="0" eaLnBrk="1" latinLnBrk="0" hangingPunct="1">
              <a:lnSpc>
                <a:spcPts val="3429"/>
              </a:lnSpc>
              <a:spcBef>
                <a:spcPts val="0"/>
              </a:spcBef>
              <a:buFont typeface="Arial" panose="020B0604020202020204" pitchFamily="34" charset="0"/>
              <a:buNone/>
              <a:defRPr sz="3199" kern="1200" baseline="0">
                <a:solidFill>
                  <a:schemeClr val="tx1"/>
                </a:solidFill>
                <a:latin typeface="Microsoft YaHei" panose="020B0503020204020204" pitchFamily="34" charset="-122"/>
                <a:ea typeface="Microsoft YaHei" panose="020B0503020204020204" pitchFamily="34" charset="-122"/>
                <a:cs typeface="+mn-cs"/>
              </a:defRPr>
            </a:lvl1pPr>
            <a:lvl2pPr marL="593662" indent="0" algn="ctr" defTabSz="914400" rtl="0" eaLnBrk="1" latinLnBrk="0" hangingPunct="1">
              <a:lnSpc>
                <a:spcPct val="90000"/>
              </a:lnSpc>
              <a:spcBef>
                <a:spcPts val="500"/>
              </a:spcBef>
              <a:buFont typeface="Arial" panose="020B0604020202020204" pitchFamily="34" charset="0"/>
              <a:buNone/>
              <a:defRPr sz="2597" kern="1200">
                <a:solidFill>
                  <a:schemeClr val="tx1"/>
                </a:solidFill>
                <a:latin typeface="+mn-lt"/>
                <a:ea typeface="+mn-ea"/>
                <a:cs typeface="+mn-cs"/>
              </a:defRPr>
            </a:lvl2pPr>
            <a:lvl3pPr marL="1187323" indent="0" algn="ctr" defTabSz="914400" rtl="0" eaLnBrk="1" latinLnBrk="0" hangingPunct="1">
              <a:lnSpc>
                <a:spcPct val="90000"/>
              </a:lnSpc>
              <a:spcBef>
                <a:spcPts val="500"/>
              </a:spcBef>
              <a:buFont typeface="Arial" panose="020B0604020202020204" pitchFamily="34" charset="0"/>
              <a:buNone/>
              <a:defRPr sz="2337" kern="1200">
                <a:solidFill>
                  <a:schemeClr val="tx1"/>
                </a:solidFill>
                <a:latin typeface="+mn-lt"/>
                <a:ea typeface="+mn-ea"/>
                <a:cs typeface="+mn-cs"/>
              </a:defRPr>
            </a:lvl3pPr>
            <a:lvl4pPr marL="1780986"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4pPr>
            <a:lvl5pPr marL="2374648"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5pPr>
            <a:lvl6pPr marL="2968309"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6pPr>
            <a:lvl7pPr marL="3561971"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7pPr>
            <a:lvl8pPr marL="4155634"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8pPr>
            <a:lvl9pPr marL="4749295"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9pPr>
          </a:lstStyle>
          <a:p>
            <a:pPr>
              <a:lnSpc>
                <a:spcPct val="120000"/>
              </a:lnSpc>
              <a:defRPr/>
            </a:pPr>
            <a:r>
              <a:rPr lang="en-US" altLang="zh-CN" sz="2800" b="1" dirty="0">
                <a:solidFill>
                  <a:srgbClr val="C00000"/>
                </a:solidFill>
                <a:latin typeface="+mn-lt"/>
                <a:cs typeface="Calibri" panose="020F0502020204030204" pitchFamily="34" charset="0"/>
              </a:rPr>
              <a:t>Summary of proposals </a:t>
            </a:r>
          </a:p>
        </p:txBody>
      </p:sp>
      <p:sp>
        <p:nvSpPr>
          <p:cNvPr id="25" name="矩形 1">
            <a:extLst>
              <a:ext uri="{FF2B5EF4-FFF2-40B4-BE49-F238E27FC236}">
                <a16:creationId xmlns:a16="http://schemas.microsoft.com/office/drawing/2014/main" xmlns="" id="{6FAEE0FC-A631-4062-85E8-5B32DF5B3C54}"/>
              </a:ext>
            </a:extLst>
          </p:cNvPr>
          <p:cNvSpPr/>
          <p:nvPr/>
        </p:nvSpPr>
        <p:spPr>
          <a:xfrm>
            <a:off x="156821" y="814272"/>
            <a:ext cx="11911914" cy="4954177"/>
          </a:xfrm>
          <a:prstGeom prst="rect">
            <a:avLst/>
          </a:prstGeom>
        </p:spPr>
        <p:txBody>
          <a:bodyPr wrap="square">
            <a:spAutoFit/>
          </a:bodyPr>
          <a:lstStyle/>
          <a:p>
            <a:pPr defTabSz="911921">
              <a:lnSpc>
                <a:spcPct val="150000"/>
              </a:lnSpc>
              <a:spcBef>
                <a:spcPts val="300"/>
              </a:spcBef>
            </a:pPr>
            <a:r>
              <a:rPr lang="en-US" altLang="zh-CN" sz="1600" dirty="0"/>
              <a:t>For the study of CSI prediction,</a:t>
            </a:r>
          </a:p>
          <a:p>
            <a:pPr marL="324000" lvl="1" indent="-271463" defTabSz="914400">
              <a:lnSpc>
                <a:spcPct val="110000"/>
              </a:lnSpc>
              <a:buFont typeface="Wingdings" panose="05000000000000000000" pitchFamily="2" charset="2"/>
              <a:buChar char="Ø"/>
              <a:defRPr/>
            </a:pPr>
            <a:r>
              <a:rPr lang="en-US" altLang="zh-CN" sz="1600" b="1" kern="0" dirty="0">
                <a:ea typeface="Microsoft YaHei" panose="020B0503020204020204" pitchFamily="34" charset="-122"/>
                <a:cs typeface="Arial"/>
              </a:rPr>
              <a:t>Proposal 1</a:t>
            </a:r>
            <a:r>
              <a:rPr lang="en-US" altLang="zh-CN" sz="1600" b="1" dirty="0">
                <a:solidFill>
                  <a:srgbClr val="1D1D1A"/>
                </a:solidFill>
                <a:ea typeface="Microsoft YaHei" panose="020B0503020204020204" pitchFamily="34" charset="-122"/>
                <a:cs typeface="Arial" panose="020B0604020202020204" pitchFamily="34" charset="0"/>
              </a:rPr>
              <a:t>: Converting CSI prediction (UE-sided model) to normative work can be considered, if specification impact is minimized.</a:t>
            </a:r>
            <a:endParaRPr lang="en-US" altLang="zh-CN" sz="1600" b="1" dirty="0"/>
          </a:p>
          <a:p>
            <a:pPr defTabSz="911921">
              <a:lnSpc>
                <a:spcPct val="150000"/>
              </a:lnSpc>
              <a:spcBef>
                <a:spcPts val="1800"/>
              </a:spcBef>
            </a:pPr>
            <a:r>
              <a:rPr lang="en-US" altLang="zh-CN" sz="1600" dirty="0"/>
              <a:t>For the study of CSI compression,</a:t>
            </a:r>
          </a:p>
          <a:p>
            <a:pPr marL="324000" lvl="1" indent="-271463" defTabSz="914400">
              <a:lnSpc>
                <a:spcPct val="120000"/>
              </a:lnSpc>
              <a:buFont typeface="Wingdings" panose="05000000000000000000" pitchFamily="2" charset="2"/>
              <a:buChar char="Ø"/>
              <a:defRPr/>
            </a:pPr>
            <a:r>
              <a:rPr lang="en-US" altLang="zh-CN" sz="1600" b="1" kern="0" dirty="0">
                <a:ea typeface="Microsoft YaHei" panose="020B0503020204020204" pitchFamily="34" charset="-122"/>
                <a:cs typeface="Arial"/>
              </a:rPr>
              <a:t>Proposal 2</a:t>
            </a:r>
            <a:r>
              <a:rPr lang="en-US" altLang="zh-CN" sz="1600" b="1" dirty="0">
                <a:ea typeface="Microsoft YaHei" panose="020B0503020204020204" pitchFamily="34" charset="-122"/>
                <a:cs typeface="Arial" panose="020B0604020202020204" pitchFamily="34" charset="0"/>
              </a:rPr>
              <a:t>: Extend the study of AI/ML based CSI compression to the end of Rel-19.</a:t>
            </a:r>
            <a:endParaRPr lang="en-US" altLang="zh-CN" sz="1600" b="1" kern="0" dirty="0">
              <a:solidFill>
                <a:srgbClr val="1D1D1A"/>
              </a:solidFill>
              <a:ea typeface="Microsoft YaHei" panose="020B0503020204020204" pitchFamily="34" charset="-122"/>
              <a:cs typeface="Arial"/>
            </a:endParaRPr>
          </a:p>
          <a:p>
            <a:pPr defTabSz="911921">
              <a:lnSpc>
                <a:spcPct val="150000"/>
              </a:lnSpc>
              <a:spcBef>
                <a:spcPts val="1800"/>
              </a:spcBef>
            </a:pPr>
            <a:r>
              <a:rPr lang="en-US" altLang="zh-CN" sz="1600" dirty="0"/>
              <a:t>For the study of model identification and model transfer/delivery,</a:t>
            </a:r>
          </a:p>
          <a:p>
            <a:pPr marL="324000" lvl="1" indent="-271463" defTabSz="914400">
              <a:lnSpc>
                <a:spcPct val="110000"/>
              </a:lnSpc>
              <a:spcBef>
                <a:spcPts val="300"/>
              </a:spcBef>
              <a:buFont typeface="Wingdings" panose="05000000000000000000" pitchFamily="2" charset="2"/>
              <a:buChar char="Ø"/>
              <a:defRPr/>
            </a:pPr>
            <a:r>
              <a:rPr lang="en-US" altLang="zh-CN" sz="1600" b="1" kern="0" dirty="0">
                <a:ea typeface="Microsoft YaHei" panose="020B0503020204020204" pitchFamily="34" charset="-122"/>
                <a:cs typeface="Arial"/>
              </a:rPr>
              <a:t>Proposal 3: Extend the study of model identification and model transfer/delivery to the end of Rel-19. </a:t>
            </a:r>
          </a:p>
          <a:p>
            <a:pPr defTabSz="911921">
              <a:lnSpc>
                <a:spcPct val="150000"/>
              </a:lnSpc>
              <a:spcBef>
                <a:spcPts val="1800"/>
              </a:spcBef>
            </a:pPr>
            <a:r>
              <a:rPr lang="en-US" altLang="zh-CN" sz="1600" dirty="0"/>
              <a:t>For the study of CN/OAM/OTT collection of UE-sided model training data,</a:t>
            </a:r>
          </a:p>
          <a:p>
            <a:pPr marL="324000" lvl="1" indent="-271463" defTabSz="914400">
              <a:lnSpc>
                <a:spcPct val="110000"/>
              </a:lnSpc>
              <a:spcBef>
                <a:spcPts val="600"/>
              </a:spcBef>
              <a:buFont typeface="Wingdings" panose="05000000000000000000" pitchFamily="2" charset="2"/>
              <a:buChar char="Ø"/>
              <a:defRPr/>
            </a:pPr>
            <a:r>
              <a:rPr lang="en-US" altLang="zh-CN" sz="1600" b="1" kern="0" dirty="0">
                <a:ea typeface="Microsoft YaHei" panose="020B0503020204020204" pitchFamily="34" charset="-122"/>
                <a:cs typeface="Arial"/>
              </a:rPr>
              <a:t>Proposal 4: For training data collection of UE-sided model, recommend not to convert any option from option 1b/2/3 to normative work in Rel-19.</a:t>
            </a:r>
          </a:p>
          <a:p>
            <a:pPr defTabSz="911921">
              <a:lnSpc>
                <a:spcPct val="150000"/>
              </a:lnSpc>
              <a:spcBef>
                <a:spcPts val="1800"/>
              </a:spcBef>
            </a:pPr>
            <a:r>
              <a:rPr lang="en-US" altLang="zh-CN" sz="1600" dirty="0"/>
              <a:t>For the study of testability and interoperability,</a:t>
            </a:r>
          </a:p>
          <a:p>
            <a:pPr marL="324000" lvl="1" indent="-271463" defTabSz="914400">
              <a:lnSpc>
                <a:spcPct val="110000"/>
              </a:lnSpc>
              <a:spcBef>
                <a:spcPts val="600"/>
              </a:spcBef>
              <a:buFont typeface="Wingdings" panose="05000000000000000000" pitchFamily="2" charset="2"/>
              <a:buChar char="Ø"/>
              <a:defRPr/>
            </a:pPr>
            <a:r>
              <a:rPr lang="en-US" altLang="zh-CN" sz="1600" b="1" kern="0" dirty="0">
                <a:ea typeface="Microsoft YaHei" panose="020B0503020204020204" pitchFamily="34" charset="-122"/>
                <a:cs typeface="Arial"/>
              </a:rPr>
              <a:t>Proposal 5: </a:t>
            </a:r>
            <a:r>
              <a:rPr lang="en-US" altLang="zh-CN" sz="1600" b="1" dirty="0">
                <a:solidFill>
                  <a:srgbClr val="1D1D1A"/>
                </a:solidFill>
                <a:ea typeface="Microsoft YaHei" panose="020B0503020204020204" pitchFamily="34" charset="-122"/>
                <a:cs typeface="Arial" panose="020B0604020202020204" pitchFamily="34" charset="0"/>
              </a:rPr>
              <a:t>Extend the study of testability and interoperability to the end of R19.</a:t>
            </a:r>
            <a:endParaRPr lang="en-US" altLang="zh-CN" sz="1600" b="1" kern="0" dirty="0">
              <a:ea typeface="Microsoft YaHei" panose="020B0503020204020204" pitchFamily="34" charset="-122"/>
              <a:cs typeface="Arial"/>
            </a:endParaRPr>
          </a:p>
        </p:txBody>
      </p:sp>
    </p:spTree>
    <p:extLst>
      <p:ext uri="{BB962C8B-B14F-4D97-AF65-F5344CB8AC3E}">
        <p14:creationId xmlns:p14="http://schemas.microsoft.com/office/powerpoint/2010/main" val="657792909"/>
      </p:ext>
    </p:extLst>
  </p:cSld>
  <p:clrMapOvr>
    <a:masterClrMapping/>
  </p:clrMapOvr>
  <p:transition/>
</p:sld>
</file>

<file path=ppt/theme/theme1.xml><?xml version="1.0" encoding="utf-8"?>
<a:theme xmlns:a="http://schemas.openxmlformats.org/drawingml/2006/main" name="封面页_图片版 ">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sz="3200"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F4E5724B-7154-473D-A508-2B054E8EE854}"/>
    </a:ext>
  </a:extLst>
</a:theme>
</file>

<file path=ppt/theme/theme2.xml><?xml version="1.0" encoding="utf-8"?>
<a:theme xmlns:a="http://schemas.openxmlformats.org/drawingml/2006/main" name="章节页">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FC34AD67-7538-4717-9A73-50191031DBF3}"/>
    </a:ext>
  </a:extLst>
</a:theme>
</file>

<file path=ppt/theme/theme3.xml><?xml version="1.0" encoding="utf-8"?>
<a:theme xmlns:a="http://schemas.openxmlformats.org/drawingml/2006/main" name="结束页">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kumimoji="1" sz="3200"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CE9DE895-046C-40AC-AD8E-ED7DD660489B}"/>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26932</TotalTime>
  <Words>1619</Words>
  <Application>Microsoft Office PowerPoint</Application>
  <PresentationFormat>自定义</PresentationFormat>
  <Paragraphs>138</Paragraphs>
  <Slides>9</Slides>
  <Notes>8</Notes>
  <HiddenSlides>0</HiddenSlides>
  <MMClips>0</MMClips>
  <ScaleCrop>false</ScaleCrop>
  <HeadingPairs>
    <vt:vector size="6" baseType="variant">
      <vt:variant>
        <vt:lpstr>已用的字体</vt:lpstr>
      </vt:variant>
      <vt:variant>
        <vt:i4>11</vt:i4>
      </vt:variant>
      <vt:variant>
        <vt:lpstr>主题</vt:lpstr>
      </vt:variant>
      <vt:variant>
        <vt:i4>3</vt:i4>
      </vt:variant>
      <vt:variant>
        <vt:lpstr>幻灯片标题</vt:lpstr>
      </vt:variant>
      <vt:variant>
        <vt:i4>9</vt:i4>
      </vt:variant>
    </vt:vector>
  </HeadingPairs>
  <TitlesOfParts>
    <vt:vector size="23" baseType="lpstr">
      <vt:lpstr>.AppleSystemUIFont</vt:lpstr>
      <vt:lpstr>Batang</vt:lpstr>
      <vt:lpstr>MS Mincho</vt:lpstr>
      <vt:lpstr>等线</vt:lpstr>
      <vt:lpstr>黑体</vt:lpstr>
      <vt:lpstr>宋体</vt:lpstr>
      <vt:lpstr>Microsoft YaHei</vt:lpstr>
      <vt:lpstr>Arial</vt:lpstr>
      <vt:lpstr>Calibri</vt:lpstr>
      <vt:lpstr>Times New Roman</vt:lpstr>
      <vt:lpstr>Wingdings</vt:lpstr>
      <vt:lpstr>封面页_图片版 </vt:lpstr>
      <vt:lpstr>章节页</vt:lpstr>
      <vt:lpstr>结束页</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sunyan (O)</dc:creator>
  <cp:lastModifiedBy>Yan Cheng</cp:lastModifiedBy>
  <cp:revision>2143</cp:revision>
  <dcterms:created xsi:type="dcterms:W3CDTF">2020-08-28T08:44:19Z</dcterms:created>
  <dcterms:modified xsi:type="dcterms:W3CDTF">2024-09-02T12:49:04Z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(3)RjHW+GMebzoPQBmPKg7xh5wyAs7n3ZxPzySuRZNC3S2WnoObhlbG/bJlYEyVZ3zE4XOz/Rwy
Opf6x6jOZ72OtUKsODUBYWGi3DnIaZNBn2cWPKjaMHrA1gx/eCe6FidDZ4U2iJROPD2BIUTQ
rj4WbLMCvqr/N3nQs/Xp9k1VwtDuVo7IYjEB2usw+7I0WmXk7tajUH09VI5g/C9iJac4so1J
mw9AW8Vk4ZEqpJDrgd</vt:lpwstr>
  </property>
  <property fmtid="{D5CDD505-2E9C-101B-9397-08002B2CF9AE}" pid="3" name="_2015_ms_pID_7253431">
    <vt:lpwstr>7XBu/H98gPD/y0pqqzOUqnTKKFp6P+OFiZCWls1QnPgvfRoLejs6RN
54pW4SF9iPg10Ur+msPfmfVfdn/V1R+JqfzKDHjjiBlbBATnFf5LH2KuxH5Hw5vGEMAEgkRj
/L9VECYpE08BsnZ1Smpaba2rm7Crn3z1DQndTVL5w8+4QbA0zPc8voY538bBX2G5OeFVp0ug
k3HFZnDB41Ob6pOpJ0oMjEtIf8CEKJtPV/Iq</vt:lpwstr>
  </property>
  <property fmtid="{D5CDD505-2E9C-101B-9397-08002B2CF9AE}" pid="4" name="_2015_ms_pID_7253432">
    <vt:lpwstr>1A==</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1725241260</vt:lpwstr>
  </property>
</Properties>
</file>