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9" r:id="rId3"/>
    <p:sldId id="263" r:id="rId4"/>
    <p:sldId id="264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6" autoAdjust="0"/>
    <p:restoredTop sz="85062" autoAdjust="0"/>
  </p:normalViewPr>
  <p:slideViewPr>
    <p:cSldViewPr snapToGrid="0" showGuides="1">
      <p:cViewPr>
        <p:scale>
          <a:sx n="75" d="100"/>
          <a:sy n="75" d="100"/>
        </p:scale>
        <p:origin x="327" y="27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96E50E-0166-4204-9EA1-BEEDFA045F65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E16E27-4833-41A7-83D9-052220848D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3043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E16E27-4833-41A7-83D9-052220848D9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386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A26613-D076-FDF7-7C92-AD7BE114DD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6454795-4B8D-303D-35DA-A538F8D40C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FDFD9D1-AFAE-E038-C50E-DD7AC4F29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EC6CB-A2ED-4C25-B11E-1B6E184D0E18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A974554-33A9-3327-1475-7A15BF4F7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BBEB49F-9EAA-A664-F491-0F8C85CD5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8FA7-3C69-4B24-A61F-725C9AA4CD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434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590640E-9047-33E8-36C8-48FF28D6BE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2ABB839-132B-BE99-8A62-EBE98E105E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B7AFC6F-76CE-03C9-9A38-A04BF0B0E1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EC6CB-A2ED-4C25-B11E-1B6E184D0E18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A41E8D7-7D38-BC54-9585-1DDB8784DC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C9D1E7B-1E26-70BD-1777-207D9757D7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8FA7-3C69-4B24-A61F-725C9AA4CD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5652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7EF85B09-413A-C372-B15E-97A461FB4C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AC7592E-A6AE-ABED-1820-BFAAB117B7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0A27C5A-0E7E-FFDF-D360-0C705EFD02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EC6CB-A2ED-4C25-B11E-1B6E184D0E18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760382-C2B9-E9C2-BDCD-529B62C80E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02295B2-4783-6BFC-9AF3-9568E3C7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8FA7-3C69-4B24-A61F-725C9AA4CD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701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6A35AD-8FBA-D5C3-2F92-A6D77E5C42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7841AD1-C21B-FD51-DF42-1EC6C0935A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2F2E979-5B4C-A678-EB65-D43459D67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EC6CB-A2ED-4C25-B11E-1B6E184D0E18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BF4734A-BB87-CFF9-42EF-274F35530F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F321DE8-D724-76CE-453A-5E527A21BC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8FA7-3C69-4B24-A61F-725C9AA4CD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527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9B827E-4A3D-16FB-0E11-78C05BEE7C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3C101DB-4689-668F-5644-6558339A20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07DA26D-590E-8D51-BBFD-61FD779BC2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EC6CB-A2ED-4C25-B11E-1B6E184D0E18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69372F6-346F-EAB5-7147-332E943A3B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5CEA913-7404-C07C-1F6B-CE46B0E87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8FA7-3C69-4B24-A61F-725C9AA4CD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441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08F1123-D05C-5AE9-8640-E535D872E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3558CE3-5A56-1902-1ED2-1B5B24EF80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54AB91A-FDBD-6B09-8207-B414EF1D9F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0FFD41D-A7EE-4D56-8EA4-5A4AEDA6D0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EC6CB-A2ED-4C25-B11E-1B6E184D0E18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2E8B2DE-8586-561F-0480-08255322F3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B4F6B7B-2C0E-0342-8024-E03D1ECC9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8FA7-3C69-4B24-A61F-725C9AA4CD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177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37D54C3-D8C0-34FC-3B65-2443C11FE6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3601F92-686F-B80A-FFC8-8E9CF198E8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3F067E5-0A61-6EEE-F3E8-D4C94D03EE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BEF2AF4-1512-50E0-3C10-BBB8636FEC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929CA8F-7355-329D-2D64-79E42FD92A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49BC84A-7BBD-3A9A-1294-22479ACA5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EC6CB-A2ED-4C25-B11E-1B6E184D0E18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D698BE8-2286-2B20-E036-83F7A95F9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FDA400A-AE88-C837-EE6A-9318FCF5D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8FA7-3C69-4B24-A61F-725C9AA4CD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7409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F82C838-5A52-40DB-4E77-88B9F46FD1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8451830-DAEA-01DB-9213-8A80CD3B6C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EC6CB-A2ED-4C25-B11E-1B6E184D0E18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EBB4874-BC05-FD12-7164-06E6D9CF74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6B4C33A-89B5-55F3-0D24-D02EC7768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8FA7-3C69-4B24-A61F-725C9AA4CD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886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FF03C93-7D99-3D42-2F5C-16AD860E7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EC6CB-A2ED-4C25-B11E-1B6E184D0E18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192AB8C-DAED-51E0-8469-DA63691B00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66DB02B-6AB7-4A7E-465C-27AEB95C19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8FA7-3C69-4B24-A61F-725C9AA4CD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475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DABF5F0-3333-0A89-46B7-0B8623E0A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52ADB47-367C-F93C-C70E-C259F479F9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B4B7BEF-7689-68C8-12C5-0E0FAC9E55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15736BE-35A2-7E8A-04C7-1CF14B988A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EC6CB-A2ED-4C25-B11E-1B6E184D0E18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467FE16-6C24-AF44-06AC-2F520916B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3BDD7B2-5C5D-1938-E79D-3EA431F6F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8FA7-3C69-4B24-A61F-725C9AA4CD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47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4910DD-6CAB-E219-7623-B645CAF250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49AF4DFE-CBE8-4DDC-CA16-F08A3D70EFF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326A7A1-F279-A298-F001-452950E017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2D0798B-4C14-6355-8E6F-97CCAF09D7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EC6CB-A2ED-4C25-B11E-1B6E184D0E18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099D820-16DE-C358-4825-4A4264A95C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070B868-E258-CCAE-220D-A8A814D19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8FA7-3C69-4B24-A61F-725C9AA4CD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520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8EA6215-1259-C992-CB84-5E86B1AC6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E3144FF-746C-3215-1707-62BDDB3D7C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54CF02-670B-BA33-28C0-FA420F9D71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1DEC6CB-A2ED-4C25-B11E-1B6E184D0E18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C686EC0-7231-D571-2267-E2F890041A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BF2C3FC-2290-A67F-1880-EA6927DFFF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A6F8FA7-3C69-4B24-A61F-725C9AA4CD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866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package" Target="../embeddings/Microsoft_Word_Document.docx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2A45F8-23F2-FB4F-5C90-70F8B05C66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636627"/>
            <a:ext cx="9144000" cy="2387600"/>
          </a:xfrm>
        </p:spPr>
        <p:txBody>
          <a:bodyPr>
            <a:normAutofit/>
          </a:bodyPr>
          <a:lstStyle/>
          <a:p>
            <a:r>
              <a:rPr lang="en-US" altLang="zh-CN" dirty="0"/>
              <a:t>Views on 3GPP RAN 6G requirements study</a:t>
            </a:r>
            <a:endParaRPr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57DBAFD-0CF3-393F-D9DE-5DA89E5766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12900" y="4667584"/>
            <a:ext cx="9144000" cy="1655762"/>
          </a:xfrm>
        </p:spPr>
        <p:txBody>
          <a:bodyPr/>
          <a:lstStyle/>
          <a:p>
            <a:r>
              <a:rPr lang="en-US" altLang="zh-CN" dirty="0"/>
              <a:t>CMCC,</a:t>
            </a:r>
            <a:r>
              <a:rPr lang="zh-CN" altLang="en-US" dirty="0"/>
              <a:t> </a:t>
            </a:r>
            <a:r>
              <a:rPr lang="en-US" altLang="zh-CN" dirty="0"/>
              <a:t>NTT DOCOMO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E743659-9392-CA26-318A-9D9AEF0D8938}"/>
              </a:ext>
            </a:extLst>
          </p:cNvPr>
          <p:cNvSpPr txBox="1"/>
          <p:nvPr/>
        </p:nvSpPr>
        <p:spPr>
          <a:xfrm>
            <a:off x="-1" y="5411"/>
            <a:ext cx="11728451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/>
              <a:t>3GPP TSG RAN#105								    RP-241946</a:t>
            </a:r>
          </a:p>
          <a:p>
            <a:r>
              <a:rPr lang="en-US" altLang="zh-CN" sz="2000" dirty="0"/>
              <a:t>Melbourne, Sep 9 - 12, 2024</a:t>
            </a:r>
          </a:p>
          <a:p>
            <a:endParaRPr lang="en-US" altLang="zh-CN" sz="2000" dirty="0"/>
          </a:p>
          <a:p>
            <a:r>
              <a:rPr lang="zh-CN" altLang="en-US" sz="2000" dirty="0"/>
              <a:t>Agenda: </a:t>
            </a:r>
            <a:r>
              <a:rPr lang="en-US" altLang="zh-CN" sz="2000" dirty="0"/>
              <a:t>		9.3.1.3</a:t>
            </a:r>
          </a:p>
          <a:p>
            <a:r>
              <a:rPr lang="en-US" altLang="zh-CN" sz="2000" dirty="0"/>
              <a:t>Document for:	Discussion &amp; Decision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8839242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C406FB-BEFE-3E6E-D50B-A585BEEFA8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Background: 3GPP TSG decision</a:t>
            </a:r>
            <a:endParaRPr lang="zh-CN" altLang="en-US" dirty="0"/>
          </a:p>
        </p:txBody>
      </p:sp>
      <p:sp>
        <p:nvSpPr>
          <p:cNvPr id="4" name="五边形 105">
            <a:extLst>
              <a:ext uri="{FF2B5EF4-FFF2-40B4-BE49-F238E27FC236}">
                <a16:creationId xmlns:a16="http://schemas.microsoft.com/office/drawing/2014/main" id="{67B9764C-F203-880C-6BFF-90E9CC5819B0}"/>
              </a:ext>
            </a:extLst>
          </p:cNvPr>
          <p:cNvSpPr/>
          <p:nvPr/>
        </p:nvSpPr>
        <p:spPr>
          <a:xfrm>
            <a:off x="558533" y="2157746"/>
            <a:ext cx="11148773" cy="1933668"/>
          </a:xfrm>
          <a:prstGeom prst="homePlat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4C85E27-6405-4EA4-CB7A-57F3585794A4}"/>
              </a:ext>
            </a:extLst>
          </p:cNvPr>
          <p:cNvSpPr txBox="1"/>
          <p:nvPr/>
        </p:nvSpPr>
        <p:spPr>
          <a:xfrm>
            <a:off x="5644519" y="3351524"/>
            <a:ext cx="5571989" cy="738664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endParaRPr lang="en-US" altLang="zh-CN" sz="105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105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105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105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183DC339-1558-2B27-A986-4961F0474C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3660208"/>
              </p:ext>
            </p:extLst>
          </p:nvPr>
        </p:nvGraphicFramePr>
        <p:xfrm>
          <a:off x="573035" y="1883421"/>
          <a:ext cx="11045930" cy="274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79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779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79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77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779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779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779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6246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2017--2024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2025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2026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2027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2028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2029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2030</a:t>
                      </a:r>
                      <a:endParaRPr lang="zh-CN" altLang="en-US" sz="1200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五边形 9">
            <a:extLst>
              <a:ext uri="{FF2B5EF4-FFF2-40B4-BE49-F238E27FC236}">
                <a16:creationId xmlns:a16="http://schemas.microsoft.com/office/drawing/2014/main" id="{986EF793-02C9-E0C1-D3A8-2202EA749C50}"/>
              </a:ext>
            </a:extLst>
          </p:cNvPr>
          <p:cNvSpPr/>
          <p:nvPr/>
        </p:nvSpPr>
        <p:spPr>
          <a:xfrm>
            <a:off x="2979183" y="2242292"/>
            <a:ext cx="2340000" cy="346317"/>
          </a:xfrm>
          <a:prstGeom prst="homePlate">
            <a:avLst/>
          </a:prstGeom>
          <a:solidFill>
            <a:schemeClr val="accent5">
              <a:alpha val="96000"/>
            </a:schemeClr>
          </a:solidFill>
          <a:ln w="9525" cap="flat" cmpd="sng" algn="ctr">
            <a:solidFill>
              <a:schemeClr val="bg1">
                <a:alpha val="52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09600"/>
            <a:r>
              <a:rPr lang="en-US" altLang="zh-CN" sz="10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RAN1 5G R20  (18 Months)</a:t>
            </a:r>
          </a:p>
        </p:txBody>
      </p:sp>
      <p:sp>
        <p:nvSpPr>
          <p:cNvPr id="8" name="五边形 9">
            <a:extLst>
              <a:ext uri="{FF2B5EF4-FFF2-40B4-BE49-F238E27FC236}">
                <a16:creationId xmlns:a16="http://schemas.microsoft.com/office/drawing/2014/main" id="{92900FFD-4FEE-173C-ACAA-0D8D13CCE654}"/>
              </a:ext>
            </a:extLst>
          </p:cNvPr>
          <p:cNvSpPr/>
          <p:nvPr/>
        </p:nvSpPr>
        <p:spPr>
          <a:xfrm>
            <a:off x="5644519" y="3520300"/>
            <a:ext cx="3255763" cy="297717"/>
          </a:xfrm>
          <a:prstGeom prst="homePlate">
            <a:avLst/>
          </a:prstGeom>
          <a:solidFill>
            <a:schemeClr val="accent4"/>
          </a:solidFill>
          <a:ln w="9525" cap="flat" cmpd="sng" algn="ctr">
            <a:solidFill>
              <a:schemeClr val="bg1">
                <a:alpha val="52000"/>
              </a:schemeClr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lvl="0" algn="ctr" defTabSz="609600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en-US" altLang="zh-CN" sz="10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6G  RAN1 WI </a:t>
            </a:r>
          </a:p>
        </p:txBody>
      </p:sp>
      <p:sp>
        <p:nvSpPr>
          <p:cNvPr id="9" name="文本框 28">
            <a:extLst>
              <a:ext uri="{FF2B5EF4-FFF2-40B4-BE49-F238E27FC236}">
                <a16:creationId xmlns:a16="http://schemas.microsoft.com/office/drawing/2014/main" id="{696B70EB-FFCF-2EC1-C902-45B9A5097AB7}"/>
              </a:ext>
            </a:extLst>
          </p:cNvPr>
          <p:cNvSpPr txBox="1"/>
          <p:nvPr/>
        </p:nvSpPr>
        <p:spPr>
          <a:xfrm>
            <a:off x="8576562" y="3777437"/>
            <a:ext cx="2197216" cy="306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7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3GPP 6G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7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first version</a:t>
            </a:r>
            <a:endParaRPr kumimoji="1" lang="zh-CN" altLang="en-US" sz="7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五边形 9">
            <a:extLst>
              <a:ext uri="{FF2B5EF4-FFF2-40B4-BE49-F238E27FC236}">
                <a16:creationId xmlns:a16="http://schemas.microsoft.com/office/drawing/2014/main" id="{2A177D04-BF3A-4FA4-224F-72F7B012698D}"/>
              </a:ext>
            </a:extLst>
          </p:cNvPr>
          <p:cNvSpPr/>
          <p:nvPr/>
        </p:nvSpPr>
        <p:spPr>
          <a:xfrm>
            <a:off x="2137009" y="2748765"/>
            <a:ext cx="847427" cy="244871"/>
          </a:xfrm>
          <a:prstGeom prst="homePlate">
            <a:avLst/>
          </a:prstGeom>
          <a:solidFill>
            <a:srgbClr val="66FFFF"/>
          </a:solidFill>
          <a:ln w="9525" cap="flat" cmpd="sng" algn="ctr">
            <a:solidFill>
              <a:schemeClr val="bg1">
                <a:alpha val="52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b="1" dirty="0"/>
              <a:t>③</a:t>
            </a:r>
            <a:r>
              <a:rPr lang="en-US" altLang="zh-CN" sz="10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 ITU</a:t>
            </a:r>
            <a:r>
              <a:rPr lang="zh-CN" altLang="en-US" sz="10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10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SI</a:t>
            </a:r>
            <a:r>
              <a:rPr kumimoji="0" lang="en-US" altLang="zh-CN" sz="10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endParaRPr kumimoji="0" lang="en-US" altLang="zh-CN" sz="1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1" name="文本框 28">
            <a:extLst>
              <a:ext uri="{FF2B5EF4-FFF2-40B4-BE49-F238E27FC236}">
                <a16:creationId xmlns:a16="http://schemas.microsoft.com/office/drawing/2014/main" id="{F17DFAD3-8678-F7E8-0163-5C68CD660BF8}"/>
              </a:ext>
            </a:extLst>
          </p:cNvPr>
          <p:cNvSpPr txBox="1"/>
          <p:nvPr/>
        </p:nvSpPr>
        <p:spPr>
          <a:xfrm>
            <a:off x="10473838" y="3757792"/>
            <a:ext cx="147703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7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ready for commercialization</a:t>
            </a:r>
            <a:endParaRPr kumimoji="1" lang="zh-CN" altLang="en-US" sz="7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9244E8C3-FC57-71D4-206A-0477C5540511}"/>
              </a:ext>
            </a:extLst>
          </p:cNvPr>
          <p:cNvCxnSpPr/>
          <p:nvPr/>
        </p:nvCxnSpPr>
        <p:spPr>
          <a:xfrm>
            <a:off x="3021443" y="3897885"/>
            <a:ext cx="5904000" cy="271"/>
          </a:xfrm>
          <a:prstGeom prst="straightConnector1">
            <a:avLst/>
          </a:prstGeom>
          <a:ln>
            <a:solidFill>
              <a:srgbClr val="00B0F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AC3B812A-0235-6F01-C992-F0143BE967FD}"/>
              </a:ext>
            </a:extLst>
          </p:cNvPr>
          <p:cNvCxnSpPr/>
          <p:nvPr/>
        </p:nvCxnSpPr>
        <p:spPr>
          <a:xfrm>
            <a:off x="9028433" y="3704627"/>
            <a:ext cx="1964811" cy="0"/>
          </a:xfrm>
          <a:prstGeom prst="straightConnector1">
            <a:avLst/>
          </a:prstGeom>
          <a:ln>
            <a:solidFill>
              <a:srgbClr val="00B0F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五边形 9">
            <a:extLst>
              <a:ext uri="{FF2B5EF4-FFF2-40B4-BE49-F238E27FC236}">
                <a16:creationId xmlns:a16="http://schemas.microsoft.com/office/drawing/2014/main" id="{30B13919-CB58-F5B6-D6E1-553D0B625AC9}"/>
              </a:ext>
            </a:extLst>
          </p:cNvPr>
          <p:cNvSpPr/>
          <p:nvPr/>
        </p:nvSpPr>
        <p:spPr>
          <a:xfrm>
            <a:off x="2582552" y="3071367"/>
            <a:ext cx="1944000" cy="241255"/>
          </a:xfrm>
          <a:prstGeom prst="homePlate">
            <a:avLst/>
          </a:prstGeom>
          <a:solidFill>
            <a:srgbClr val="66FFFF"/>
          </a:solidFill>
          <a:ln w="9525" cap="flat" cmpd="sng" algn="ctr">
            <a:solidFill>
              <a:schemeClr val="bg1">
                <a:alpha val="52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b="1" dirty="0"/>
              <a:t>③</a:t>
            </a:r>
            <a:r>
              <a:rPr lang="en-US" altLang="zh-CN" sz="10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 6G General SI</a:t>
            </a:r>
            <a:endParaRPr kumimoji="0" lang="en-US" altLang="zh-CN" sz="1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5" name="五角星 138">
            <a:extLst>
              <a:ext uri="{FF2B5EF4-FFF2-40B4-BE49-F238E27FC236}">
                <a16:creationId xmlns:a16="http://schemas.microsoft.com/office/drawing/2014/main" id="{B268445E-8F07-5174-3135-BC95C3A53C7A}"/>
              </a:ext>
            </a:extLst>
          </p:cNvPr>
          <p:cNvSpPr/>
          <p:nvPr/>
        </p:nvSpPr>
        <p:spPr>
          <a:xfrm>
            <a:off x="4407635" y="3076056"/>
            <a:ext cx="237834" cy="197861"/>
          </a:xfrm>
          <a:prstGeom prst="star5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6" name="文本框 28">
            <a:extLst>
              <a:ext uri="{FF2B5EF4-FFF2-40B4-BE49-F238E27FC236}">
                <a16:creationId xmlns:a16="http://schemas.microsoft.com/office/drawing/2014/main" id="{524993CB-9D4B-CFA2-01E3-C2F39F33F7C3}"/>
              </a:ext>
            </a:extLst>
          </p:cNvPr>
          <p:cNvSpPr txBox="1"/>
          <p:nvPr/>
        </p:nvSpPr>
        <p:spPr>
          <a:xfrm>
            <a:off x="4542674" y="3043175"/>
            <a:ext cx="12262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Rel-21 timeline to be decided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03EBA59-CCED-5F32-24D7-5ECEF5877FC2}"/>
              </a:ext>
            </a:extLst>
          </p:cNvPr>
          <p:cNvSpPr txBox="1"/>
          <p:nvPr/>
        </p:nvSpPr>
        <p:spPr>
          <a:xfrm>
            <a:off x="5308701" y="2166305"/>
            <a:ext cx="5440420" cy="3774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① </a:t>
            </a:r>
            <a:r>
              <a:rPr lang="en-US" altLang="zh-CN" sz="11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For 5G-Advanced: 18-month. Assuming no delay of Rel-19</a:t>
            </a:r>
            <a:endParaRPr lang="en-US" altLang="zh-CN" sz="1400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05FEC26-191F-42E7-2BA9-E226ECC6C4D9}"/>
              </a:ext>
            </a:extLst>
          </p:cNvPr>
          <p:cNvSpPr txBox="1"/>
          <p:nvPr/>
        </p:nvSpPr>
        <p:spPr>
          <a:xfrm>
            <a:off x="2234473" y="3369326"/>
            <a:ext cx="3457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/>
              <a:t>②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0CC5B83-C6D1-E6E6-046C-1FBCD5B0F08E}"/>
              </a:ext>
            </a:extLst>
          </p:cNvPr>
          <p:cNvSpPr txBox="1"/>
          <p:nvPr/>
        </p:nvSpPr>
        <p:spPr>
          <a:xfrm>
            <a:off x="2957884" y="2276213"/>
            <a:ext cx="2894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/>
              <a:t>①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EB162C8-125D-0F1B-96FB-3F18363442CC}"/>
              </a:ext>
            </a:extLst>
          </p:cNvPr>
          <p:cNvSpPr txBox="1"/>
          <p:nvPr/>
        </p:nvSpPr>
        <p:spPr>
          <a:xfrm>
            <a:off x="6306227" y="3541018"/>
            <a:ext cx="11690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/>
              <a:t>④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259F4D68-06BE-05F4-19D3-604CFF125DC6}"/>
              </a:ext>
            </a:extLst>
          </p:cNvPr>
          <p:cNvCxnSpPr/>
          <p:nvPr/>
        </p:nvCxnSpPr>
        <p:spPr>
          <a:xfrm flipH="1">
            <a:off x="2138308" y="2157741"/>
            <a:ext cx="0" cy="1926636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五边形 9">
            <a:extLst>
              <a:ext uri="{FF2B5EF4-FFF2-40B4-BE49-F238E27FC236}">
                <a16:creationId xmlns:a16="http://schemas.microsoft.com/office/drawing/2014/main" id="{08C11318-08E0-AB6C-5F8A-459AD07EDC10}"/>
              </a:ext>
            </a:extLst>
          </p:cNvPr>
          <p:cNvSpPr/>
          <p:nvPr/>
        </p:nvSpPr>
        <p:spPr>
          <a:xfrm>
            <a:off x="590917" y="2242970"/>
            <a:ext cx="2383931" cy="343751"/>
          </a:xfrm>
          <a:prstGeom prst="homePlate">
            <a:avLst/>
          </a:prstGeom>
          <a:solidFill>
            <a:schemeClr val="accent5">
              <a:alpha val="96000"/>
            </a:schemeClr>
          </a:solidFill>
          <a:ln w="9525" cap="flat" cmpd="sng" algn="ctr">
            <a:solidFill>
              <a:schemeClr val="bg1">
                <a:alpha val="52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5G NR</a:t>
            </a:r>
          </a:p>
          <a:p>
            <a:pPr marL="0" marR="0" lvl="0" indent="0" algn="ctr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Rel-15 – Rel-19</a:t>
            </a:r>
            <a:endParaRPr kumimoji="0" lang="zh-CN" altLang="en-US" sz="1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66E5C1FC-57C8-5D1F-5CDA-892DC0D4B59F}"/>
              </a:ext>
            </a:extLst>
          </p:cNvPr>
          <p:cNvCxnSpPr/>
          <p:nvPr/>
        </p:nvCxnSpPr>
        <p:spPr>
          <a:xfrm flipH="1">
            <a:off x="2984436" y="2157741"/>
            <a:ext cx="0" cy="1926636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8896C98D-6458-B482-1123-130C0CFD9279}"/>
              </a:ext>
            </a:extLst>
          </p:cNvPr>
          <p:cNvCxnSpPr/>
          <p:nvPr/>
        </p:nvCxnSpPr>
        <p:spPr>
          <a:xfrm flipH="1">
            <a:off x="2573695" y="2164778"/>
            <a:ext cx="0" cy="1926636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CADE76FA-DF91-9432-8B07-0DCDAF5C2E89}"/>
              </a:ext>
            </a:extLst>
          </p:cNvPr>
          <p:cNvCxnSpPr/>
          <p:nvPr/>
        </p:nvCxnSpPr>
        <p:spPr>
          <a:xfrm flipH="1">
            <a:off x="4528582" y="2157741"/>
            <a:ext cx="0" cy="1926636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E06AFC3E-392D-04A9-EE73-1C7DEA68D70A}"/>
              </a:ext>
            </a:extLst>
          </p:cNvPr>
          <p:cNvCxnSpPr/>
          <p:nvPr/>
        </p:nvCxnSpPr>
        <p:spPr>
          <a:xfrm flipH="1">
            <a:off x="5308701" y="2128805"/>
            <a:ext cx="0" cy="1926636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五角星 138">
            <a:extLst>
              <a:ext uri="{FF2B5EF4-FFF2-40B4-BE49-F238E27FC236}">
                <a16:creationId xmlns:a16="http://schemas.microsoft.com/office/drawing/2014/main" id="{F05EBF67-D854-5945-26EF-5360EB1E9031}"/>
              </a:ext>
            </a:extLst>
          </p:cNvPr>
          <p:cNvSpPr/>
          <p:nvPr/>
        </p:nvSpPr>
        <p:spPr>
          <a:xfrm>
            <a:off x="2486431" y="3402553"/>
            <a:ext cx="237834" cy="197861"/>
          </a:xfrm>
          <a:prstGeom prst="star5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8" name="文本框 28">
            <a:extLst>
              <a:ext uri="{FF2B5EF4-FFF2-40B4-BE49-F238E27FC236}">
                <a16:creationId xmlns:a16="http://schemas.microsoft.com/office/drawing/2014/main" id="{E3F27AAF-6AD5-490B-B606-F7404081A9D2}"/>
              </a:ext>
            </a:extLst>
          </p:cNvPr>
          <p:cNvSpPr txBox="1"/>
          <p:nvPr/>
        </p:nvSpPr>
        <p:spPr>
          <a:xfrm>
            <a:off x="2184698" y="3560332"/>
            <a:ext cx="898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2025.3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3GPP RAN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6G workshop</a:t>
            </a:r>
            <a:endParaRPr kumimoji="1" lang="en-US" altLang="zh-CN" sz="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五角星 138">
            <a:extLst>
              <a:ext uri="{FF2B5EF4-FFF2-40B4-BE49-F238E27FC236}">
                <a16:creationId xmlns:a16="http://schemas.microsoft.com/office/drawing/2014/main" id="{7841A88C-E530-79EB-899D-EAAE1D218914}"/>
              </a:ext>
            </a:extLst>
          </p:cNvPr>
          <p:cNvSpPr/>
          <p:nvPr/>
        </p:nvSpPr>
        <p:spPr>
          <a:xfrm>
            <a:off x="8825214" y="3566339"/>
            <a:ext cx="237834" cy="197861"/>
          </a:xfrm>
          <a:prstGeom prst="star5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0" name="五角星 138">
            <a:extLst>
              <a:ext uri="{FF2B5EF4-FFF2-40B4-BE49-F238E27FC236}">
                <a16:creationId xmlns:a16="http://schemas.microsoft.com/office/drawing/2014/main" id="{93F66CB5-BECA-ABF3-F77A-E0678620F898}"/>
              </a:ext>
            </a:extLst>
          </p:cNvPr>
          <p:cNvSpPr/>
          <p:nvPr/>
        </p:nvSpPr>
        <p:spPr>
          <a:xfrm>
            <a:off x="10978675" y="3587150"/>
            <a:ext cx="237834" cy="197861"/>
          </a:xfrm>
          <a:prstGeom prst="star5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1614D7C0-9D7D-59A5-6F47-1970A8DC8C72}"/>
              </a:ext>
            </a:extLst>
          </p:cNvPr>
          <p:cNvSpPr/>
          <p:nvPr/>
        </p:nvSpPr>
        <p:spPr>
          <a:xfrm>
            <a:off x="484694" y="4396271"/>
            <a:ext cx="1961287" cy="79053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② TSG-Wide 6G Workshop (WS):</a:t>
            </a:r>
          </a:p>
          <a:p>
            <a:r>
              <a:rPr lang="en-US" altLang="zh-CN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March 10th – 11th (Monday – Tuesday)</a:t>
            </a:r>
          </a:p>
        </p:txBody>
      </p:sp>
      <p:cxnSp>
        <p:nvCxnSpPr>
          <p:cNvPr id="32" name="直接箭头连接符 31">
            <a:extLst>
              <a:ext uri="{FF2B5EF4-FFF2-40B4-BE49-F238E27FC236}">
                <a16:creationId xmlns:a16="http://schemas.microsoft.com/office/drawing/2014/main" id="{D4E39EE4-F9A7-DFF3-BC43-8E5B504DCB01}"/>
              </a:ext>
            </a:extLst>
          </p:cNvPr>
          <p:cNvCxnSpPr>
            <a:cxnSpLocks/>
            <a:stCxn id="28" idx="2"/>
            <a:endCxn id="31" idx="0"/>
          </p:cNvCxnSpPr>
          <p:nvPr/>
        </p:nvCxnSpPr>
        <p:spPr>
          <a:xfrm flipH="1">
            <a:off x="1465338" y="4021997"/>
            <a:ext cx="1168397" cy="374274"/>
          </a:xfrm>
          <a:prstGeom prst="straightConnector1">
            <a:avLst/>
          </a:prstGeom>
          <a:ln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>
            <a:extLst>
              <a:ext uri="{FF2B5EF4-FFF2-40B4-BE49-F238E27FC236}">
                <a16:creationId xmlns:a16="http://schemas.microsoft.com/office/drawing/2014/main" id="{A984BAB9-3E97-8BED-51DB-B636CE574778}"/>
              </a:ext>
            </a:extLst>
          </p:cNvPr>
          <p:cNvSpPr/>
          <p:nvPr/>
        </p:nvSpPr>
        <p:spPr>
          <a:xfrm>
            <a:off x="2725648" y="4341611"/>
            <a:ext cx="3635175" cy="157366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altLang="zh-CN" sz="1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③ RAN plenary work is split into an ITU focused SI (study item) and General RAN SI</a:t>
            </a:r>
          </a:p>
          <a:p>
            <a:pPr marL="171450" indent="-171450" algn="just"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IMT-2030 discussion is expected in RAN from 09/24 to 12/24</a:t>
            </a:r>
          </a:p>
          <a:p>
            <a:pPr marL="171450" indent="-171450" algn="just"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RP SI Rel-20 focusing on ITU– IMT-2030:  approval 12/24 until 06/25</a:t>
            </a:r>
          </a:p>
          <a:p>
            <a:pPr marL="171450" indent="-171450" algn="just"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RP SI Rel-20 focusing on 6G General: approval 03/25 (after WS),  until 06/26</a:t>
            </a:r>
          </a:p>
        </p:txBody>
      </p:sp>
      <p:cxnSp>
        <p:nvCxnSpPr>
          <p:cNvPr id="34" name="直接箭头连接符 33">
            <a:extLst>
              <a:ext uri="{FF2B5EF4-FFF2-40B4-BE49-F238E27FC236}">
                <a16:creationId xmlns:a16="http://schemas.microsoft.com/office/drawing/2014/main" id="{F1C0A3B2-687A-FCED-C41C-DCB6083284B5}"/>
              </a:ext>
            </a:extLst>
          </p:cNvPr>
          <p:cNvCxnSpPr>
            <a:cxnSpLocks/>
            <a:stCxn id="10" idx="2"/>
            <a:endCxn id="33" idx="0"/>
          </p:cNvCxnSpPr>
          <p:nvPr/>
        </p:nvCxnSpPr>
        <p:spPr>
          <a:xfrm>
            <a:off x="2499505" y="2993636"/>
            <a:ext cx="2043731" cy="1347975"/>
          </a:xfrm>
          <a:prstGeom prst="straightConnector1">
            <a:avLst/>
          </a:prstGeom>
          <a:ln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>
            <a:extLst>
              <a:ext uri="{FF2B5EF4-FFF2-40B4-BE49-F238E27FC236}">
                <a16:creationId xmlns:a16="http://schemas.microsoft.com/office/drawing/2014/main" id="{F2C6CA85-4C2A-535B-2A7A-6ACA3AF6CE66}"/>
              </a:ext>
            </a:extLst>
          </p:cNvPr>
          <p:cNvSpPr/>
          <p:nvPr/>
        </p:nvSpPr>
        <p:spPr>
          <a:xfrm>
            <a:off x="6483384" y="4341514"/>
            <a:ext cx="4733124" cy="13479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④ </a:t>
            </a:r>
          </a:p>
          <a:p>
            <a:pPr marL="171450" indent="-171450"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RAN WGs: 21 months (RAN1 starts </a:t>
            </a:r>
            <a:r>
              <a:rPr lang="en-US" altLang="zh-CN" sz="12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in Q3/25 until Q1/27</a:t>
            </a:r>
            <a:r>
              <a:rPr lang="en-US" altLang="zh-CN" sz="12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; RAN2/3/4 start </a:t>
            </a:r>
            <a:r>
              <a:rPr lang="en-US" altLang="zh-CN" sz="12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in Q4/25 </a:t>
            </a:r>
            <a:r>
              <a:rPr lang="en-US" altLang="zh-CN" sz="12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until 2Q/27)</a:t>
            </a:r>
          </a:p>
          <a:p>
            <a:pPr marL="171450" indent="-171450"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Rel-21 timeline is to be decided no later than June 2026</a:t>
            </a:r>
          </a:p>
          <a:p>
            <a:pPr marL="628650" lvl="1" indent="-171450"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However, ASN.1/</a:t>
            </a:r>
            <a:r>
              <a:rPr lang="en-US" altLang="zh-CN" sz="1200" dirty="0" err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OpenAPI</a:t>
            </a:r>
            <a:r>
              <a:rPr lang="en-US" altLang="zh-CN" sz="12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freeze date is no earlier than March 2029</a:t>
            </a:r>
            <a:endParaRPr lang="en-US" altLang="zh-CN" sz="12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36" name="直接箭头连接符 35">
            <a:extLst>
              <a:ext uri="{FF2B5EF4-FFF2-40B4-BE49-F238E27FC236}">
                <a16:creationId xmlns:a16="http://schemas.microsoft.com/office/drawing/2014/main" id="{A3C5292E-F88A-D852-5ED4-4D3E49469A90}"/>
              </a:ext>
            </a:extLst>
          </p:cNvPr>
          <p:cNvCxnSpPr>
            <a:cxnSpLocks/>
            <a:stCxn id="37" idx="2"/>
            <a:endCxn id="35" idx="0"/>
          </p:cNvCxnSpPr>
          <p:nvPr/>
        </p:nvCxnSpPr>
        <p:spPr>
          <a:xfrm>
            <a:off x="4232377" y="3857499"/>
            <a:ext cx="4617569" cy="484015"/>
          </a:xfrm>
          <a:prstGeom prst="straightConnector1">
            <a:avLst/>
          </a:prstGeom>
          <a:ln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五边形 9">
            <a:extLst>
              <a:ext uri="{FF2B5EF4-FFF2-40B4-BE49-F238E27FC236}">
                <a16:creationId xmlns:a16="http://schemas.microsoft.com/office/drawing/2014/main" id="{A4EE8AD7-A109-89F1-74FA-1150116C0EDF}"/>
              </a:ext>
            </a:extLst>
          </p:cNvPr>
          <p:cNvSpPr/>
          <p:nvPr/>
        </p:nvSpPr>
        <p:spPr>
          <a:xfrm>
            <a:off x="2997466" y="3520300"/>
            <a:ext cx="2638422" cy="337199"/>
          </a:xfrm>
          <a:prstGeom prst="homePlate">
            <a:avLst/>
          </a:prstGeom>
          <a:solidFill>
            <a:schemeClr val="accent4">
              <a:lumMod val="40000"/>
              <a:lumOff val="60000"/>
            </a:schemeClr>
          </a:solidFill>
          <a:ln w="9525" cap="flat" cmpd="sng" algn="ctr">
            <a:solidFill>
              <a:schemeClr val="bg1">
                <a:alpha val="52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6G </a:t>
            </a:r>
            <a:r>
              <a:rPr kumimoji="0" lang="en-US" altLang="zh-CN" sz="10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RAN1 SI </a:t>
            </a:r>
          </a:p>
          <a:p>
            <a:pPr marL="0" marR="0" lvl="0" indent="0" algn="ctr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（</a:t>
            </a:r>
            <a:r>
              <a:rPr kumimoji="0" lang="en-US" altLang="zh-CN" sz="10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21 Months</a:t>
            </a:r>
            <a:r>
              <a:rPr lang="zh-CN" altLang="en-US" sz="10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kumimoji="0" lang="en-US" altLang="zh-CN" sz="10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endParaRPr kumimoji="0" lang="zh-CN" altLang="en-US" sz="1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6860B05-2E5C-20AE-94FE-9CE448DD874E}"/>
              </a:ext>
            </a:extLst>
          </p:cNvPr>
          <p:cNvSpPr txBox="1"/>
          <p:nvPr/>
        </p:nvSpPr>
        <p:spPr>
          <a:xfrm>
            <a:off x="3406621" y="3526771"/>
            <a:ext cx="3114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/>
              <a:t>④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6B790927-F127-3F82-5109-25DBE51F1871}"/>
              </a:ext>
            </a:extLst>
          </p:cNvPr>
          <p:cNvSpPr txBox="1"/>
          <p:nvPr/>
        </p:nvSpPr>
        <p:spPr>
          <a:xfrm>
            <a:off x="359378" y="6308209"/>
            <a:ext cx="33586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Refer to RP-240823, RP-241604</a:t>
            </a:r>
            <a:endParaRPr lang="zh-CN" altLang="en-US" dirty="0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73F1B5BA-106D-E087-ADB6-BB7F0B843931}"/>
              </a:ext>
            </a:extLst>
          </p:cNvPr>
          <p:cNvCxnSpPr/>
          <p:nvPr/>
        </p:nvCxnSpPr>
        <p:spPr>
          <a:xfrm flipH="1">
            <a:off x="5635888" y="2128805"/>
            <a:ext cx="0" cy="1926636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77161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438AE0-BDFA-E95C-0A1B-BED1200966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418" y="-50232"/>
            <a:ext cx="10515600" cy="1325563"/>
          </a:xfrm>
        </p:spPr>
        <p:txBody>
          <a:bodyPr>
            <a:normAutofit/>
          </a:bodyPr>
          <a:lstStyle/>
          <a:p>
            <a:r>
              <a:rPr lang="en-US" altLang="zh-CN" sz="3200" dirty="0"/>
              <a:t>Consideration on 3GPP RAN 6G SI</a:t>
            </a:r>
            <a:endParaRPr lang="zh-CN" altLang="en-US" sz="3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807F8FE-B625-53D8-9CB1-982B4B2BBA99}"/>
              </a:ext>
            </a:extLst>
          </p:cNvPr>
          <p:cNvSpPr/>
          <p:nvPr/>
        </p:nvSpPr>
        <p:spPr>
          <a:xfrm>
            <a:off x="40439" y="3952875"/>
            <a:ext cx="4013648" cy="369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2024</a:t>
            </a:r>
            <a:endParaRPr lang="zh-CN" altLang="en-US" dirty="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142E087A-14D9-1423-0004-87D1D1ECA3A4}"/>
              </a:ext>
            </a:extLst>
          </p:cNvPr>
          <p:cNvCxnSpPr>
            <a:cxnSpLocks/>
          </p:cNvCxnSpPr>
          <p:nvPr/>
        </p:nvCxnSpPr>
        <p:spPr>
          <a:xfrm>
            <a:off x="1953623" y="4408813"/>
            <a:ext cx="0" cy="622326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DD4C2B8-292A-E2CB-9CA2-79CFDA429104}"/>
              </a:ext>
            </a:extLst>
          </p:cNvPr>
          <p:cNvCxnSpPr>
            <a:cxnSpLocks/>
          </p:cNvCxnSpPr>
          <p:nvPr/>
        </p:nvCxnSpPr>
        <p:spPr>
          <a:xfrm flipH="1">
            <a:off x="68762" y="4444718"/>
            <a:ext cx="0" cy="1926636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EE6DF8BD-B336-7F2C-1E5A-876DFEEC85FB}"/>
              </a:ext>
            </a:extLst>
          </p:cNvPr>
          <p:cNvSpPr txBox="1"/>
          <p:nvPr/>
        </p:nvSpPr>
        <p:spPr>
          <a:xfrm>
            <a:off x="108220" y="4444718"/>
            <a:ext cx="9683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WP5D#45</a:t>
            </a:r>
          </a:p>
          <a:p>
            <a:r>
              <a:rPr lang="en-US" altLang="zh-CN" sz="1100" dirty="0"/>
              <a:t>Jan.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E228414-E122-E2FE-4693-B88088C1E37B}"/>
              </a:ext>
            </a:extLst>
          </p:cNvPr>
          <p:cNvSpPr/>
          <p:nvPr/>
        </p:nvSpPr>
        <p:spPr>
          <a:xfrm>
            <a:off x="4051414" y="3952875"/>
            <a:ext cx="4081059" cy="369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2025</a:t>
            </a:r>
            <a:endParaRPr lang="zh-CN" altLang="en-US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C7A0E902-9879-6770-3EA7-F2E99B1F6545}"/>
              </a:ext>
            </a:extLst>
          </p:cNvPr>
          <p:cNvSpPr/>
          <p:nvPr/>
        </p:nvSpPr>
        <p:spPr>
          <a:xfrm>
            <a:off x="8132473" y="3952875"/>
            <a:ext cx="4010975" cy="369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2026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916BFB7-129A-FE95-B9FE-CE3DDC3E0C7E}"/>
              </a:ext>
            </a:extLst>
          </p:cNvPr>
          <p:cNvSpPr txBox="1"/>
          <p:nvPr/>
        </p:nvSpPr>
        <p:spPr>
          <a:xfrm>
            <a:off x="1904924" y="4397516"/>
            <a:ext cx="9683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WP5D#46</a:t>
            </a:r>
          </a:p>
          <a:p>
            <a:r>
              <a:rPr lang="en-US" altLang="zh-CN" sz="1100" dirty="0"/>
              <a:t>June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630FD99-2120-4393-3DD5-C42DDB984067}"/>
              </a:ext>
            </a:extLst>
          </p:cNvPr>
          <p:cNvSpPr txBox="1"/>
          <p:nvPr/>
        </p:nvSpPr>
        <p:spPr>
          <a:xfrm>
            <a:off x="3232819" y="4408813"/>
            <a:ext cx="9683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WP5D#47</a:t>
            </a:r>
          </a:p>
          <a:p>
            <a:r>
              <a:rPr lang="en-US" altLang="zh-CN" sz="1100" dirty="0"/>
              <a:t>Oct.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C3F6F04-7E51-23C8-E89C-DBB3CAB57EF3}"/>
              </a:ext>
            </a:extLst>
          </p:cNvPr>
          <p:cNvSpPr txBox="1"/>
          <p:nvPr/>
        </p:nvSpPr>
        <p:spPr>
          <a:xfrm>
            <a:off x="4273959" y="4402967"/>
            <a:ext cx="9683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WP5D#48</a:t>
            </a:r>
          </a:p>
          <a:p>
            <a:r>
              <a:rPr lang="en-US" altLang="zh-CN" sz="1100" dirty="0"/>
              <a:t>Feb.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2001FCC-7E7C-49B5-1AAD-D4FA928AE420}"/>
              </a:ext>
            </a:extLst>
          </p:cNvPr>
          <p:cNvSpPr txBox="1"/>
          <p:nvPr/>
        </p:nvSpPr>
        <p:spPr>
          <a:xfrm>
            <a:off x="6050969" y="4397517"/>
            <a:ext cx="9683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WP5D#49</a:t>
            </a:r>
          </a:p>
          <a:p>
            <a:r>
              <a:rPr lang="en-US" altLang="zh-CN" sz="1100" dirty="0"/>
              <a:t>June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75B663E-F2F7-874A-FF1E-9BBB63FB0AB4}"/>
              </a:ext>
            </a:extLst>
          </p:cNvPr>
          <p:cNvSpPr txBox="1"/>
          <p:nvPr/>
        </p:nvSpPr>
        <p:spPr>
          <a:xfrm>
            <a:off x="7384033" y="4397517"/>
            <a:ext cx="9683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WP5D#50</a:t>
            </a:r>
          </a:p>
          <a:p>
            <a:r>
              <a:rPr lang="en-US" altLang="zh-CN" sz="1100" dirty="0"/>
              <a:t>Oct.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E2F1012-4427-72AA-0062-4222FCCD5B4F}"/>
              </a:ext>
            </a:extLst>
          </p:cNvPr>
          <p:cNvSpPr txBox="1"/>
          <p:nvPr/>
        </p:nvSpPr>
        <p:spPr>
          <a:xfrm>
            <a:off x="8426355" y="4405216"/>
            <a:ext cx="9683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WP5D#51</a:t>
            </a:r>
          </a:p>
          <a:p>
            <a:r>
              <a:rPr lang="en-US" altLang="zh-CN" sz="1100" dirty="0"/>
              <a:t>Feb.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859B4B60-8B13-C8EC-754A-59C8F93E0B95}"/>
              </a:ext>
            </a:extLst>
          </p:cNvPr>
          <p:cNvCxnSpPr>
            <a:cxnSpLocks/>
          </p:cNvCxnSpPr>
          <p:nvPr/>
        </p:nvCxnSpPr>
        <p:spPr>
          <a:xfrm>
            <a:off x="3305264" y="4338227"/>
            <a:ext cx="0" cy="662465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右大括号 6">
            <a:extLst>
              <a:ext uri="{FF2B5EF4-FFF2-40B4-BE49-F238E27FC236}">
                <a16:creationId xmlns:a16="http://schemas.microsoft.com/office/drawing/2014/main" id="{81FEDCC5-2F2B-0385-6F55-CC396765C251}"/>
              </a:ext>
            </a:extLst>
          </p:cNvPr>
          <p:cNvSpPr/>
          <p:nvPr/>
        </p:nvSpPr>
        <p:spPr>
          <a:xfrm rot="5400000">
            <a:off x="2157192" y="3206087"/>
            <a:ext cx="342557" cy="4182258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9A540D0-94E9-A63B-BA5E-8D8D4CEA6ADD}"/>
              </a:ext>
            </a:extLst>
          </p:cNvPr>
          <p:cNvCxnSpPr>
            <a:cxnSpLocks/>
          </p:cNvCxnSpPr>
          <p:nvPr/>
        </p:nvCxnSpPr>
        <p:spPr>
          <a:xfrm>
            <a:off x="4331910" y="4322203"/>
            <a:ext cx="0" cy="662465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>
            <a:extLst>
              <a:ext uri="{FF2B5EF4-FFF2-40B4-BE49-F238E27FC236}">
                <a16:creationId xmlns:a16="http://schemas.microsoft.com/office/drawing/2014/main" id="{8DFFCB1F-5E8B-ED2A-3FD4-80E15D605226}"/>
              </a:ext>
            </a:extLst>
          </p:cNvPr>
          <p:cNvSpPr txBox="1"/>
          <p:nvPr/>
        </p:nvSpPr>
        <p:spPr>
          <a:xfrm>
            <a:off x="592392" y="5566154"/>
            <a:ext cx="3163934" cy="116955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altLang="zh-CN" sz="1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According to the workplan, until Feb. 2025, </a:t>
            </a:r>
            <a:r>
              <a:rPr lang="en-GB" altLang="zh-CN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WP5D will focus on discussing and reaching preliminary agreements on </a:t>
            </a:r>
            <a:r>
              <a:rPr lang="en-GB" altLang="zh-CN" sz="14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items for technical performance requirements</a:t>
            </a:r>
            <a:r>
              <a:rPr lang="en-GB" altLang="zh-CN" sz="1400" b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sz="1400" dirty="0"/>
          </a:p>
        </p:txBody>
      </p:sp>
      <p:sp>
        <p:nvSpPr>
          <p:cNvPr id="30" name="星形: 五角 29">
            <a:extLst>
              <a:ext uri="{FF2B5EF4-FFF2-40B4-BE49-F238E27FC236}">
                <a16:creationId xmlns:a16="http://schemas.microsoft.com/office/drawing/2014/main" id="{8C3C6EC5-F892-F3BE-DE4F-3349C3217DB2}"/>
              </a:ext>
            </a:extLst>
          </p:cNvPr>
          <p:cNvSpPr/>
          <p:nvPr/>
        </p:nvSpPr>
        <p:spPr>
          <a:xfrm>
            <a:off x="3193235" y="4965618"/>
            <a:ext cx="272386" cy="256864"/>
          </a:xfrm>
          <a:prstGeom prst="star5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E2D81D8D-14FD-9692-D5B3-B4F82E43CDD5}"/>
              </a:ext>
            </a:extLst>
          </p:cNvPr>
          <p:cNvSpPr txBox="1"/>
          <p:nvPr/>
        </p:nvSpPr>
        <p:spPr>
          <a:xfrm>
            <a:off x="3424564" y="4991136"/>
            <a:ext cx="167904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altLang="zh-CN" sz="12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Send out LS</a:t>
            </a:r>
            <a:endParaRPr lang="zh-CN" altLang="en-US" sz="1200" dirty="0">
              <a:solidFill>
                <a:srgbClr val="C00000"/>
              </a:solidFill>
            </a:endParaRPr>
          </a:p>
        </p:txBody>
      </p:sp>
      <p:sp>
        <p:nvSpPr>
          <p:cNvPr id="33" name="右大括号 32">
            <a:extLst>
              <a:ext uri="{FF2B5EF4-FFF2-40B4-BE49-F238E27FC236}">
                <a16:creationId xmlns:a16="http://schemas.microsoft.com/office/drawing/2014/main" id="{63A3425D-A5D6-EFAA-759D-2446818A8E55}"/>
              </a:ext>
            </a:extLst>
          </p:cNvPr>
          <p:cNvSpPr/>
          <p:nvPr/>
        </p:nvSpPr>
        <p:spPr>
          <a:xfrm rot="5400000">
            <a:off x="6833314" y="4169337"/>
            <a:ext cx="342558" cy="2255759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E5424689-7474-4B86-63DD-472D5F4D2271}"/>
              </a:ext>
            </a:extLst>
          </p:cNvPr>
          <p:cNvSpPr txBox="1"/>
          <p:nvPr/>
        </p:nvSpPr>
        <p:spPr>
          <a:xfrm>
            <a:off x="4696182" y="5520751"/>
            <a:ext cx="3526248" cy="122084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80340" hangingPunct="0">
              <a:spcBef>
                <a:spcPts val="200"/>
              </a:spcBef>
              <a:spcAft>
                <a:spcPts val="200"/>
              </a:spcAft>
              <a:tabLst>
                <a:tab pos="180340" algn="l"/>
                <a:tab pos="540385" algn="l"/>
                <a:tab pos="900430" algn="l"/>
                <a:tab pos="1188085" algn="l"/>
                <a:tab pos="1260475" algn="l"/>
                <a:tab pos="1620520" algn="l"/>
                <a:tab pos="1980565" algn="l"/>
                <a:tab pos="2340610" algn="l"/>
                <a:tab pos="180340" algn="l"/>
                <a:tab pos="540385" algn="l"/>
                <a:tab pos="900430" algn="l"/>
                <a:tab pos="1260475" algn="l"/>
                <a:tab pos="1620520" algn="l"/>
                <a:tab pos="1980565" algn="l"/>
                <a:tab pos="2340610" algn="l"/>
              </a:tabLst>
            </a:pPr>
            <a:r>
              <a:rPr lang="en-GB" altLang="zh-CN" sz="1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Agree on the items for technical performance requirements.</a:t>
            </a:r>
            <a:endParaRPr lang="zh-CN" altLang="zh-CN" sz="14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80340" hangingPunct="0">
              <a:spcBef>
                <a:spcPts val="200"/>
              </a:spcBef>
              <a:spcAft>
                <a:spcPts val="200"/>
              </a:spcAft>
              <a:tabLst>
                <a:tab pos="180340" algn="l"/>
                <a:tab pos="540385" algn="l"/>
                <a:tab pos="900430" algn="l"/>
                <a:tab pos="1188085" algn="l"/>
                <a:tab pos="1260475" algn="l"/>
                <a:tab pos="1620520" algn="l"/>
                <a:tab pos="1980565" algn="l"/>
                <a:tab pos="2340610" algn="l"/>
                <a:tab pos="180340" algn="l"/>
                <a:tab pos="540385" algn="l"/>
                <a:tab pos="900430" algn="l"/>
                <a:tab pos="1260475" algn="l"/>
                <a:tab pos="1620520" algn="l"/>
                <a:tab pos="1980565" algn="l"/>
                <a:tab pos="2340610" algn="l"/>
              </a:tabLst>
            </a:pPr>
            <a:r>
              <a:rPr lang="en-GB" altLang="zh-CN" sz="1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Discuss and preliminarily agree on the </a:t>
            </a:r>
            <a:r>
              <a:rPr lang="en-GB" altLang="zh-CN" sz="14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detailed definition and the target value(s) for technical performance requirements.</a:t>
            </a:r>
            <a:endParaRPr lang="zh-CN" altLang="zh-CN" sz="1400" b="1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33779738-4244-5EC2-BB35-0DAC56EB41CA}"/>
              </a:ext>
            </a:extLst>
          </p:cNvPr>
          <p:cNvSpPr txBox="1"/>
          <p:nvPr/>
        </p:nvSpPr>
        <p:spPr>
          <a:xfrm>
            <a:off x="8440066" y="5691185"/>
            <a:ext cx="2427959" cy="738664"/>
          </a:xfrm>
          <a:prstGeom prst="wedgeRectCallout">
            <a:avLst>
              <a:gd name="adj1" fmla="val -40372"/>
              <a:gd name="adj2" fmla="val -103844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altLang="zh-CN" sz="1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Finalize a document as draft new Report and send it to ITU-R SG 5 for consideration.</a:t>
            </a:r>
            <a:endParaRPr lang="zh-CN" altLang="en-US" sz="1400" dirty="0"/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878C780D-2DD3-688A-D8CA-98B9A4E4F54A}"/>
              </a:ext>
            </a:extLst>
          </p:cNvPr>
          <p:cNvCxnSpPr>
            <a:cxnSpLocks/>
          </p:cNvCxnSpPr>
          <p:nvPr/>
        </p:nvCxnSpPr>
        <p:spPr>
          <a:xfrm>
            <a:off x="8440066" y="4312073"/>
            <a:ext cx="0" cy="662465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ABE04562-0CF0-741B-EA2A-CA924E687852}"/>
              </a:ext>
            </a:extLst>
          </p:cNvPr>
          <p:cNvCxnSpPr>
            <a:cxnSpLocks/>
          </p:cNvCxnSpPr>
          <p:nvPr/>
        </p:nvCxnSpPr>
        <p:spPr>
          <a:xfrm>
            <a:off x="6086026" y="4368674"/>
            <a:ext cx="0" cy="662465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6C7C9408-0544-47F3-585B-F7E447A99737}"/>
              </a:ext>
            </a:extLst>
          </p:cNvPr>
          <p:cNvCxnSpPr>
            <a:cxnSpLocks/>
          </p:cNvCxnSpPr>
          <p:nvPr/>
        </p:nvCxnSpPr>
        <p:spPr>
          <a:xfrm>
            <a:off x="7411454" y="4338227"/>
            <a:ext cx="0" cy="662465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星形: 五角 41">
            <a:extLst>
              <a:ext uri="{FF2B5EF4-FFF2-40B4-BE49-F238E27FC236}">
                <a16:creationId xmlns:a16="http://schemas.microsoft.com/office/drawing/2014/main" id="{A6EA3B02-34C6-499E-F6E5-32180F22530A}"/>
              </a:ext>
            </a:extLst>
          </p:cNvPr>
          <p:cNvSpPr/>
          <p:nvPr/>
        </p:nvSpPr>
        <p:spPr>
          <a:xfrm>
            <a:off x="8527755" y="4947566"/>
            <a:ext cx="272386" cy="256864"/>
          </a:xfrm>
          <a:prstGeom prst="star5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B6603EBB-9DCE-8519-5289-409CD1EF9A8B}"/>
              </a:ext>
            </a:extLst>
          </p:cNvPr>
          <p:cNvSpPr txBox="1"/>
          <p:nvPr/>
        </p:nvSpPr>
        <p:spPr>
          <a:xfrm>
            <a:off x="438022" y="1163219"/>
            <a:ext cx="10515600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1600" b="1" dirty="0"/>
              <a:t>According to the workplan of ITU WP5D TPR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b="1" dirty="0"/>
              <a:t>Until Feb. 2025,  WP5D will focus on the discussing the items for TPR.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b="1" dirty="0"/>
              <a:t>From June 2025, WP5D will start to discuss the detailed definition and target values for TPR.</a:t>
            </a:r>
          </a:p>
          <a:p>
            <a:pPr algn="just">
              <a:defRPr/>
            </a:pPr>
            <a:r>
              <a:rPr lang="en-US" altLang="zh-CN" sz="1600" b="1" dirty="0"/>
              <a:t>It is proposed that </a:t>
            </a:r>
            <a:r>
              <a:rPr lang="en-US" altLang="zh-CN" sz="1600" b="1" dirty="0">
                <a:sym typeface="+mn-ea"/>
              </a:rPr>
              <a:t>RAN plenary work is split into: 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en-US" altLang="zh-CN" sz="1600" b="1" dirty="0">
                <a:solidFill>
                  <a:schemeClr val="accent2"/>
                </a:solidFill>
                <a:sym typeface="+mn-ea"/>
              </a:rPr>
              <a:t>Study on items to be defined for Technical Performance Requirements of IMT-2030 radio interface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en-US" altLang="zh-CN" sz="1600" b="1" dirty="0">
                <a:solidFill>
                  <a:schemeClr val="accent4">
                    <a:lumMod val="75000"/>
                  </a:schemeClr>
                </a:solidFill>
                <a:sym typeface="+mn-ea"/>
              </a:rPr>
              <a:t>Study on Scenarios and Requirements for Next Generation Access Technologies</a:t>
            </a:r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E8969BAA-EBED-709F-1322-10C18C8D3F88}"/>
              </a:ext>
            </a:extLst>
          </p:cNvPr>
          <p:cNvCxnSpPr>
            <a:cxnSpLocks/>
          </p:cNvCxnSpPr>
          <p:nvPr/>
        </p:nvCxnSpPr>
        <p:spPr>
          <a:xfrm>
            <a:off x="3933914" y="3290410"/>
            <a:ext cx="0" cy="662465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7C44C42A-4C6D-AD02-2A32-97E79B208841}"/>
              </a:ext>
            </a:extLst>
          </p:cNvPr>
          <p:cNvCxnSpPr>
            <a:cxnSpLocks/>
          </p:cNvCxnSpPr>
          <p:nvPr/>
        </p:nvCxnSpPr>
        <p:spPr>
          <a:xfrm>
            <a:off x="5915114" y="3290409"/>
            <a:ext cx="0" cy="662465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8666ED73-0796-C097-37C7-C008EAA9232D}"/>
              </a:ext>
            </a:extLst>
          </p:cNvPr>
          <p:cNvCxnSpPr>
            <a:cxnSpLocks/>
          </p:cNvCxnSpPr>
          <p:nvPr/>
        </p:nvCxnSpPr>
        <p:spPr>
          <a:xfrm>
            <a:off x="5000714" y="3290409"/>
            <a:ext cx="0" cy="662465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7289F94F-30A9-0DEB-4A7B-7B9A59BF58A0}"/>
              </a:ext>
            </a:extLst>
          </p:cNvPr>
          <p:cNvCxnSpPr>
            <a:cxnSpLocks/>
          </p:cNvCxnSpPr>
          <p:nvPr/>
        </p:nvCxnSpPr>
        <p:spPr>
          <a:xfrm>
            <a:off x="10099949" y="3290408"/>
            <a:ext cx="0" cy="662465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右大括号 51">
            <a:extLst>
              <a:ext uri="{FF2B5EF4-FFF2-40B4-BE49-F238E27FC236}">
                <a16:creationId xmlns:a16="http://schemas.microsoft.com/office/drawing/2014/main" id="{D894FC68-8F04-5ECF-D524-0D041BA959C4}"/>
              </a:ext>
            </a:extLst>
          </p:cNvPr>
          <p:cNvSpPr/>
          <p:nvPr/>
        </p:nvSpPr>
        <p:spPr>
          <a:xfrm rot="5400000" flipH="1">
            <a:off x="4721813" y="2747036"/>
            <a:ext cx="449630" cy="1963129"/>
          </a:xfrm>
          <a:prstGeom prst="rightBrace">
            <a:avLst>
              <a:gd name="adj1" fmla="val 8333"/>
              <a:gd name="adj2" fmla="val 66479"/>
            </a:avLst>
          </a:prstGeom>
          <a:ln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右大括号 52">
            <a:extLst>
              <a:ext uri="{FF2B5EF4-FFF2-40B4-BE49-F238E27FC236}">
                <a16:creationId xmlns:a16="http://schemas.microsoft.com/office/drawing/2014/main" id="{A975DB24-474A-8CA6-A2C7-5F87339C9124}"/>
              </a:ext>
            </a:extLst>
          </p:cNvPr>
          <p:cNvSpPr/>
          <p:nvPr/>
        </p:nvSpPr>
        <p:spPr>
          <a:xfrm rot="5400000" flipH="1">
            <a:off x="7301903" y="876540"/>
            <a:ext cx="489194" cy="5064217"/>
          </a:xfrm>
          <a:prstGeom prst="rightBrace">
            <a:avLst>
              <a:gd name="adj1" fmla="val 8333"/>
              <a:gd name="adj2" fmla="val 48871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2F9A8654-B2A8-92EB-F548-E21B5823BEE3}"/>
              </a:ext>
            </a:extLst>
          </p:cNvPr>
          <p:cNvSpPr txBox="1"/>
          <p:nvPr/>
        </p:nvSpPr>
        <p:spPr>
          <a:xfrm>
            <a:off x="1921565" y="3028711"/>
            <a:ext cx="3265104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b="1" dirty="0">
                <a:solidFill>
                  <a:schemeClr val="accent2"/>
                </a:solidFill>
                <a:sym typeface="+mn-ea"/>
              </a:rPr>
              <a:t>Study on items to be defined for Technical Performance Requirements of IMT-2030 radio interface(s): Approval 12/24 until 06/25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A77E06E2-EDB6-3885-A8CA-1F9A21F3817E}"/>
              </a:ext>
            </a:extLst>
          </p:cNvPr>
          <p:cNvSpPr txBox="1"/>
          <p:nvPr/>
        </p:nvSpPr>
        <p:spPr>
          <a:xfrm>
            <a:off x="6255981" y="2791087"/>
            <a:ext cx="46120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b="1" dirty="0">
                <a:solidFill>
                  <a:schemeClr val="accent4">
                    <a:lumMod val="75000"/>
                  </a:schemeClr>
                </a:solidFill>
                <a:sym typeface="+mn-ea"/>
              </a:rPr>
              <a:t>Study on Scenarios and Requirements for Next Generation Access Technologies: approval 03/25 (after WS),  until 06/26</a:t>
            </a:r>
            <a:endParaRPr lang="zh-CN" altLang="en-US" sz="1200" dirty="0">
              <a:solidFill>
                <a:schemeClr val="accent4">
                  <a:lumMod val="75000"/>
                </a:schemeClr>
              </a:solidFill>
            </a:endParaRPr>
          </a:p>
        </p:txBody>
      </p: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C75692D3-13C5-0964-7696-36D31AF3822A}"/>
              </a:ext>
            </a:extLst>
          </p:cNvPr>
          <p:cNvCxnSpPr>
            <a:cxnSpLocks/>
          </p:cNvCxnSpPr>
          <p:nvPr/>
        </p:nvCxnSpPr>
        <p:spPr>
          <a:xfrm>
            <a:off x="7038453" y="3297642"/>
            <a:ext cx="0" cy="662465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435158BA-90F9-A777-5759-8525C0E5F6E9}"/>
              </a:ext>
            </a:extLst>
          </p:cNvPr>
          <p:cNvCxnSpPr>
            <a:cxnSpLocks/>
          </p:cNvCxnSpPr>
          <p:nvPr/>
        </p:nvCxnSpPr>
        <p:spPr>
          <a:xfrm>
            <a:off x="8048714" y="3328793"/>
            <a:ext cx="0" cy="662465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73919EBF-53F1-6261-67F8-605DBADF39D0}"/>
              </a:ext>
            </a:extLst>
          </p:cNvPr>
          <p:cNvCxnSpPr>
            <a:cxnSpLocks/>
          </p:cNvCxnSpPr>
          <p:nvPr/>
        </p:nvCxnSpPr>
        <p:spPr>
          <a:xfrm>
            <a:off x="9134564" y="3332834"/>
            <a:ext cx="0" cy="662465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对象 3">
            <a:extLst>
              <a:ext uri="{FF2B5EF4-FFF2-40B4-BE49-F238E27FC236}">
                <a16:creationId xmlns:a16="http://schemas.microsoft.com/office/drawing/2014/main" id="{A8AC0BB8-F034-0BB6-34A7-820552C382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9449675"/>
              </p:ext>
            </p:extLst>
          </p:nvPr>
        </p:nvGraphicFramePr>
        <p:xfrm>
          <a:off x="7218073" y="246641"/>
          <a:ext cx="914400" cy="766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showAsIcon="1" r:id="rId2" imgW="914603" imgH="766960" progId="Word.Document.12">
                  <p:embed/>
                </p:oleObj>
              </mc:Choice>
              <mc:Fallback>
                <p:oleObj name="Document" showAsIcon="1" r:id="rId2" imgW="914603" imgH="76696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218073" y="246641"/>
                        <a:ext cx="914400" cy="766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22496FA8-8C52-B1D9-3E83-71B14783B93B}"/>
              </a:ext>
            </a:extLst>
          </p:cNvPr>
          <p:cNvSpPr/>
          <p:nvPr/>
        </p:nvSpPr>
        <p:spPr>
          <a:xfrm>
            <a:off x="8578030" y="273517"/>
            <a:ext cx="1243627" cy="379157"/>
          </a:xfrm>
          <a:prstGeom prst="wedgeRectCallout">
            <a:avLst>
              <a:gd name="adj1" fmla="val -95738"/>
              <a:gd name="adj2" fmla="val 439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200" dirty="0"/>
              <a:t>ITU WP5D WORKPLAN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4032239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438AE0-BDFA-E95C-0A1B-BED1200966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418" y="-50232"/>
            <a:ext cx="10515600" cy="1325563"/>
          </a:xfrm>
        </p:spPr>
        <p:txBody>
          <a:bodyPr>
            <a:normAutofit/>
          </a:bodyPr>
          <a:lstStyle/>
          <a:p>
            <a:r>
              <a:rPr lang="en-US" altLang="zh-CN" sz="3200" dirty="0"/>
              <a:t>Consideration on 3GPP RAN 6G SI</a:t>
            </a:r>
            <a:endParaRPr lang="zh-CN" altLang="en-US" sz="3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807F8FE-B625-53D8-9CB1-982B4B2BBA99}"/>
              </a:ext>
            </a:extLst>
          </p:cNvPr>
          <p:cNvSpPr/>
          <p:nvPr/>
        </p:nvSpPr>
        <p:spPr>
          <a:xfrm>
            <a:off x="60416" y="5086350"/>
            <a:ext cx="4013648" cy="369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2024</a:t>
            </a:r>
            <a:endParaRPr lang="zh-CN" altLang="en-US" dirty="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142E087A-14D9-1423-0004-87D1D1ECA3A4}"/>
              </a:ext>
            </a:extLst>
          </p:cNvPr>
          <p:cNvCxnSpPr>
            <a:cxnSpLocks/>
          </p:cNvCxnSpPr>
          <p:nvPr/>
        </p:nvCxnSpPr>
        <p:spPr>
          <a:xfrm>
            <a:off x="1973600" y="5542288"/>
            <a:ext cx="0" cy="622326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DD4C2B8-292A-E2CB-9CA2-79CFDA429104}"/>
              </a:ext>
            </a:extLst>
          </p:cNvPr>
          <p:cNvCxnSpPr>
            <a:cxnSpLocks/>
          </p:cNvCxnSpPr>
          <p:nvPr/>
        </p:nvCxnSpPr>
        <p:spPr>
          <a:xfrm>
            <a:off x="117314" y="5530568"/>
            <a:ext cx="10883" cy="1051207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EE6DF8BD-B336-7F2C-1E5A-876DFEEC85FB}"/>
              </a:ext>
            </a:extLst>
          </p:cNvPr>
          <p:cNvSpPr txBox="1"/>
          <p:nvPr/>
        </p:nvSpPr>
        <p:spPr>
          <a:xfrm>
            <a:off x="128197" y="5578193"/>
            <a:ext cx="9683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WP5D#45</a:t>
            </a:r>
          </a:p>
          <a:p>
            <a:r>
              <a:rPr lang="en-US" altLang="zh-CN" sz="1100" dirty="0"/>
              <a:t>Jan.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E228414-E122-E2FE-4693-B88088C1E37B}"/>
              </a:ext>
            </a:extLst>
          </p:cNvPr>
          <p:cNvSpPr/>
          <p:nvPr/>
        </p:nvSpPr>
        <p:spPr>
          <a:xfrm>
            <a:off x="4071391" y="5086350"/>
            <a:ext cx="4081059" cy="369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2025</a:t>
            </a:r>
            <a:endParaRPr lang="zh-CN" altLang="en-US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C7A0E902-9879-6770-3EA7-F2E99B1F6545}"/>
              </a:ext>
            </a:extLst>
          </p:cNvPr>
          <p:cNvSpPr/>
          <p:nvPr/>
        </p:nvSpPr>
        <p:spPr>
          <a:xfrm>
            <a:off x="8152450" y="5086350"/>
            <a:ext cx="4010975" cy="369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2026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916BFB7-129A-FE95-B9FE-CE3DDC3E0C7E}"/>
              </a:ext>
            </a:extLst>
          </p:cNvPr>
          <p:cNvSpPr txBox="1"/>
          <p:nvPr/>
        </p:nvSpPr>
        <p:spPr>
          <a:xfrm>
            <a:off x="1924901" y="5530991"/>
            <a:ext cx="9683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WP5D#46</a:t>
            </a:r>
          </a:p>
          <a:p>
            <a:r>
              <a:rPr lang="en-US" altLang="zh-CN" sz="1100" dirty="0"/>
              <a:t>June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630FD99-2120-4393-3DD5-C42DDB984067}"/>
              </a:ext>
            </a:extLst>
          </p:cNvPr>
          <p:cNvSpPr txBox="1"/>
          <p:nvPr/>
        </p:nvSpPr>
        <p:spPr>
          <a:xfrm>
            <a:off x="3252796" y="5542288"/>
            <a:ext cx="9683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WP5D#47</a:t>
            </a:r>
          </a:p>
          <a:p>
            <a:r>
              <a:rPr lang="en-US" altLang="zh-CN" sz="1100" dirty="0"/>
              <a:t>Oct.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C3F6F04-7E51-23C8-E89C-DBB3CAB57EF3}"/>
              </a:ext>
            </a:extLst>
          </p:cNvPr>
          <p:cNvSpPr txBox="1"/>
          <p:nvPr/>
        </p:nvSpPr>
        <p:spPr>
          <a:xfrm>
            <a:off x="4293936" y="5536442"/>
            <a:ext cx="9683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WP5D#48</a:t>
            </a:r>
          </a:p>
          <a:p>
            <a:r>
              <a:rPr lang="en-US" altLang="zh-CN" sz="1100" dirty="0"/>
              <a:t>Feb.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2001FCC-7E7C-49B5-1AAD-D4FA928AE420}"/>
              </a:ext>
            </a:extLst>
          </p:cNvPr>
          <p:cNvSpPr txBox="1"/>
          <p:nvPr/>
        </p:nvSpPr>
        <p:spPr>
          <a:xfrm>
            <a:off x="6070946" y="5530992"/>
            <a:ext cx="9683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WP5D#49</a:t>
            </a:r>
          </a:p>
          <a:p>
            <a:r>
              <a:rPr lang="en-US" altLang="zh-CN" sz="1100" dirty="0"/>
              <a:t>June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75B663E-F2F7-874A-FF1E-9BBB63FB0AB4}"/>
              </a:ext>
            </a:extLst>
          </p:cNvPr>
          <p:cNvSpPr txBox="1"/>
          <p:nvPr/>
        </p:nvSpPr>
        <p:spPr>
          <a:xfrm>
            <a:off x="7404010" y="5530992"/>
            <a:ext cx="9683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WP5D#50</a:t>
            </a:r>
          </a:p>
          <a:p>
            <a:r>
              <a:rPr lang="en-US" altLang="zh-CN" sz="1100" dirty="0"/>
              <a:t>Oct.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E2F1012-4427-72AA-0062-4222FCCD5B4F}"/>
              </a:ext>
            </a:extLst>
          </p:cNvPr>
          <p:cNvSpPr txBox="1"/>
          <p:nvPr/>
        </p:nvSpPr>
        <p:spPr>
          <a:xfrm>
            <a:off x="8446332" y="5538691"/>
            <a:ext cx="9683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WP5D#51</a:t>
            </a:r>
          </a:p>
          <a:p>
            <a:r>
              <a:rPr lang="en-US" altLang="zh-CN" sz="1100" dirty="0"/>
              <a:t>Feb.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859B4B60-8B13-C8EC-754A-59C8F93E0B95}"/>
              </a:ext>
            </a:extLst>
          </p:cNvPr>
          <p:cNvCxnSpPr>
            <a:cxnSpLocks/>
          </p:cNvCxnSpPr>
          <p:nvPr/>
        </p:nvCxnSpPr>
        <p:spPr>
          <a:xfrm>
            <a:off x="3325241" y="5471702"/>
            <a:ext cx="0" cy="662465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9A540D0-94E9-A63B-BA5E-8D8D4CEA6ADD}"/>
              </a:ext>
            </a:extLst>
          </p:cNvPr>
          <p:cNvCxnSpPr>
            <a:cxnSpLocks/>
          </p:cNvCxnSpPr>
          <p:nvPr/>
        </p:nvCxnSpPr>
        <p:spPr>
          <a:xfrm>
            <a:off x="4351887" y="5455678"/>
            <a:ext cx="0" cy="662465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星形: 五角 29">
            <a:extLst>
              <a:ext uri="{FF2B5EF4-FFF2-40B4-BE49-F238E27FC236}">
                <a16:creationId xmlns:a16="http://schemas.microsoft.com/office/drawing/2014/main" id="{8C3C6EC5-F892-F3BE-DE4F-3349C3217DB2}"/>
              </a:ext>
            </a:extLst>
          </p:cNvPr>
          <p:cNvSpPr/>
          <p:nvPr/>
        </p:nvSpPr>
        <p:spPr>
          <a:xfrm>
            <a:off x="3812326" y="4736885"/>
            <a:ext cx="272386" cy="256864"/>
          </a:xfrm>
          <a:prstGeom prst="star5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E2D81D8D-14FD-9692-D5B3-B4F82E43CDD5}"/>
              </a:ext>
            </a:extLst>
          </p:cNvPr>
          <p:cNvSpPr txBox="1"/>
          <p:nvPr/>
        </p:nvSpPr>
        <p:spPr>
          <a:xfrm>
            <a:off x="3454416" y="6241911"/>
            <a:ext cx="167904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altLang="zh-CN" sz="12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Send out LS</a:t>
            </a:r>
            <a:endParaRPr lang="zh-CN" altLang="en-US" sz="1200" dirty="0">
              <a:solidFill>
                <a:srgbClr val="C00000"/>
              </a:solidFill>
            </a:endParaRP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878C780D-2DD3-688A-D8CA-98B9A4E4F54A}"/>
              </a:ext>
            </a:extLst>
          </p:cNvPr>
          <p:cNvCxnSpPr>
            <a:cxnSpLocks/>
          </p:cNvCxnSpPr>
          <p:nvPr/>
        </p:nvCxnSpPr>
        <p:spPr>
          <a:xfrm>
            <a:off x="8460043" y="5445548"/>
            <a:ext cx="0" cy="662465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ABE04562-0CF0-741B-EA2A-CA924E687852}"/>
              </a:ext>
            </a:extLst>
          </p:cNvPr>
          <p:cNvCxnSpPr>
            <a:cxnSpLocks/>
          </p:cNvCxnSpPr>
          <p:nvPr/>
        </p:nvCxnSpPr>
        <p:spPr>
          <a:xfrm>
            <a:off x="6106003" y="5502149"/>
            <a:ext cx="0" cy="662465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6C7C9408-0544-47F3-585B-F7E447A99737}"/>
              </a:ext>
            </a:extLst>
          </p:cNvPr>
          <p:cNvCxnSpPr>
            <a:cxnSpLocks/>
          </p:cNvCxnSpPr>
          <p:nvPr/>
        </p:nvCxnSpPr>
        <p:spPr>
          <a:xfrm>
            <a:off x="7431431" y="5471702"/>
            <a:ext cx="0" cy="662465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星形: 五角 41">
            <a:extLst>
              <a:ext uri="{FF2B5EF4-FFF2-40B4-BE49-F238E27FC236}">
                <a16:creationId xmlns:a16="http://schemas.microsoft.com/office/drawing/2014/main" id="{A6EA3B02-34C6-499E-F6E5-32180F22530A}"/>
              </a:ext>
            </a:extLst>
          </p:cNvPr>
          <p:cNvSpPr/>
          <p:nvPr/>
        </p:nvSpPr>
        <p:spPr>
          <a:xfrm>
            <a:off x="4879946" y="4585818"/>
            <a:ext cx="272386" cy="256864"/>
          </a:xfrm>
          <a:prstGeom prst="star5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 descr="im">
            <a:extLst>
              <a:ext uri="{FF2B5EF4-FFF2-40B4-BE49-F238E27FC236}">
                <a16:creationId xmlns:a16="http://schemas.microsoft.com/office/drawing/2014/main" id="{B6603EBB-9DCE-8519-5289-409CD1EF9A8B}"/>
              </a:ext>
            </a:extLst>
          </p:cNvPr>
          <p:cNvSpPr txBox="1"/>
          <p:nvPr/>
        </p:nvSpPr>
        <p:spPr>
          <a:xfrm>
            <a:off x="640944" y="1419535"/>
            <a:ext cx="10515600" cy="181588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en-US" altLang="zh-CN" sz="1600" b="1" dirty="0">
                <a:solidFill>
                  <a:schemeClr val="accent2"/>
                </a:solidFill>
                <a:sym typeface="+mn-ea"/>
              </a:rPr>
              <a:t>Scope of Study on items to be defined for Technical Performance Requirements of IMT-2030 radio interface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  <a:defRPr/>
            </a:pPr>
            <a:r>
              <a:rPr lang="en-US" altLang="zh-CN" sz="1600" b="1" dirty="0">
                <a:solidFill>
                  <a:schemeClr val="accent2"/>
                </a:solidFill>
                <a:sym typeface="+mn-ea"/>
              </a:rPr>
              <a:t>Aim to interact with ITU WP5D and send LS to WP5D if necessary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  <a:defRPr/>
            </a:pPr>
            <a:r>
              <a:rPr lang="en-US" altLang="zh-CN" sz="1600" b="1" dirty="0">
                <a:solidFill>
                  <a:schemeClr val="accent2"/>
                </a:solidFill>
                <a:sym typeface="+mn-ea"/>
              </a:rPr>
              <a:t>Discuss the LS received from WP5D if any, focusing on the discussion of items to be defined for TPR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en-US" altLang="zh-CN" sz="1600" b="1" dirty="0">
                <a:solidFill>
                  <a:schemeClr val="accent4">
                    <a:lumMod val="75000"/>
                  </a:schemeClr>
                </a:solidFill>
                <a:sym typeface="+mn-ea"/>
              </a:rPr>
              <a:t>Scope of Study on Scenarios and Requirements for Next Generation Access Technologies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  <a:defRPr/>
            </a:pPr>
            <a:r>
              <a:rPr lang="en-US" altLang="zh-CN" sz="1600" b="1" dirty="0">
                <a:solidFill>
                  <a:schemeClr val="accent4">
                    <a:lumMod val="75000"/>
                  </a:schemeClr>
                </a:solidFill>
                <a:sym typeface="+mn-ea"/>
              </a:rPr>
              <a:t>Aim to develop deployment scenarios and requirements of 6G access technologies, and to provide guidance to the technical work to be performed in RAN WGs.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  <a:defRPr/>
            </a:pPr>
            <a:r>
              <a:rPr lang="en-US" altLang="zh-CN" sz="1600" b="1" dirty="0">
                <a:solidFill>
                  <a:schemeClr val="accent4">
                    <a:lumMod val="75000"/>
                  </a:schemeClr>
                </a:solidFill>
                <a:sym typeface="+mn-ea"/>
              </a:rPr>
              <a:t>Develop the typical deployment scenarios and specific requirements for 6G access technologies</a:t>
            </a:r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E8969BAA-EBED-709F-1322-10C18C8D3F88}"/>
              </a:ext>
            </a:extLst>
          </p:cNvPr>
          <p:cNvCxnSpPr>
            <a:cxnSpLocks/>
          </p:cNvCxnSpPr>
          <p:nvPr/>
        </p:nvCxnSpPr>
        <p:spPr>
          <a:xfrm>
            <a:off x="3953891" y="4423885"/>
            <a:ext cx="0" cy="662465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7C44C42A-4C6D-AD02-2A32-97E79B208841}"/>
              </a:ext>
            </a:extLst>
          </p:cNvPr>
          <p:cNvCxnSpPr>
            <a:cxnSpLocks/>
          </p:cNvCxnSpPr>
          <p:nvPr/>
        </p:nvCxnSpPr>
        <p:spPr>
          <a:xfrm>
            <a:off x="5935091" y="4423884"/>
            <a:ext cx="0" cy="662465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8666ED73-0796-C097-37C7-C008EAA9232D}"/>
              </a:ext>
            </a:extLst>
          </p:cNvPr>
          <p:cNvCxnSpPr>
            <a:cxnSpLocks/>
          </p:cNvCxnSpPr>
          <p:nvPr/>
        </p:nvCxnSpPr>
        <p:spPr>
          <a:xfrm>
            <a:off x="5020691" y="4423884"/>
            <a:ext cx="0" cy="662465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7289F94F-30A9-0DEB-4A7B-7B9A59BF58A0}"/>
              </a:ext>
            </a:extLst>
          </p:cNvPr>
          <p:cNvCxnSpPr>
            <a:cxnSpLocks/>
          </p:cNvCxnSpPr>
          <p:nvPr/>
        </p:nvCxnSpPr>
        <p:spPr>
          <a:xfrm>
            <a:off x="10119926" y="4423883"/>
            <a:ext cx="0" cy="662465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右大括号 51">
            <a:extLst>
              <a:ext uri="{FF2B5EF4-FFF2-40B4-BE49-F238E27FC236}">
                <a16:creationId xmlns:a16="http://schemas.microsoft.com/office/drawing/2014/main" id="{D894FC68-8F04-5ECF-D524-0D041BA959C4}"/>
              </a:ext>
            </a:extLst>
          </p:cNvPr>
          <p:cNvSpPr/>
          <p:nvPr/>
        </p:nvSpPr>
        <p:spPr>
          <a:xfrm rot="5400000" flipH="1">
            <a:off x="4741790" y="3880511"/>
            <a:ext cx="449630" cy="1963129"/>
          </a:xfrm>
          <a:prstGeom prst="rightBrace">
            <a:avLst>
              <a:gd name="adj1" fmla="val 8333"/>
              <a:gd name="adj2" fmla="val 66479"/>
            </a:avLst>
          </a:prstGeom>
          <a:ln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右大括号 52">
            <a:extLst>
              <a:ext uri="{FF2B5EF4-FFF2-40B4-BE49-F238E27FC236}">
                <a16:creationId xmlns:a16="http://schemas.microsoft.com/office/drawing/2014/main" id="{A975DB24-474A-8CA6-A2C7-5F87339C9124}"/>
              </a:ext>
            </a:extLst>
          </p:cNvPr>
          <p:cNvSpPr/>
          <p:nvPr/>
        </p:nvSpPr>
        <p:spPr>
          <a:xfrm rot="5400000" flipH="1">
            <a:off x="7321880" y="2010015"/>
            <a:ext cx="489194" cy="5064217"/>
          </a:xfrm>
          <a:prstGeom prst="rightBrace">
            <a:avLst>
              <a:gd name="adj1" fmla="val 8333"/>
              <a:gd name="adj2" fmla="val 48871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2F9A8654-B2A8-92EB-F548-E21B5823BEE3}"/>
              </a:ext>
            </a:extLst>
          </p:cNvPr>
          <p:cNvSpPr txBox="1"/>
          <p:nvPr/>
        </p:nvSpPr>
        <p:spPr>
          <a:xfrm>
            <a:off x="2127063" y="3855066"/>
            <a:ext cx="3265104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b="1" dirty="0">
                <a:solidFill>
                  <a:schemeClr val="accent2"/>
                </a:solidFill>
                <a:sym typeface="+mn-ea"/>
              </a:rPr>
              <a:t>Study on items to be defined for Technical Performance Requirements of IMT-2030 radio interface(s): Approval 12/24 until 06/25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A77E06E2-EDB6-3885-A8CA-1F9A21F3817E}"/>
              </a:ext>
            </a:extLst>
          </p:cNvPr>
          <p:cNvSpPr txBox="1"/>
          <p:nvPr/>
        </p:nvSpPr>
        <p:spPr>
          <a:xfrm>
            <a:off x="5948170" y="3773811"/>
            <a:ext cx="46120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b="1" dirty="0">
                <a:solidFill>
                  <a:schemeClr val="accent4">
                    <a:lumMod val="75000"/>
                  </a:schemeClr>
                </a:solidFill>
                <a:sym typeface="+mn-ea"/>
              </a:rPr>
              <a:t>Study on Scenarios and Requirements for Next Generation Access Technologies: approval 03/25 (after WS),  until 06/26</a:t>
            </a:r>
            <a:endParaRPr lang="zh-CN" altLang="en-US" sz="1200" dirty="0">
              <a:solidFill>
                <a:schemeClr val="accent4">
                  <a:lumMod val="75000"/>
                </a:schemeClr>
              </a:solidFill>
            </a:endParaRPr>
          </a:p>
        </p:txBody>
      </p: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C75692D3-13C5-0964-7696-36D31AF3822A}"/>
              </a:ext>
            </a:extLst>
          </p:cNvPr>
          <p:cNvCxnSpPr>
            <a:cxnSpLocks/>
          </p:cNvCxnSpPr>
          <p:nvPr/>
        </p:nvCxnSpPr>
        <p:spPr>
          <a:xfrm>
            <a:off x="7058430" y="4431117"/>
            <a:ext cx="0" cy="662465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435158BA-90F9-A777-5759-8525C0E5F6E9}"/>
              </a:ext>
            </a:extLst>
          </p:cNvPr>
          <p:cNvCxnSpPr>
            <a:cxnSpLocks/>
          </p:cNvCxnSpPr>
          <p:nvPr/>
        </p:nvCxnSpPr>
        <p:spPr>
          <a:xfrm>
            <a:off x="8068691" y="4462268"/>
            <a:ext cx="0" cy="662465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73919EBF-53F1-6261-67F8-605DBADF39D0}"/>
              </a:ext>
            </a:extLst>
          </p:cNvPr>
          <p:cNvCxnSpPr>
            <a:cxnSpLocks/>
          </p:cNvCxnSpPr>
          <p:nvPr/>
        </p:nvCxnSpPr>
        <p:spPr>
          <a:xfrm>
            <a:off x="9154541" y="4466309"/>
            <a:ext cx="0" cy="662465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星形: 五角 7">
            <a:extLst>
              <a:ext uri="{FF2B5EF4-FFF2-40B4-BE49-F238E27FC236}">
                <a16:creationId xmlns:a16="http://schemas.microsoft.com/office/drawing/2014/main" id="{C2942E02-A30B-AEE1-C286-1633EC6A8233}"/>
              </a:ext>
            </a:extLst>
          </p:cNvPr>
          <p:cNvSpPr/>
          <p:nvPr/>
        </p:nvSpPr>
        <p:spPr>
          <a:xfrm>
            <a:off x="3189048" y="6220775"/>
            <a:ext cx="272386" cy="256864"/>
          </a:xfrm>
          <a:prstGeom prst="star5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星形: 五角 20">
            <a:extLst>
              <a:ext uri="{FF2B5EF4-FFF2-40B4-BE49-F238E27FC236}">
                <a16:creationId xmlns:a16="http://schemas.microsoft.com/office/drawing/2014/main" id="{ED6379EC-AC5C-EAB5-04C5-334A99432203}"/>
              </a:ext>
            </a:extLst>
          </p:cNvPr>
          <p:cNvSpPr/>
          <p:nvPr/>
        </p:nvSpPr>
        <p:spPr>
          <a:xfrm>
            <a:off x="8309789" y="6220775"/>
            <a:ext cx="272386" cy="256864"/>
          </a:xfrm>
          <a:prstGeom prst="star5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F25C008-B385-A201-4E1E-066616D20694}"/>
              </a:ext>
            </a:extLst>
          </p:cNvPr>
          <p:cNvSpPr txBox="1"/>
          <p:nvPr/>
        </p:nvSpPr>
        <p:spPr>
          <a:xfrm>
            <a:off x="9111628" y="6011078"/>
            <a:ext cx="2427959" cy="738664"/>
          </a:xfrm>
          <a:prstGeom prst="wedgeRectCallout">
            <a:avLst>
              <a:gd name="adj1" fmla="val -67049"/>
              <a:gd name="adj2" fmla="val -3264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altLang="zh-CN" sz="1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Finalize a document as draft new Report and send it to ITU-R SG 5 for consideration.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7830539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3026</TotalTime>
  <Words>689</Words>
  <Application>Microsoft Office PowerPoint</Application>
  <PresentationFormat>宽屏</PresentationFormat>
  <Paragraphs>109</Paragraphs>
  <Slides>4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等线</vt:lpstr>
      <vt:lpstr>等线 Light</vt:lpstr>
      <vt:lpstr>微软雅黑</vt:lpstr>
      <vt:lpstr>Arial</vt:lpstr>
      <vt:lpstr>Times New Roman</vt:lpstr>
      <vt:lpstr>Wingdings</vt:lpstr>
      <vt:lpstr>Office 主题​​</vt:lpstr>
      <vt:lpstr>Document</vt:lpstr>
      <vt:lpstr>Views on 3GPP RAN 6G requirements study</vt:lpstr>
      <vt:lpstr>Background: 3GPP TSG decision</vt:lpstr>
      <vt:lpstr>Consideration on 3GPP RAN 6G SI</vt:lpstr>
      <vt:lpstr>Consideration on 3GPP RAN 6G SI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Xiaoran Zhang</dc:creator>
  <cp:lastModifiedBy>Xiaoran Zhang</cp:lastModifiedBy>
  <cp:revision>59</cp:revision>
  <dcterms:created xsi:type="dcterms:W3CDTF">2024-07-26T09:49:12Z</dcterms:created>
  <dcterms:modified xsi:type="dcterms:W3CDTF">2024-09-02T10:02:25Z</dcterms:modified>
</cp:coreProperties>
</file>