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94" r:id="rId3"/>
    <p:sldId id="263" r:id="rId4"/>
    <p:sldId id="295" r:id="rId5"/>
    <p:sldId id="296" r:id="rId6"/>
    <p:sldId id="297" r:id="rId7"/>
    <p:sldId id="298" r:id="rId8"/>
    <p:sldId id="299"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40FF"/>
    <a:srgbClr val="00D5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35"/>
    <p:restoredTop sz="94863"/>
  </p:normalViewPr>
  <p:slideViewPr>
    <p:cSldViewPr snapToGrid="0">
      <p:cViewPr varScale="1">
        <p:scale>
          <a:sx n="120" d="100"/>
          <a:sy n="120" d="100"/>
        </p:scale>
        <p:origin x="824" y="19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3056C-CB99-5F7D-5D4E-08BBC1A2D4B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CC5AF82-873E-5A24-D71D-E6D518FC8BE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09F6E1B-2B02-FE2C-7030-B3CE04BB66A2}"/>
              </a:ext>
            </a:extLst>
          </p:cNvPr>
          <p:cNvSpPr>
            <a:spLocks noGrp="1"/>
          </p:cNvSpPr>
          <p:nvPr>
            <p:ph type="dt" sz="half" idx="10"/>
          </p:nvPr>
        </p:nvSpPr>
        <p:spPr/>
        <p:txBody>
          <a:bodyPr/>
          <a:lstStyle/>
          <a:p>
            <a:fld id="{244C98FB-6A6B-A842-98CA-64396733ED7C}" type="datetimeFigureOut">
              <a:rPr lang="en-US" smtClean="0"/>
              <a:t>9/2/24</a:t>
            </a:fld>
            <a:endParaRPr lang="en-US"/>
          </a:p>
        </p:txBody>
      </p:sp>
      <p:sp>
        <p:nvSpPr>
          <p:cNvPr id="5" name="Footer Placeholder 4">
            <a:extLst>
              <a:ext uri="{FF2B5EF4-FFF2-40B4-BE49-F238E27FC236}">
                <a16:creationId xmlns:a16="http://schemas.microsoft.com/office/drawing/2014/main" id="{E7F2AB52-2E7D-3723-4378-FE820D3135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7D17AC-4A27-19E9-C90C-84B8FF79E46C}"/>
              </a:ext>
            </a:extLst>
          </p:cNvPr>
          <p:cNvSpPr>
            <a:spLocks noGrp="1"/>
          </p:cNvSpPr>
          <p:nvPr>
            <p:ph type="sldNum" sz="quarter" idx="12"/>
          </p:nvPr>
        </p:nvSpPr>
        <p:spPr/>
        <p:txBody>
          <a:bodyPr/>
          <a:lstStyle/>
          <a:p>
            <a:fld id="{157E1CDF-A167-5D4E-B55C-12BA25B54879}" type="slidenum">
              <a:rPr lang="en-US" smtClean="0"/>
              <a:t>‹#›</a:t>
            </a:fld>
            <a:endParaRPr lang="en-US"/>
          </a:p>
        </p:txBody>
      </p:sp>
    </p:spTree>
    <p:extLst>
      <p:ext uri="{BB962C8B-B14F-4D97-AF65-F5344CB8AC3E}">
        <p14:creationId xmlns:p14="http://schemas.microsoft.com/office/powerpoint/2010/main" val="13499523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BC2BA-5F5B-57B5-BD4A-E74292769DB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EE9640E-FA33-FC58-DA75-48F55EBE22D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24B4F1-A522-7738-92A9-BEBDDD7FA541}"/>
              </a:ext>
            </a:extLst>
          </p:cNvPr>
          <p:cNvSpPr>
            <a:spLocks noGrp="1"/>
          </p:cNvSpPr>
          <p:nvPr>
            <p:ph type="dt" sz="half" idx="10"/>
          </p:nvPr>
        </p:nvSpPr>
        <p:spPr/>
        <p:txBody>
          <a:bodyPr/>
          <a:lstStyle/>
          <a:p>
            <a:fld id="{244C98FB-6A6B-A842-98CA-64396733ED7C}" type="datetimeFigureOut">
              <a:rPr lang="en-US" smtClean="0"/>
              <a:t>9/2/24</a:t>
            </a:fld>
            <a:endParaRPr lang="en-US"/>
          </a:p>
        </p:txBody>
      </p:sp>
      <p:sp>
        <p:nvSpPr>
          <p:cNvPr id="5" name="Footer Placeholder 4">
            <a:extLst>
              <a:ext uri="{FF2B5EF4-FFF2-40B4-BE49-F238E27FC236}">
                <a16:creationId xmlns:a16="http://schemas.microsoft.com/office/drawing/2014/main" id="{7946AF2A-107D-7444-F1DB-71AD886562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F00A8E-98C6-5863-75DF-99177B7143DD}"/>
              </a:ext>
            </a:extLst>
          </p:cNvPr>
          <p:cNvSpPr>
            <a:spLocks noGrp="1"/>
          </p:cNvSpPr>
          <p:nvPr>
            <p:ph type="sldNum" sz="quarter" idx="12"/>
          </p:nvPr>
        </p:nvSpPr>
        <p:spPr/>
        <p:txBody>
          <a:bodyPr/>
          <a:lstStyle/>
          <a:p>
            <a:fld id="{157E1CDF-A167-5D4E-B55C-12BA25B54879}" type="slidenum">
              <a:rPr lang="en-US" smtClean="0"/>
              <a:t>‹#›</a:t>
            </a:fld>
            <a:endParaRPr lang="en-US"/>
          </a:p>
        </p:txBody>
      </p:sp>
    </p:spTree>
    <p:extLst>
      <p:ext uri="{BB962C8B-B14F-4D97-AF65-F5344CB8AC3E}">
        <p14:creationId xmlns:p14="http://schemas.microsoft.com/office/powerpoint/2010/main" val="819745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70A46D1-7386-514B-9420-BF0F7278CA9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BB617E6-8498-9F38-3801-EC1C3D8B891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0307F0-2FD7-965C-DB16-E69ED85437B4}"/>
              </a:ext>
            </a:extLst>
          </p:cNvPr>
          <p:cNvSpPr>
            <a:spLocks noGrp="1"/>
          </p:cNvSpPr>
          <p:nvPr>
            <p:ph type="dt" sz="half" idx="10"/>
          </p:nvPr>
        </p:nvSpPr>
        <p:spPr/>
        <p:txBody>
          <a:bodyPr/>
          <a:lstStyle/>
          <a:p>
            <a:fld id="{244C98FB-6A6B-A842-98CA-64396733ED7C}" type="datetimeFigureOut">
              <a:rPr lang="en-US" smtClean="0"/>
              <a:t>9/2/24</a:t>
            </a:fld>
            <a:endParaRPr lang="en-US"/>
          </a:p>
        </p:txBody>
      </p:sp>
      <p:sp>
        <p:nvSpPr>
          <p:cNvPr id="5" name="Footer Placeholder 4">
            <a:extLst>
              <a:ext uri="{FF2B5EF4-FFF2-40B4-BE49-F238E27FC236}">
                <a16:creationId xmlns:a16="http://schemas.microsoft.com/office/drawing/2014/main" id="{8F54CDC2-F80C-FB91-B43D-647655928A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78F07-A21F-A3FA-B5A8-DB4417F10B22}"/>
              </a:ext>
            </a:extLst>
          </p:cNvPr>
          <p:cNvSpPr>
            <a:spLocks noGrp="1"/>
          </p:cNvSpPr>
          <p:nvPr>
            <p:ph type="sldNum" sz="quarter" idx="12"/>
          </p:nvPr>
        </p:nvSpPr>
        <p:spPr/>
        <p:txBody>
          <a:bodyPr/>
          <a:lstStyle/>
          <a:p>
            <a:fld id="{157E1CDF-A167-5D4E-B55C-12BA25B54879}" type="slidenum">
              <a:rPr lang="en-US" smtClean="0"/>
              <a:t>‹#›</a:t>
            </a:fld>
            <a:endParaRPr lang="en-US"/>
          </a:p>
        </p:txBody>
      </p:sp>
    </p:spTree>
    <p:extLst>
      <p:ext uri="{BB962C8B-B14F-4D97-AF65-F5344CB8AC3E}">
        <p14:creationId xmlns:p14="http://schemas.microsoft.com/office/powerpoint/2010/main" val="1079833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36151-6862-6BE3-6FEE-73EECE12C6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6625B93-3211-5642-6C68-AF2525FEB28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43ABDF-CD42-290B-7DC6-BC3DAEA77C20}"/>
              </a:ext>
            </a:extLst>
          </p:cNvPr>
          <p:cNvSpPr>
            <a:spLocks noGrp="1"/>
          </p:cNvSpPr>
          <p:nvPr>
            <p:ph type="dt" sz="half" idx="10"/>
          </p:nvPr>
        </p:nvSpPr>
        <p:spPr/>
        <p:txBody>
          <a:bodyPr/>
          <a:lstStyle/>
          <a:p>
            <a:fld id="{244C98FB-6A6B-A842-98CA-64396733ED7C}" type="datetimeFigureOut">
              <a:rPr lang="en-US" smtClean="0"/>
              <a:t>9/2/24</a:t>
            </a:fld>
            <a:endParaRPr lang="en-US"/>
          </a:p>
        </p:txBody>
      </p:sp>
      <p:sp>
        <p:nvSpPr>
          <p:cNvPr id="5" name="Footer Placeholder 4">
            <a:extLst>
              <a:ext uri="{FF2B5EF4-FFF2-40B4-BE49-F238E27FC236}">
                <a16:creationId xmlns:a16="http://schemas.microsoft.com/office/drawing/2014/main" id="{9739B302-A9D7-616D-9744-01E26B347C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D5093A-A35D-61CF-AEAF-8CDB1CAB4246}"/>
              </a:ext>
            </a:extLst>
          </p:cNvPr>
          <p:cNvSpPr>
            <a:spLocks noGrp="1"/>
          </p:cNvSpPr>
          <p:nvPr>
            <p:ph type="sldNum" sz="quarter" idx="12"/>
          </p:nvPr>
        </p:nvSpPr>
        <p:spPr/>
        <p:txBody>
          <a:bodyPr/>
          <a:lstStyle/>
          <a:p>
            <a:fld id="{157E1CDF-A167-5D4E-B55C-12BA25B54879}" type="slidenum">
              <a:rPr lang="en-US" smtClean="0"/>
              <a:t>‹#›</a:t>
            </a:fld>
            <a:endParaRPr lang="en-US"/>
          </a:p>
        </p:txBody>
      </p:sp>
    </p:spTree>
    <p:extLst>
      <p:ext uri="{BB962C8B-B14F-4D97-AF65-F5344CB8AC3E}">
        <p14:creationId xmlns:p14="http://schemas.microsoft.com/office/powerpoint/2010/main" val="3829503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4B0855-0A2B-0DBD-59E5-AEE3CAB75D6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7647D2A-001E-249A-B356-84212E73595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79749CC-39F5-A85C-6E29-8E11F3BB83EB}"/>
              </a:ext>
            </a:extLst>
          </p:cNvPr>
          <p:cNvSpPr>
            <a:spLocks noGrp="1"/>
          </p:cNvSpPr>
          <p:nvPr>
            <p:ph type="dt" sz="half" idx="10"/>
          </p:nvPr>
        </p:nvSpPr>
        <p:spPr/>
        <p:txBody>
          <a:bodyPr/>
          <a:lstStyle/>
          <a:p>
            <a:fld id="{244C98FB-6A6B-A842-98CA-64396733ED7C}" type="datetimeFigureOut">
              <a:rPr lang="en-US" smtClean="0"/>
              <a:t>9/2/24</a:t>
            </a:fld>
            <a:endParaRPr lang="en-US"/>
          </a:p>
        </p:txBody>
      </p:sp>
      <p:sp>
        <p:nvSpPr>
          <p:cNvPr id="5" name="Footer Placeholder 4">
            <a:extLst>
              <a:ext uri="{FF2B5EF4-FFF2-40B4-BE49-F238E27FC236}">
                <a16:creationId xmlns:a16="http://schemas.microsoft.com/office/drawing/2014/main" id="{5A331886-AF79-B3F1-63B6-4FD8019BFB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8A38A7-B847-87AD-7FEE-4B02D8462172}"/>
              </a:ext>
            </a:extLst>
          </p:cNvPr>
          <p:cNvSpPr>
            <a:spLocks noGrp="1"/>
          </p:cNvSpPr>
          <p:nvPr>
            <p:ph type="sldNum" sz="quarter" idx="12"/>
          </p:nvPr>
        </p:nvSpPr>
        <p:spPr/>
        <p:txBody>
          <a:bodyPr/>
          <a:lstStyle/>
          <a:p>
            <a:fld id="{157E1CDF-A167-5D4E-B55C-12BA25B54879}" type="slidenum">
              <a:rPr lang="en-US" smtClean="0"/>
              <a:t>‹#›</a:t>
            </a:fld>
            <a:endParaRPr lang="en-US"/>
          </a:p>
        </p:txBody>
      </p:sp>
    </p:spTree>
    <p:extLst>
      <p:ext uri="{BB962C8B-B14F-4D97-AF65-F5344CB8AC3E}">
        <p14:creationId xmlns:p14="http://schemas.microsoft.com/office/powerpoint/2010/main" val="4068807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E07942-327B-D8AA-E3E2-68A0BD1A12F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301760-9BC1-68A5-E32A-6622E9AD512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1C6249F-C571-C3EA-4EF7-3AFBEEEF569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91B573A-984F-93F2-A916-EDE30DE454F4}"/>
              </a:ext>
            </a:extLst>
          </p:cNvPr>
          <p:cNvSpPr>
            <a:spLocks noGrp="1"/>
          </p:cNvSpPr>
          <p:nvPr>
            <p:ph type="dt" sz="half" idx="10"/>
          </p:nvPr>
        </p:nvSpPr>
        <p:spPr/>
        <p:txBody>
          <a:bodyPr/>
          <a:lstStyle/>
          <a:p>
            <a:fld id="{244C98FB-6A6B-A842-98CA-64396733ED7C}" type="datetimeFigureOut">
              <a:rPr lang="en-US" smtClean="0"/>
              <a:t>9/2/24</a:t>
            </a:fld>
            <a:endParaRPr lang="en-US"/>
          </a:p>
        </p:txBody>
      </p:sp>
      <p:sp>
        <p:nvSpPr>
          <p:cNvPr id="6" name="Footer Placeholder 5">
            <a:extLst>
              <a:ext uri="{FF2B5EF4-FFF2-40B4-BE49-F238E27FC236}">
                <a16:creationId xmlns:a16="http://schemas.microsoft.com/office/drawing/2014/main" id="{4EAD7E00-273A-355E-C0EB-16CA4611E29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837D19-E0A3-CB04-9401-58BEB92DAC8E}"/>
              </a:ext>
            </a:extLst>
          </p:cNvPr>
          <p:cNvSpPr>
            <a:spLocks noGrp="1"/>
          </p:cNvSpPr>
          <p:nvPr>
            <p:ph type="sldNum" sz="quarter" idx="12"/>
          </p:nvPr>
        </p:nvSpPr>
        <p:spPr/>
        <p:txBody>
          <a:bodyPr/>
          <a:lstStyle/>
          <a:p>
            <a:fld id="{157E1CDF-A167-5D4E-B55C-12BA25B54879}" type="slidenum">
              <a:rPr lang="en-US" smtClean="0"/>
              <a:t>‹#›</a:t>
            </a:fld>
            <a:endParaRPr lang="en-US"/>
          </a:p>
        </p:txBody>
      </p:sp>
    </p:spTree>
    <p:extLst>
      <p:ext uri="{BB962C8B-B14F-4D97-AF65-F5344CB8AC3E}">
        <p14:creationId xmlns:p14="http://schemas.microsoft.com/office/powerpoint/2010/main" val="4533941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40E2D-B63C-1021-9399-A14CF4DC4CF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FC27CCD-0431-393D-3D63-7C2CF65A5C0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D52C896-2E15-04D3-8390-48B8C8F7465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EBFF043-DC7D-84D9-71B2-23088259770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DD27D3-84C3-E81B-66D1-ECCAD8B1831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1A6BC4B-4CCB-67E2-B68F-AFDE4B2C8E10}"/>
              </a:ext>
            </a:extLst>
          </p:cNvPr>
          <p:cNvSpPr>
            <a:spLocks noGrp="1"/>
          </p:cNvSpPr>
          <p:nvPr>
            <p:ph type="dt" sz="half" idx="10"/>
          </p:nvPr>
        </p:nvSpPr>
        <p:spPr/>
        <p:txBody>
          <a:bodyPr/>
          <a:lstStyle/>
          <a:p>
            <a:fld id="{244C98FB-6A6B-A842-98CA-64396733ED7C}" type="datetimeFigureOut">
              <a:rPr lang="en-US" smtClean="0"/>
              <a:t>9/2/24</a:t>
            </a:fld>
            <a:endParaRPr lang="en-US"/>
          </a:p>
        </p:txBody>
      </p:sp>
      <p:sp>
        <p:nvSpPr>
          <p:cNvPr id="8" name="Footer Placeholder 7">
            <a:extLst>
              <a:ext uri="{FF2B5EF4-FFF2-40B4-BE49-F238E27FC236}">
                <a16:creationId xmlns:a16="http://schemas.microsoft.com/office/drawing/2014/main" id="{DAF7748E-237A-8634-DAAC-43692FBAD85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876B7E3-2F1B-63DD-5A5C-7B31350FFA2E}"/>
              </a:ext>
            </a:extLst>
          </p:cNvPr>
          <p:cNvSpPr>
            <a:spLocks noGrp="1"/>
          </p:cNvSpPr>
          <p:nvPr>
            <p:ph type="sldNum" sz="quarter" idx="12"/>
          </p:nvPr>
        </p:nvSpPr>
        <p:spPr/>
        <p:txBody>
          <a:bodyPr/>
          <a:lstStyle/>
          <a:p>
            <a:fld id="{157E1CDF-A167-5D4E-B55C-12BA25B54879}" type="slidenum">
              <a:rPr lang="en-US" smtClean="0"/>
              <a:t>‹#›</a:t>
            </a:fld>
            <a:endParaRPr lang="en-US"/>
          </a:p>
        </p:txBody>
      </p:sp>
    </p:spTree>
    <p:extLst>
      <p:ext uri="{BB962C8B-B14F-4D97-AF65-F5344CB8AC3E}">
        <p14:creationId xmlns:p14="http://schemas.microsoft.com/office/powerpoint/2010/main" val="31188775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B2F7EE-C58E-149D-4173-33C37A12998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2DAC2C1-F44D-7B3C-BF23-4E6688389184}"/>
              </a:ext>
            </a:extLst>
          </p:cNvPr>
          <p:cNvSpPr>
            <a:spLocks noGrp="1"/>
          </p:cNvSpPr>
          <p:nvPr>
            <p:ph type="dt" sz="half" idx="10"/>
          </p:nvPr>
        </p:nvSpPr>
        <p:spPr/>
        <p:txBody>
          <a:bodyPr/>
          <a:lstStyle/>
          <a:p>
            <a:fld id="{244C98FB-6A6B-A842-98CA-64396733ED7C}" type="datetimeFigureOut">
              <a:rPr lang="en-US" smtClean="0"/>
              <a:t>9/2/24</a:t>
            </a:fld>
            <a:endParaRPr lang="en-US"/>
          </a:p>
        </p:txBody>
      </p:sp>
      <p:sp>
        <p:nvSpPr>
          <p:cNvPr id="4" name="Footer Placeholder 3">
            <a:extLst>
              <a:ext uri="{FF2B5EF4-FFF2-40B4-BE49-F238E27FC236}">
                <a16:creationId xmlns:a16="http://schemas.microsoft.com/office/drawing/2014/main" id="{E37BC2A0-E45E-6604-EBDE-97A37CD22A6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55FEB79-A9C1-AFB4-A3ED-0C34561EED8C}"/>
              </a:ext>
            </a:extLst>
          </p:cNvPr>
          <p:cNvSpPr>
            <a:spLocks noGrp="1"/>
          </p:cNvSpPr>
          <p:nvPr>
            <p:ph type="sldNum" sz="quarter" idx="12"/>
          </p:nvPr>
        </p:nvSpPr>
        <p:spPr/>
        <p:txBody>
          <a:bodyPr/>
          <a:lstStyle/>
          <a:p>
            <a:fld id="{157E1CDF-A167-5D4E-B55C-12BA25B54879}" type="slidenum">
              <a:rPr lang="en-US" smtClean="0"/>
              <a:t>‹#›</a:t>
            </a:fld>
            <a:endParaRPr lang="en-US"/>
          </a:p>
        </p:txBody>
      </p:sp>
    </p:spTree>
    <p:extLst>
      <p:ext uri="{BB962C8B-B14F-4D97-AF65-F5344CB8AC3E}">
        <p14:creationId xmlns:p14="http://schemas.microsoft.com/office/powerpoint/2010/main" val="40698608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29756DA-6466-15B0-5904-41794249BFD3}"/>
              </a:ext>
            </a:extLst>
          </p:cNvPr>
          <p:cNvSpPr>
            <a:spLocks noGrp="1"/>
          </p:cNvSpPr>
          <p:nvPr>
            <p:ph type="dt" sz="half" idx="10"/>
          </p:nvPr>
        </p:nvSpPr>
        <p:spPr/>
        <p:txBody>
          <a:bodyPr/>
          <a:lstStyle/>
          <a:p>
            <a:fld id="{244C98FB-6A6B-A842-98CA-64396733ED7C}" type="datetimeFigureOut">
              <a:rPr lang="en-US" smtClean="0"/>
              <a:t>9/2/24</a:t>
            </a:fld>
            <a:endParaRPr lang="en-US"/>
          </a:p>
        </p:txBody>
      </p:sp>
      <p:sp>
        <p:nvSpPr>
          <p:cNvPr id="3" name="Footer Placeholder 2">
            <a:extLst>
              <a:ext uri="{FF2B5EF4-FFF2-40B4-BE49-F238E27FC236}">
                <a16:creationId xmlns:a16="http://schemas.microsoft.com/office/drawing/2014/main" id="{07060029-7116-FE1B-D77B-B0E7AFC8EBE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1AB4510-2AC1-0B07-079D-4415E66EA2D1}"/>
              </a:ext>
            </a:extLst>
          </p:cNvPr>
          <p:cNvSpPr>
            <a:spLocks noGrp="1"/>
          </p:cNvSpPr>
          <p:nvPr>
            <p:ph type="sldNum" sz="quarter" idx="12"/>
          </p:nvPr>
        </p:nvSpPr>
        <p:spPr/>
        <p:txBody>
          <a:bodyPr/>
          <a:lstStyle/>
          <a:p>
            <a:fld id="{157E1CDF-A167-5D4E-B55C-12BA25B54879}" type="slidenum">
              <a:rPr lang="en-US" smtClean="0"/>
              <a:t>‹#›</a:t>
            </a:fld>
            <a:endParaRPr lang="en-US"/>
          </a:p>
        </p:txBody>
      </p:sp>
    </p:spTree>
    <p:extLst>
      <p:ext uri="{BB962C8B-B14F-4D97-AF65-F5344CB8AC3E}">
        <p14:creationId xmlns:p14="http://schemas.microsoft.com/office/powerpoint/2010/main" val="1476357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16240-5709-19FC-6BFF-A6C64318A8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CCD4241-85AA-58FA-233A-DCDD84365D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81B1751-1F9E-D10D-2431-D799FBF6AD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4668702-5CDD-C308-7A77-56BE51AF33DC}"/>
              </a:ext>
            </a:extLst>
          </p:cNvPr>
          <p:cNvSpPr>
            <a:spLocks noGrp="1"/>
          </p:cNvSpPr>
          <p:nvPr>
            <p:ph type="dt" sz="half" idx="10"/>
          </p:nvPr>
        </p:nvSpPr>
        <p:spPr/>
        <p:txBody>
          <a:bodyPr/>
          <a:lstStyle/>
          <a:p>
            <a:fld id="{244C98FB-6A6B-A842-98CA-64396733ED7C}" type="datetimeFigureOut">
              <a:rPr lang="en-US" smtClean="0"/>
              <a:t>9/2/24</a:t>
            </a:fld>
            <a:endParaRPr lang="en-US"/>
          </a:p>
        </p:txBody>
      </p:sp>
      <p:sp>
        <p:nvSpPr>
          <p:cNvPr id="6" name="Footer Placeholder 5">
            <a:extLst>
              <a:ext uri="{FF2B5EF4-FFF2-40B4-BE49-F238E27FC236}">
                <a16:creationId xmlns:a16="http://schemas.microsoft.com/office/drawing/2014/main" id="{91720969-6C88-4C96-CE97-1CE9F387F7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027D7FB-57D9-E0DF-8F4B-3E614B6AA731}"/>
              </a:ext>
            </a:extLst>
          </p:cNvPr>
          <p:cNvSpPr>
            <a:spLocks noGrp="1"/>
          </p:cNvSpPr>
          <p:nvPr>
            <p:ph type="sldNum" sz="quarter" idx="12"/>
          </p:nvPr>
        </p:nvSpPr>
        <p:spPr/>
        <p:txBody>
          <a:bodyPr/>
          <a:lstStyle/>
          <a:p>
            <a:fld id="{157E1CDF-A167-5D4E-B55C-12BA25B54879}" type="slidenum">
              <a:rPr lang="en-US" smtClean="0"/>
              <a:t>‹#›</a:t>
            </a:fld>
            <a:endParaRPr lang="en-US"/>
          </a:p>
        </p:txBody>
      </p:sp>
    </p:spTree>
    <p:extLst>
      <p:ext uri="{BB962C8B-B14F-4D97-AF65-F5344CB8AC3E}">
        <p14:creationId xmlns:p14="http://schemas.microsoft.com/office/powerpoint/2010/main" val="259976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545DC-4D5D-7CB2-E60B-0B62773EF95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4DB407B-B16A-4076-8B09-6253ED21EB4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50EA7BF-4B1F-8D71-4647-858646C0B1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0CEB31B-55B2-9FB6-352E-034D304E40D4}"/>
              </a:ext>
            </a:extLst>
          </p:cNvPr>
          <p:cNvSpPr>
            <a:spLocks noGrp="1"/>
          </p:cNvSpPr>
          <p:nvPr>
            <p:ph type="dt" sz="half" idx="10"/>
          </p:nvPr>
        </p:nvSpPr>
        <p:spPr/>
        <p:txBody>
          <a:bodyPr/>
          <a:lstStyle/>
          <a:p>
            <a:fld id="{244C98FB-6A6B-A842-98CA-64396733ED7C}" type="datetimeFigureOut">
              <a:rPr lang="en-US" smtClean="0"/>
              <a:t>9/2/24</a:t>
            </a:fld>
            <a:endParaRPr lang="en-US"/>
          </a:p>
        </p:txBody>
      </p:sp>
      <p:sp>
        <p:nvSpPr>
          <p:cNvPr id="6" name="Footer Placeholder 5">
            <a:extLst>
              <a:ext uri="{FF2B5EF4-FFF2-40B4-BE49-F238E27FC236}">
                <a16:creationId xmlns:a16="http://schemas.microsoft.com/office/drawing/2014/main" id="{69AFE9DE-0ADB-A7D0-6C25-6705DE7B2D4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B3DB6FD-47BE-3845-719B-5F94E35381B0}"/>
              </a:ext>
            </a:extLst>
          </p:cNvPr>
          <p:cNvSpPr>
            <a:spLocks noGrp="1"/>
          </p:cNvSpPr>
          <p:nvPr>
            <p:ph type="sldNum" sz="quarter" idx="12"/>
          </p:nvPr>
        </p:nvSpPr>
        <p:spPr/>
        <p:txBody>
          <a:bodyPr/>
          <a:lstStyle/>
          <a:p>
            <a:fld id="{157E1CDF-A167-5D4E-B55C-12BA25B54879}" type="slidenum">
              <a:rPr lang="en-US" smtClean="0"/>
              <a:t>‹#›</a:t>
            </a:fld>
            <a:endParaRPr lang="en-US"/>
          </a:p>
        </p:txBody>
      </p:sp>
    </p:spTree>
    <p:extLst>
      <p:ext uri="{BB962C8B-B14F-4D97-AF65-F5344CB8AC3E}">
        <p14:creationId xmlns:p14="http://schemas.microsoft.com/office/powerpoint/2010/main" val="29809275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40F1C24-EF44-DE06-C29D-C9B4300BB3C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99ECA8C-D789-4023-A57C-336B3ED9AD3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CAB354-7859-325F-A695-5D148E170E0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4C98FB-6A6B-A842-98CA-64396733ED7C}" type="datetimeFigureOut">
              <a:rPr lang="en-US" smtClean="0"/>
              <a:t>9/2/24</a:t>
            </a:fld>
            <a:endParaRPr lang="en-US"/>
          </a:p>
        </p:txBody>
      </p:sp>
      <p:sp>
        <p:nvSpPr>
          <p:cNvPr id="5" name="Footer Placeholder 4">
            <a:extLst>
              <a:ext uri="{FF2B5EF4-FFF2-40B4-BE49-F238E27FC236}">
                <a16:creationId xmlns:a16="http://schemas.microsoft.com/office/drawing/2014/main" id="{B5527647-7F66-ACCC-810D-42454805377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C72B33A-26EF-7802-018A-CC18D03275A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7E1CDF-A167-5D4E-B55C-12BA25B54879}" type="slidenum">
              <a:rPr lang="en-US" smtClean="0"/>
              <a:t>‹#›</a:t>
            </a:fld>
            <a:endParaRPr lang="en-US"/>
          </a:p>
        </p:txBody>
      </p:sp>
    </p:spTree>
    <p:extLst>
      <p:ext uri="{BB962C8B-B14F-4D97-AF65-F5344CB8AC3E}">
        <p14:creationId xmlns:p14="http://schemas.microsoft.com/office/powerpoint/2010/main" val="23197536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FF3F8-6E45-2485-F81D-EAF2FA050D13}"/>
              </a:ext>
            </a:extLst>
          </p:cNvPr>
          <p:cNvSpPr>
            <a:spLocks noGrp="1"/>
          </p:cNvSpPr>
          <p:nvPr>
            <p:ph type="ctrTitle"/>
          </p:nvPr>
        </p:nvSpPr>
        <p:spPr>
          <a:xfrm>
            <a:off x="747824" y="1420075"/>
            <a:ext cx="10005848" cy="2387600"/>
          </a:xfrm>
        </p:spPr>
        <p:txBody>
          <a:bodyPr/>
          <a:lstStyle/>
          <a:p>
            <a:r>
              <a:rPr lang="en-US" dirty="0">
                <a:solidFill>
                  <a:schemeClr val="bg1"/>
                </a:solidFill>
              </a:rPr>
              <a:t>Discussion on rel-19 mobility enhancements WID revision</a:t>
            </a:r>
          </a:p>
        </p:txBody>
      </p:sp>
      <p:sp>
        <p:nvSpPr>
          <p:cNvPr id="3" name="Subtitle 2">
            <a:extLst>
              <a:ext uri="{FF2B5EF4-FFF2-40B4-BE49-F238E27FC236}">
                <a16:creationId xmlns:a16="http://schemas.microsoft.com/office/drawing/2014/main" id="{D1F35C1F-A5DD-E7C4-4E26-85FD00DA107B}"/>
              </a:ext>
            </a:extLst>
          </p:cNvPr>
          <p:cNvSpPr>
            <a:spLocks noGrp="1"/>
          </p:cNvSpPr>
          <p:nvPr>
            <p:ph type="subTitle" idx="1"/>
          </p:nvPr>
        </p:nvSpPr>
        <p:spPr>
          <a:xfrm>
            <a:off x="1382598" y="4715994"/>
            <a:ext cx="9732580" cy="1142957"/>
          </a:xfrm>
        </p:spPr>
        <p:txBody>
          <a:bodyPr>
            <a:normAutofit/>
          </a:bodyPr>
          <a:lstStyle/>
          <a:p>
            <a:pPr algn="l"/>
            <a:r>
              <a:rPr lang="en-US" dirty="0">
                <a:solidFill>
                  <a:schemeClr val="bg1"/>
                </a:solidFill>
              </a:rPr>
              <a:t>Apple Inc., China Telecom</a:t>
            </a:r>
          </a:p>
        </p:txBody>
      </p:sp>
      <p:sp>
        <p:nvSpPr>
          <p:cNvPr id="4" name="Subtitle 2">
            <a:extLst>
              <a:ext uri="{FF2B5EF4-FFF2-40B4-BE49-F238E27FC236}">
                <a16:creationId xmlns:a16="http://schemas.microsoft.com/office/drawing/2014/main" id="{C8A81B41-8733-699C-581E-66B646DA9AE4}"/>
              </a:ext>
            </a:extLst>
          </p:cNvPr>
          <p:cNvSpPr txBox="1">
            <a:spLocks/>
          </p:cNvSpPr>
          <p:nvPr/>
        </p:nvSpPr>
        <p:spPr>
          <a:xfrm>
            <a:off x="191752" y="218422"/>
            <a:ext cx="5464769" cy="114295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bg1"/>
                </a:solidFill>
              </a:rPr>
              <a:t>3GPP TSG RAN 105</a:t>
            </a:r>
            <a:br>
              <a:rPr lang="en-US" dirty="0">
                <a:solidFill>
                  <a:schemeClr val="bg1"/>
                </a:solidFill>
              </a:rPr>
            </a:br>
            <a:r>
              <a:rPr lang="en-US" sz="1800" dirty="0">
                <a:solidFill>
                  <a:schemeClr val="bg1"/>
                </a:solidFill>
              </a:rPr>
              <a:t>Melbourne, Australia Sep 9- Sep12 2024</a:t>
            </a:r>
          </a:p>
        </p:txBody>
      </p:sp>
      <p:sp>
        <p:nvSpPr>
          <p:cNvPr id="5" name="Subtitle 2">
            <a:extLst>
              <a:ext uri="{FF2B5EF4-FFF2-40B4-BE49-F238E27FC236}">
                <a16:creationId xmlns:a16="http://schemas.microsoft.com/office/drawing/2014/main" id="{59855C65-9A01-7075-8772-9AD8DDE1BB61}"/>
              </a:ext>
            </a:extLst>
          </p:cNvPr>
          <p:cNvSpPr txBox="1">
            <a:spLocks/>
          </p:cNvSpPr>
          <p:nvPr/>
        </p:nvSpPr>
        <p:spPr>
          <a:xfrm>
            <a:off x="10558131" y="218422"/>
            <a:ext cx="1711841" cy="48729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bg1"/>
                </a:solidFill>
              </a:rPr>
              <a:t>RP-241917</a:t>
            </a:r>
            <a:endParaRPr lang="en-US" sz="1800" dirty="0">
              <a:solidFill>
                <a:schemeClr val="bg1"/>
              </a:solidFill>
            </a:endParaRPr>
          </a:p>
        </p:txBody>
      </p:sp>
    </p:spTree>
    <p:extLst>
      <p:ext uri="{BB962C8B-B14F-4D97-AF65-F5344CB8AC3E}">
        <p14:creationId xmlns:p14="http://schemas.microsoft.com/office/powerpoint/2010/main" val="18410245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0F6525-2847-7791-C9CD-10964106A379}"/>
              </a:ext>
            </a:extLst>
          </p:cNvPr>
          <p:cNvSpPr>
            <a:spLocks noGrp="1"/>
          </p:cNvSpPr>
          <p:nvPr>
            <p:ph type="title"/>
          </p:nvPr>
        </p:nvSpPr>
        <p:spPr>
          <a:xfrm>
            <a:off x="269788" y="117990"/>
            <a:ext cx="10639217" cy="434903"/>
          </a:xfrm>
        </p:spPr>
        <p:txBody>
          <a:bodyPr>
            <a:normAutofit fontScale="90000"/>
          </a:bodyPr>
          <a:lstStyle/>
          <a:p>
            <a:r>
              <a:rPr lang="en-US" dirty="0">
                <a:solidFill>
                  <a:srgbClr val="00B0F0"/>
                </a:solidFill>
              </a:rPr>
              <a:t>Rel-19 Mobility Enhancements WI Progress</a:t>
            </a:r>
          </a:p>
        </p:txBody>
      </p:sp>
      <p:grpSp>
        <p:nvGrpSpPr>
          <p:cNvPr id="10" name="Group 9">
            <a:extLst>
              <a:ext uri="{FF2B5EF4-FFF2-40B4-BE49-F238E27FC236}">
                <a16:creationId xmlns:a16="http://schemas.microsoft.com/office/drawing/2014/main" id="{A9A42701-196E-8D1A-0588-4BAA0910A6C4}"/>
              </a:ext>
            </a:extLst>
          </p:cNvPr>
          <p:cNvGrpSpPr/>
          <p:nvPr/>
        </p:nvGrpSpPr>
        <p:grpSpPr>
          <a:xfrm>
            <a:off x="315905" y="721881"/>
            <a:ext cx="11224363" cy="3074440"/>
            <a:chOff x="189614" y="857492"/>
            <a:chExt cx="11224363" cy="3074440"/>
          </a:xfrm>
        </p:grpSpPr>
        <p:pic>
          <p:nvPicPr>
            <p:cNvPr id="8" name="Picture 7">
              <a:extLst>
                <a:ext uri="{FF2B5EF4-FFF2-40B4-BE49-F238E27FC236}">
                  <a16:creationId xmlns:a16="http://schemas.microsoft.com/office/drawing/2014/main" id="{F06097BA-552F-4C10-47A7-A9F8FBB60E8D}"/>
                </a:ext>
              </a:extLst>
            </p:cNvPr>
            <p:cNvPicPr>
              <a:picLocks noChangeAspect="1"/>
            </p:cNvPicPr>
            <p:nvPr/>
          </p:nvPicPr>
          <p:blipFill>
            <a:blip r:embed="rId2"/>
            <a:stretch>
              <a:fillRect/>
            </a:stretch>
          </p:blipFill>
          <p:spPr>
            <a:xfrm>
              <a:off x="5344636" y="857492"/>
              <a:ext cx="6069341" cy="2938331"/>
            </a:xfrm>
            <a:prstGeom prst="rect">
              <a:avLst/>
            </a:prstGeom>
          </p:spPr>
        </p:pic>
        <p:pic>
          <p:nvPicPr>
            <p:cNvPr id="5" name="Picture 4">
              <a:extLst>
                <a:ext uri="{FF2B5EF4-FFF2-40B4-BE49-F238E27FC236}">
                  <a16:creationId xmlns:a16="http://schemas.microsoft.com/office/drawing/2014/main" id="{80F282ED-3EC4-7846-61EB-3610686189C6}"/>
                </a:ext>
              </a:extLst>
            </p:cNvPr>
            <p:cNvPicPr>
              <a:picLocks noChangeAspect="1"/>
            </p:cNvPicPr>
            <p:nvPr/>
          </p:nvPicPr>
          <p:blipFill>
            <a:blip r:embed="rId3"/>
            <a:stretch>
              <a:fillRect/>
            </a:stretch>
          </p:blipFill>
          <p:spPr>
            <a:xfrm>
              <a:off x="189614" y="1192829"/>
              <a:ext cx="5232991" cy="2739103"/>
            </a:xfrm>
            <a:prstGeom prst="rect">
              <a:avLst/>
            </a:prstGeom>
          </p:spPr>
        </p:pic>
      </p:grpSp>
      <p:sp>
        <p:nvSpPr>
          <p:cNvPr id="18" name="Down Arrow 17">
            <a:extLst>
              <a:ext uri="{FF2B5EF4-FFF2-40B4-BE49-F238E27FC236}">
                <a16:creationId xmlns:a16="http://schemas.microsoft.com/office/drawing/2014/main" id="{DF9CDBE5-09BE-5E1A-F7D0-0B4A96BE6EF3}"/>
              </a:ext>
            </a:extLst>
          </p:cNvPr>
          <p:cNvSpPr/>
          <p:nvPr/>
        </p:nvSpPr>
        <p:spPr>
          <a:xfrm rot="1717127">
            <a:off x="4295556" y="674120"/>
            <a:ext cx="138221" cy="434904"/>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ontent Placeholder 2">
            <a:extLst>
              <a:ext uri="{FF2B5EF4-FFF2-40B4-BE49-F238E27FC236}">
                <a16:creationId xmlns:a16="http://schemas.microsoft.com/office/drawing/2014/main" id="{FE0D1653-D630-CEA8-E830-E5415945309B}"/>
              </a:ext>
            </a:extLst>
          </p:cNvPr>
          <p:cNvSpPr>
            <a:spLocks noGrp="1"/>
          </p:cNvSpPr>
          <p:nvPr>
            <p:ph idx="1"/>
          </p:nvPr>
        </p:nvSpPr>
        <p:spPr>
          <a:xfrm>
            <a:off x="315905" y="4076204"/>
            <a:ext cx="11606307" cy="2776562"/>
          </a:xfrm>
        </p:spPr>
        <p:txBody>
          <a:bodyPr>
            <a:normAutofit lnSpcReduction="10000"/>
          </a:bodyPr>
          <a:lstStyle/>
          <a:p>
            <a:r>
              <a:rPr lang="en-US" dirty="0"/>
              <a:t>WI is progressing per plan </a:t>
            </a:r>
          </a:p>
          <a:p>
            <a:pPr lvl="1"/>
            <a:r>
              <a:rPr lang="en-US" dirty="0"/>
              <a:t>Two quarters in, with majority of work done in RAN WG2 and RAN WG3</a:t>
            </a:r>
          </a:p>
          <a:p>
            <a:pPr lvl="1"/>
            <a:r>
              <a:rPr lang="en-US" dirty="0"/>
              <a:t>RAN WG1 and RAN WG4 have started last quarter.</a:t>
            </a:r>
          </a:p>
          <a:p>
            <a:pPr lvl="1"/>
            <a:r>
              <a:rPr lang="en-US" dirty="0"/>
              <a:t>Status Report[1] submitted to RAN-105 document provides further info on the progress.</a:t>
            </a:r>
          </a:p>
          <a:p>
            <a:r>
              <a:rPr lang="en-US" dirty="0"/>
              <a:t>Per WID objectives [2], RAN-105 has two checkpoints for this WID.</a:t>
            </a:r>
          </a:p>
          <a:p>
            <a:pPr lvl="1"/>
            <a:r>
              <a:rPr lang="en-US" dirty="0"/>
              <a:t>In this document we propose next set of actions for these checkpoints.</a:t>
            </a:r>
          </a:p>
          <a:p>
            <a:endParaRPr lang="en-US" dirty="0"/>
          </a:p>
          <a:p>
            <a:pPr lvl="1"/>
            <a:endParaRPr lang="en-US" dirty="0"/>
          </a:p>
          <a:p>
            <a:pPr lvl="1"/>
            <a:endParaRPr lang="en-US" dirty="0"/>
          </a:p>
          <a:p>
            <a:pPr lvl="1"/>
            <a:endParaRPr lang="en-US" dirty="0"/>
          </a:p>
        </p:txBody>
      </p:sp>
    </p:spTree>
    <p:extLst>
      <p:ext uri="{BB962C8B-B14F-4D97-AF65-F5344CB8AC3E}">
        <p14:creationId xmlns:p14="http://schemas.microsoft.com/office/powerpoint/2010/main" val="3385702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81AEF9-C8F4-5AA3-DE24-BEB9914030C8}"/>
              </a:ext>
            </a:extLst>
          </p:cNvPr>
          <p:cNvSpPr>
            <a:spLocks noGrp="1"/>
          </p:cNvSpPr>
          <p:nvPr>
            <p:ph idx="1"/>
          </p:nvPr>
        </p:nvSpPr>
        <p:spPr>
          <a:xfrm>
            <a:off x="269788" y="1019759"/>
            <a:ext cx="11652424" cy="810008"/>
          </a:xfrm>
        </p:spPr>
        <p:txBody>
          <a:bodyPr>
            <a:normAutofit/>
          </a:bodyPr>
          <a:lstStyle/>
          <a:p>
            <a:r>
              <a:rPr lang="en-US" sz="2000" dirty="0"/>
              <a:t>WID objective #2 from [2] has the below checkpoint for the potential overlap between R19 MIMO Enhancements and R19 Mobility Enhancements work-items.</a:t>
            </a:r>
          </a:p>
          <a:p>
            <a:pPr marL="457200" lvl="1" indent="0">
              <a:buNone/>
            </a:pPr>
            <a:endParaRPr lang="en-US" dirty="0"/>
          </a:p>
          <a:p>
            <a:pPr lvl="1"/>
            <a:endParaRPr lang="en-US" dirty="0"/>
          </a:p>
          <a:p>
            <a:pPr lvl="1"/>
            <a:endParaRPr lang="en-US" dirty="0"/>
          </a:p>
        </p:txBody>
      </p:sp>
      <p:sp>
        <p:nvSpPr>
          <p:cNvPr id="4" name="Title 1">
            <a:extLst>
              <a:ext uri="{FF2B5EF4-FFF2-40B4-BE49-F238E27FC236}">
                <a16:creationId xmlns:a16="http://schemas.microsoft.com/office/drawing/2014/main" id="{93848C75-EFEF-7BA3-0325-D7FF35E8B4B2}"/>
              </a:ext>
            </a:extLst>
          </p:cNvPr>
          <p:cNvSpPr txBox="1">
            <a:spLocks/>
          </p:cNvSpPr>
          <p:nvPr/>
        </p:nvSpPr>
        <p:spPr>
          <a:xfrm>
            <a:off x="269788" y="117990"/>
            <a:ext cx="10604157" cy="9694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rgbClr val="00B0F0"/>
                </a:solidFill>
              </a:rPr>
              <a:t>Checkpoint 1 (MIMO overlap)</a:t>
            </a:r>
          </a:p>
        </p:txBody>
      </p:sp>
      <p:sp>
        <p:nvSpPr>
          <p:cNvPr id="6" name="TextBox 5">
            <a:extLst>
              <a:ext uri="{FF2B5EF4-FFF2-40B4-BE49-F238E27FC236}">
                <a16:creationId xmlns:a16="http://schemas.microsoft.com/office/drawing/2014/main" id="{02185976-C9FB-C1CD-B8C8-AE8AFEB6BA8B}"/>
              </a:ext>
            </a:extLst>
          </p:cNvPr>
          <p:cNvSpPr txBox="1"/>
          <p:nvPr/>
        </p:nvSpPr>
        <p:spPr>
          <a:xfrm>
            <a:off x="468238" y="1834561"/>
            <a:ext cx="10207256" cy="2031325"/>
          </a:xfrm>
          <a:prstGeom prst="rect">
            <a:avLst/>
          </a:prstGeom>
          <a:noFill/>
          <a:ln>
            <a:solidFill>
              <a:schemeClr val="tx1"/>
            </a:solidFill>
          </a:ln>
        </p:spPr>
        <p:txBody>
          <a:bodyPr wrap="square" rtlCol="0">
            <a:spAutoFit/>
          </a:bodyPr>
          <a:lstStyle/>
          <a:p>
            <a:pPr marL="342900" marR="0" lvl="0" indent="-342900" hangingPunct="0">
              <a:spcBef>
                <a:spcPts val="0"/>
              </a:spcBef>
              <a:spcAft>
                <a:spcPts val="0"/>
              </a:spcAft>
              <a:buFont typeface="Symbol" pitchFamily="2" charset="2"/>
              <a:buChar char=""/>
            </a:pPr>
            <a:r>
              <a:rPr lang="en-GB" sz="1400" dirty="0">
                <a:effectLst/>
                <a:latin typeface="Times New Roman" panose="02020603050405020304" pitchFamily="18" charset="0"/>
                <a:ea typeface="Times New Roman" panose="02020603050405020304" pitchFamily="18" charset="0"/>
              </a:rPr>
              <a:t>Measurements related enhancements for purpose of supporting LTM: [RAN2, RAN1]</a:t>
            </a:r>
            <a:endParaRPr lang="en-US" sz="14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400" dirty="0">
                <a:effectLst/>
                <a:latin typeface="Times New Roman" panose="02020603050405020304" pitchFamily="18" charset="0"/>
                <a:ea typeface="Times New Roman" panose="02020603050405020304" pitchFamily="18" charset="0"/>
              </a:rPr>
              <a:t>Measurement related enhancements are applicable to Intra-CU MCG/SCG LTM and Inter-CU MCG/SCG LTM</a:t>
            </a:r>
            <a:endParaRPr lang="en-US" sz="14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400" dirty="0">
                <a:effectLst/>
                <a:latin typeface="Times New Roman" panose="02020603050405020304" pitchFamily="18" charset="0"/>
                <a:ea typeface="Times New Roman" panose="02020603050405020304" pitchFamily="18" charset="0"/>
              </a:rPr>
              <a:t>Specify necessary components to support event triggered L1 measurement reporting [RAN2, RAN1]</a:t>
            </a:r>
            <a:endParaRPr lang="en-US" sz="1400" dirty="0">
              <a:effectLst/>
              <a:latin typeface="Times New Roman" panose="02020603050405020304" pitchFamily="18" charset="0"/>
              <a:ea typeface="Times New Roman" panose="02020603050405020304" pitchFamily="18" charset="0"/>
            </a:endParaRPr>
          </a:p>
          <a:p>
            <a:pPr marL="1143000" marR="0" lvl="2" indent="-228600" hangingPunct="0">
              <a:spcBef>
                <a:spcPts val="0"/>
              </a:spcBef>
              <a:spcAft>
                <a:spcPts val="0"/>
              </a:spcAft>
              <a:buFont typeface="Wingdings" pitchFamily="2" charset="2"/>
              <a:buChar char=""/>
            </a:pPr>
            <a:r>
              <a:rPr lang="en-GB" sz="1400" dirty="0">
                <a:solidFill>
                  <a:srgbClr val="FF0000"/>
                </a:solidFill>
                <a:effectLst/>
                <a:latin typeface="Times New Roman" panose="02020603050405020304" pitchFamily="18" charset="0"/>
                <a:ea typeface="Times New Roman" panose="02020603050405020304" pitchFamily="18" charset="0"/>
              </a:rPr>
              <a:t>RAN1 and RAN2 to progress independently on the event triggered measurements objectives of their respective MIMO and Mobility enhancement </a:t>
            </a:r>
            <a:r>
              <a:rPr lang="en-GB" sz="1400" dirty="0" err="1">
                <a:solidFill>
                  <a:srgbClr val="FF0000"/>
                </a:solidFill>
                <a:effectLst/>
                <a:latin typeface="Times New Roman" panose="02020603050405020304" pitchFamily="18" charset="0"/>
                <a:ea typeface="Times New Roman" panose="02020603050405020304" pitchFamily="18" charset="0"/>
              </a:rPr>
              <a:t>WIs.</a:t>
            </a:r>
            <a:r>
              <a:rPr lang="en-GB" sz="1400" dirty="0">
                <a:solidFill>
                  <a:srgbClr val="FF0000"/>
                </a:solidFill>
                <a:effectLst/>
                <a:latin typeface="Times New Roman" panose="02020603050405020304" pitchFamily="18" charset="0"/>
                <a:ea typeface="Times New Roman" panose="02020603050405020304" pitchFamily="18" charset="0"/>
              </a:rPr>
              <a:t> Review progress at RAN#105 to see if any modification of objectives is required to avoid/manage any overlap in the work</a:t>
            </a:r>
            <a:endParaRPr lang="en-US" sz="1400" dirty="0">
              <a:solidFill>
                <a:srgbClr val="FF0000"/>
              </a:solidFill>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400" dirty="0">
                <a:effectLst/>
                <a:latin typeface="Times New Roman" panose="02020603050405020304" pitchFamily="18" charset="0"/>
                <a:ea typeface="Times New Roman" panose="02020603050405020304" pitchFamily="18" charset="0"/>
              </a:rPr>
              <a:t>Specify support for CSI-RS measurements for LTM procedures and enable CSI-RS based beam management, and/or other necessary physical layer operations on candidate cells before LTM [RAN1]</a:t>
            </a:r>
            <a:endParaRPr lang="en-US" sz="1400" dirty="0">
              <a:effectLst/>
              <a:latin typeface="Times New Roman" panose="02020603050405020304" pitchFamily="18" charset="0"/>
              <a:ea typeface="Times New Roman" panose="02020603050405020304" pitchFamily="18" charset="0"/>
            </a:endParaRPr>
          </a:p>
          <a:p>
            <a:endParaRPr lang="en-US" sz="1400" dirty="0"/>
          </a:p>
        </p:txBody>
      </p:sp>
      <p:sp>
        <p:nvSpPr>
          <p:cNvPr id="7" name="Content Placeholder 2">
            <a:extLst>
              <a:ext uri="{FF2B5EF4-FFF2-40B4-BE49-F238E27FC236}">
                <a16:creationId xmlns:a16="http://schemas.microsoft.com/office/drawing/2014/main" id="{B4CF6CD5-1490-7566-B23B-6FBF696F6806}"/>
              </a:ext>
            </a:extLst>
          </p:cNvPr>
          <p:cNvSpPr txBox="1">
            <a:spLocks/>
          </p:cNvSpPr>
          <p:nvPr/>
        </p:nvSpPr>
        <p:spPr>
          <a:xfrm>
            <a:off x="237889" y="4262688"/>
            <a:ext cx="11787533" cy="21700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The potential overlapping was expected to be in L1 measurement reporting handling. </a:t>
            </a:r>
          </a:p>
          <a:p>
            <a:pPr lvl="1"/>
            <a:r>
              <a:rPr lang="en-US" sz="1600" dirty="0"/>
              <a:t>However, MIMO WI and Mob </a:t>
            </a:r>
            <a:r>
              <a:rPr lang="en-US" sz="1600" dirty="0" err="1"/>
              <a:t>Enh</a:t>
            </a:r>
            <a:r>
              <a:rPr lang="en-US" sz="1600" dirty="0"/>
              <a:t> WI agreed on different means of reporting. Also, there is a difference in the events that are defined as part of their respective objective, with Mobility Enhancements WI having more than MIMO WI.</a:t>
            </a:r>
          </a:p>
          <a:p>
            <a:pPr marL="457200" lvl="1" indent="0">
              <a:buFont typeface="Arial" panose="020B0604020202020204" pitchFamily="34" charset="0"/>
              <a:buNone/>
            </a:pPr>
            <a:endParaRPr lang="en-US" dirty="0"/>
          </a:p>
          <a:p>
            <a:pPr lvl="1"/>
            <a:endParaRPr lang="en-US" dirty="0"/>
          </a:p>
          <a:p>
            <a:pPr lvl="1"/>
            <a:endParaRPr lang="en-US" dirty="0"/>
          </a:p>
        </p:txBody>
      </p:sp>
    </p:spTree>
    <p:extLst>
      <p:ext uri="{BB962C8B-B14F-4D97-AF65-F5344CB8AC3E}">
        <p14:creationId xmlns:p14="http://schemas.microsoft.com/office/powerpoint/2010/main" val="29028205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81AEF9-C8F4-5AA3-DE24-BEB9914030C8}"/>
              </a:ext>
            </a:extLst>
          </p:cNvPr>
          <p:cNvSpPr>
            <a:spLocks noGrp="1"/>
          </p:cNvSpPr>
          <p:nvPr>
            <p:ph idx="1"/>
          </p:nvPr>
        </p:nvSpPr>
        <p:spPr>
          <a:xfrm>
            <a:off x="269788" y="1019759"/>
            <a:ext cx="11652424" cy="810008"/>
          </a:xfrm>
        </p:spPr>
        <p:txBody>
          <a:bodyPr>
            <a:normAutofit/>
          </a:bodyPr>
          <a:lstStyle/>
          <a:p>
            <a:r>
              <a:rPr lang="en-US" sz="2000" dirty="0"/>
              <a:t>MIMO Enhancements WI has agreed on using UCI based measurement reporting</a:t>
            </a:r>
          </a:p>
          <a:p>
            <a:pPr marL="457200" lvl="1" indent="0">
              <a:buNone/>
            </a:pPr>
            <a:endParaRPr lang="en-US" dirty="0"/>
          </a:p>
          <a:p>
            <a:pPr lvl="1"/>
            <a:endParaRPr lang="en-US" dirty="0"/>
          </a:p>
          <a:p>
            <a:pPr lvl="1"/>
            <a:endParaRPr lang="en-US" dirty="0"/>
          </a:p>
        </p:txBody>
      </p:sp>
      <p:sp>
        <p:nvSpPr>
          <p:cNvPr id="4" name="Title 1">
            <a:extLst>
              <a:ext uri="{FF2B5EF4-FFF2-40B4-BE49-F238E27FC236}">
                <a16:creationId xmlns:a16="http://schemas.microsoft.com/office/drawing/2014/main" id="{93848C75-EFEF-7BA3-0325-D7FF35E8B4B2}"/>
              </a:ext>
            </a:extLst>
          </p:cNvPr>
          <p:cNvSpPr txBox="1">
            <a:spLocks/>
          </p:cNvSpPr>
          <p:nvPr/>
        </p:nvSpPr>
        <p:spPr>
          <a:xfrm>
            <a:off x="269788" y="117990"/>
            <a:ext cx="10604157" cy="9694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rgbClr val="00B0F0"/>
                </a:solidFill>
              </a:rPr>
              <a:t>Checkpoint 1 (MIMO overlap) - contd.</a:t>
            </a:r>
          </a:p>
        </p:txBody>
      </p:sp>
      <p:sp>
        <p:nvSpPr>
          <p:cNvPr id="6" name="TextBox 5">
            <a:extLst>
              <a:ext uri="{FF2B5EF4-FFF2-40B4-BE49-F238E27FC236}">
                <a16:creationId xmlns:a16="http://schemas.microsoft.com/office/drawing/2014/main" id="{02185976-C9FB-C1CD-B8C8-AE8AFEB6BA8B}"/>
              </a:ext>
            </a:extLst>
          </p:cNvPr>
          <p:cNvSpPr txBox="1"/>
          <p:nvPr/>
        </p:nvSpPr>
        <p:spPr>
          <a:xfrm>
            <a:off x="468238" y="1425730"/>
            <a:ext cx="10207256" cy="1825949"/>
          </a:xfrm>
          <a:prstGeom prst="rect">
            <a:avLst/>
          </a:prstGeom>
          <a:noFill/>
          <a:ln>
            <a:solidFill>
              <a:schemeClr val="tx1"/>
            </a:solidFill>
          </a:ln>
        </p:spPr>
        <p:txBody>
          <a:bodyPr wrap="square" rtlCol="0">
            <a:spAutoFit/>
          </a:bodyPr>
          <a:lstStyle/>
          <a:p>
            <a:r>
              <a:rPr lang="en-US" sz="1400" dirty="0"/>
              <a:t>RAN1-116bis:</a:t>
            </a:r>
          </a:p>
          <a:p>
            <a:endParaRPr lang="en-US" sz="1400" dirty="0"/>
          </a:p>
          <a:p>
            <a:r>
              <a:rPr lang="en-US" sz="1400" dirty="0"/>
              <a:t>R1-2402713	Moderator Summary #2 on UE-initiated/event-driven beam management	Moderator (ZTE)</a:t>
            </a:r>
          </a:p>
          <a:p>
            <a:pPr marL="0" marR="0">
              <a:lnSpc>
                <a:spcPct val="115000"/>
              </a:lnSpc>
              <a:spcBef>
                <a:spcPts val="0"/>
              </a:spcBef>
              <a:spcAft>
                <a:spcPts val="0"/>
              </a:spcAft>
            </a:pPr>
            <a:r>
              <a:rPr lang="en-US" sz="1000" b="1" kern="100" dirty="0">
                <a:effectLst/>
                <a:highlight>
                  <a:srgbClr val="00FF00"/>
                </a:highlight>
                <a:latin typeface="Times New Roman" panose="02020603050405020304" pitchFamily="18" charset="0"/>
                <a:ea typeface="DengXian" panose="02010600030101010101" pitchFamily="2" charset="-122"/>
                <a:cs typeface="Times New Roman" panose="02020603050405020304" pitchFamily="18" charset="0"/>
              </a:rPr>
              <a:t>Agreement</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p>
            <a:pPr marL="0" marR="0">
              <a:lnSpc>
                <a:spcPct val="115000"/>
              </a:lnSpc>
              <a:spcBef>
                <a:spcPts val="0"/>
              </a:spcBef>
              <a:spcAft>
                <a:spcPts val="0"/>
              </a:spcAft>
            </a:pPr>
            <a:r>
              <a:rPr lang="en-US" sz="1000"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On beam report transmission procedure for </a:t>
            </a:r>
            <a:r>
              <a:rPr lang="en-US" sz="1000" kern="100" dirty="0">
                <a:effectLst/>
                <a:latin typeface="Times New Roman" panose="02020603050405020304" pitchFamily="18" charset="0"/>
                <a:ea typeface="DengXian" panose="02010600030101010101" pitchFamily="2" charset="-122"/>
                <a:cs typeface="Times New Roman" panose="02020603050405020304" pitchFamily="18" charset="0"/>
              </a:rPr>
              <a:t>UE-initiated/event-driven beam report</a:t>
            </a:r>
            <a:r>
              <a:rPr lang="en-US" sz="1000"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ing, following modes are supported</a:t>
            </a:r>
            <a:r>
              <a:rPr lang="en-US" sz="10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p>
            <a:pPr marL="342900" marR="0" lvl="0" indent="-342900">
              <a:lnSpc>
                <a:spcPct val="115000"/>
              </a:lnSpc>
              <a:spcBef>
                <a:spcPts val="0"/>
              </a:spcBef>
              <a:spcAft>
                <a:spcPts val="0"/>
              </a:spcAft>
              <a:buSzPts val="1000"/>
              <a:buFont typeface="Symbol" pitchFamily="2" charset="2"/>
              <a:buChar char=""/>
              <a:tabLst>
                <a:tab pos="457200" algn="l"/>
              </a:tabLst>
            </a:pPr>
            <a:r>
              <a:rPr lang="en-US" sz="1000" kern="100" dirty="0">
                <a:effectLst/>
                <a:latin typeface="Times New Roman" panose="02020603050405020304" pitchFamily="18" charset="0"/>
                <a:ea typeface="DengXian" panose="02010600030101010101" pitchFamily="2" charset="-122"/>
                <a:cs typeface="Times New Roman" panose="02020603050405020304" pitchFamily="18" charset="0"/>
              </a:rPr>
              <a:t>Mode A (dynamically scheduling UCI by gNB):</a:t>
            </a:r>
          </a:p>
          <a:p>
            <a:pPr marL="800100" lvl="1" indent="-342900">
              <a:lnSpc>
                <a:spcPct val="115000"/>
              </a:lnSpc>
              <a:buSzPts val="1000"/>
              <a:buFont typeface="Symbol" pitchFamily="2" charset="2"/>
              <a:buChar char=""/>
              <a:tabLst>
                <a:tab pos="457200" algn="l"/>
              </a:tabLst>
            </a:pPr>
            <a:r>
              <a:rPr lang="en-US" sz="1200" kern="100" dirty="0">
                <a:latin typeface="Times New Roman" panose="02020603050405020304" pitchFamily="18" charset="0"/>
                <a:ea typeface="DengXian" panose="02010600030101010101" pitchFamily="2" charset="-122"/>
                <a:cs typeface="Times New Roman" panose="02020603050405020304" pitchFamily="18" charset="0"/>
              </a:rPr>
              <a:t>…</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p>
            <a:pPr marL="342900" marR="0" lvl="0" indent="-342900" algn="just">
              <a:lnSpc>
                <a:spcPct val="115000"/>
              </a:lnSpc>
              <a:spcBef>
                <a:spcPts val="0"/>
              </a:spcBef>
              <a:spcAft>
                <a:spcPts val="0"/>
              </a:spcAft>
              <a:buSzPts val="1000"/>
              <a:buFont typeface="Symbol" pitchFamily="2" charset="2"/>
              <a:buChar char=""/>
              <a:tabLst>
                <a:tab pos="457200" algn="l"/>
              </a:tabLst>
            </a:pPr>
            <a:r>
              <a:rPr lang="en-US" sz="1000" kern="100" dirty="0">
                <a:effectLst/>
                <a:latin typeface="Times New Roman" panose="02020603050405020304" pitchFamily="18" charset="0"/>
                <a:ea typeface="DengXian" panose="02010600030101010101" pitchFamily="2" charset="-122"/>
                <a:cs typeface="Times New Roman" panose="02020603050405020304" pitchFamily="18" charset="0"/>
              </a:rPr>
              <a:t>Mode B (UCI in pre-configured resource(s) for second UL channel):</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p>
            <a:pPr marL="800100" lvl="1" indent="-342900">
              <a:lnSpc>
                <a:spcPct val="115000"/>
              </a:lnSpc>
              <a:buSzPts val="1000"/>
              <a:buFont typeface="Symbol" pitchFamily="2" charset="2"/>
              <a:buChar char=""/>
              <a:tabLst>
                <a:tab pos="457200" algn="l"/>
              </a:tabLst>
            </a:pPr>
            <a:r>
              <a:rPr lang="en-US" sz="1000" kern="100" dirty="0">
                <a:latin typeface="Times New Roman" panose="02020603050405020304" pitchFamily="18" charset="0"/>
                <a:ea typeface="DengXian" panose="02010600030101010101" pitchFamily="2" charset="-122"/>
                <a:cs typeface="Times New Roman" panose="02020603050405020304" pitchFamily="18" charset="0"/>
              </a:rPr>
              <a:t>…</a:t>
            </a:r>
            <a:endParaRPr lang="en-US" sz="1000" kern="100" dirty="0">
              <a:effectLst/>
              <a:latin typeface="Aptos" panose="020B0004020202020204" pitchFamily="34" charset="0"/>
              <a:ea typeface="DengXian" panose="02010600030101010101" pitchFamily="2" charset="-122"/>
              <a:cs typeface="Times New Roman" panose="02020603050405020304" pitchFamily="18" charset="0"/>
            </a:endParaRPr>
          </a:p>
        </p:txBody>
      </p:sp>
      <p:sp>
        <p:nvSpPr>
          <p:cNvPr id="2" name="Content Placeholder 2">
            <a:extLst>
              <a:ext uri="{FF2B5EF4-FFF2-40B4-BE49-F238E27FC236}">
                <a16:creationId xmlns:a16="http://schemas.microsoft.com/office/drawing/2014/main" id="{F3C704C9-5498-0080-3EB1-9A5EB0AD8F4B}"/>
              </a:ext>
            </a:extLst>
          </p:cNvPr>
          <p:cNvSpPr txBox="1">
            <a:spLocks/>
          </p:cNvSpPr>
          <p:nvPr/>
        </p:nvSpPr>
        <p:spPr>
          <a:xfrm>
            <a:off x="248523" y="3320182"/>
            <a:ext cx="11652424" cy="81000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On the other hand, Mobility Enhancements WI agreed on using MAC CE based measurement reporting for their WI</a:t>
            </a:r>
          </a:p>
          <a:p>
            <a:pPr marL="457200" lvl="1" indent="0">
              <a:buFont typeface="Arial" panose="020B0604020202020204" pitchFamily="34" charset="0"/>
              <a:buNone/>
            </a:pPr>
            <a:endParaRPr lang="en-US" dirty="0"/>
          </a:p>
          <a:p>
            <a:pPr lvl="1"/>
            <a:endParaRPr lang="en-US" dirty="0"/>
          </a:p>
          <a:p>
            <a:pPr lvl="1"/>
            <a:endParaRPr lang="en-US" dirty="0"/>
          </a:p>
        </p:txBody>
      </p:sp>
      <p:sp>
        <p:nvSpPr>
          <p:cNvPr id="5" name="TextBox 4">
            <a:extLst>
              <a:ext uri="{FF2B5EF4-FFF2-40B4-BE49-F238E27FC236}">
                <a16:creationId xmlns:a16="http://schemas.microsoft.com/office/drawing/2014/main" id="{DD70AFE8-952D-ACBB-674A-D27B59F0DB0F}"/>
              </a:ext>
            </a:extLst>
          </p:cNvPr>
          <p:cNvSpPr txBox="1"/>
          <p:nvPr/>
        </p:nvSpPr>
        <p:spPr>
          <a:xfrm>
            <a:off x="468238" y="3957247"/>
            <a:ext cx="10207256" cy="954107"/>
          </a:xfrm>
          <a:prstGeom prst="rect">
            <a:avLst/>
          </a:prstGeom>
          <a:noFill/>
          <a:ln>
            <a:solidFill>
              <a:schemeClr val="tx1"/>
            </a:solidFill>
          </a:ln>
        </p:spPr>
        <p:txBody>
          <a:bodyPr wrap="square" rtlCol="0">
            <a:spAutoFit/>
          </a:bodyPr>
          <a:lstStyle/>
          <a:p>
            <a:r>
              <a:rPr lang="en-US" sz="1400" dirty="0"/>
              <a:t>RAN2-127:</a:t>
            </a:r>
          </a:p>
          <a:p>
            <a:endParaRPr lang="en-US" sz="1400" dirty="0"/>
          </a:p>
          <a:p>
            <a:r>
              <a:rPr lang="en-US" sz="1400" dirty="0"/>
              <a:t>Agreements on L1 measurement reporting</a:t>
            </a:r>
          </a:p>
          <a:p>
            <a:r>
              <a:rPr lang="en-US" sz="1400" dirty="0"/>
              <a:t>1.	Event-triggered L1-measurements are reported by the UE to the network via MAC CE.</a:t>
            </a:r>
          </a:p>
        </p:txBody>
      </p:sp>
      <p:sp>
        <p:nvSpPr>
          <p:cNvPr id="8" name="Content Placeholder 2">
            <a:extLst>
              <a:ext uri="{FF2B5EF4-FFF2-40B4-BE49-F238E27FC236}">
                <a16:creationId xmlns:a16="http://schemas.microsoft.com/office/drawing/2014/main" id="{7BC65218-D42A-E75F-9415-33A1948919EA}"/>
              </a:ext>
            </a:extLst>
          </p:cNvPr>
          <p:cNvSpPr txBox="1">
            <a:spLocks/>
          </p:cNvSpPr>
          <p:nvPr/>
        </p:nvSpPr>
        <p:spPr>
          <a:xfrm>
            <a:off x="301686" y="5117084"/>
            <a:ext cx="11599261" cy="151763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i="1" dirty="0"/>
              <a:t>Observation: With the main aspect of reporting now having no overlap, each WI can progress with their objectives without any future overlap of work and the SR from both Wis reflect no such overlap as well.</a:t>
            </a:r>
          </a:p>
          <a:p>
            <a:r>
              <a:rPr lang="en-US" sz="2000" b="1" i="1" dirty="0"/>
              <a:t>Proposal 1: Remove the checkpoint from the L1 event triggered measurement objective with no additional follow-up.</a:t>
            </a:r>
            <a:endParaRPr lang="en-US" b="1" i="1" dirty="0"/>
          </a:p>
          <a:p>
            <a:pPr lvl="1"/>
            <a:endParaRPr lang="en-US" i="1" dirty="0"/>
          </a:p>
          <a:p>
            <a:pPr lvl="1"/>
            <a:endParaRPr lang="en-US" i="1" dirty="0"/>
          </a:p>
        </p:txBody>
      </p:sp>
    </p:spTree>
    <p:extLst>
      <p:ext uri="{BB962C8B-B14F-4D97-AF65-F5344CB8AC3E}">
        <p14:creationId xmlns:p14="http://schemas.microsoft.com/office/powerpoint/2010/main" val="13889540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81AEF9-C8F4-5AA3-DE24-BEB9914030C8}"/>
              </a:ext>
            </a:extLst>
          </p:cNvPr>
          <p:cNvSpPr>
            <a:spLocks noGrp="1"/>
          </p:cNvSpPr>
          <p:nvPr>
            <p:ph idx="1"/>
          </p:nvPr>
        </p:nvSpPr>
        <p:spPr>
          <a:xfrm>
            <a:off x="269788" y="1019759"/>
            <a:ext cx="11652424" cy="810008"/>
          </a:xfrm>
        </p:spPr>
        <p:txBody>
          <a:bodyPr>
            <a:normAutofit/>
          </a:bodyPr>
          <a:lstStyle/>
          <a:p>
            <a:r>
              <a:rPr lang="en-US" sz="2000" dirty="0"/>
              <a:t>WID objective #3 from [2] has the below checkpoint for evaluating the next steps on the topic of conditional LTM.</a:t>
            </a:r>
          </a:p>
          <a:p>
            <a:pPr marL="457200" lvl="1" indent="0">
              <a:buNone/>
            </a:pPr>
            <a:endParaRPr lang="en-US" dirty="0"/>
          </a:p>
          <a:p>
            <a:pPr lvl="1"/>
            <a:endParaRPr lang="en-US" dirty="0"/>
          </a:p>
          <a:p>
            <a:pPr lvl="1"/>
            <a:endParaRPr lang="en-US" dirty="0"/>
          </a:p>
        </p:txBody>
      </p:sp>
      <p:sp>
        <p:nvSpPr>
          <p:cNvPr id="4" name="Title 1">
            <a:extLst>
              <a:ext uri="{FF2B5EF4-FFF2-40B4-BE49-F238E27FC236}">
                <a16:creationId xmlns:a16="http://schemas.microsoft.com/office/drawing/2014/main" id="{93848C75-EFEF-7BA3-0325-D7FF35E8B4B2}"/>
              </a:ext>
            </a:extLst>
          </p:cNvPr>
          <p:cNvSpPr txBox="1">
            <a:spLocks/>
          </p:cNvSpPr>
          <p:nvPr/>
        </p:nvSpPr>
        <p:spPr>
          <a:xfrm>
            <a:off x="269788" y="117990"/>
            <a:ext cx="10604157" cy="9694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rgbClr val="00B0F0"/>
                </a:solidFill>
              </a:rPr>
              <a:t>Checkpoint 2 (Conditional LTM)</a:t>
            </a:r>
          </a:p>
        </p:txBody>
      </p:sp>
      <p:sp>
        <p:nvSpPr>
          <p:cNvPr id="6" name="TextBox 5">
            <a:extLst>
              <a:ext uri="{FF2B5EF4-FFF2-40B4-BE49-F238E27FC236}">
                <a16:creationId xmlns:a16="http://schemas.microsoft.com/office/drawing/2014/main" id="{02185976-C9FB-C1CD-B8C8-AE8AFEB6BA8B}"/>
              </a:ext>
            </a:extLst>
          </p:cNvPr>
          <p:cNvSpPr txBox="1"/>
          <p:nvPr/>
        </p:nvSpPr>
        <p:spPr>
          <a:xfrm>
            <a:off x="468237" y="1834561"/>
            <a:ext cx="10706581" cy="1384995"/>
          </a:xfrm>
          <a:prstGeom prst="rect">
            <a:avLst/>
          </a:prstGeom>
          <a:noFill/>
          <a:ln>
            <a:solidFill>
              <a:schemeClr val="tx1"/>
            </a:solidFill>
          </a:ln>
        </p:spPr>
        <p:txBody>
          <a:bodyPr wrap="square" rtlCol="0">
            <a:spAutoFit/>
          </a:bodyPr>
          <a:lstStyle/>
          <a:p>
            <a:pPr marL="342900" marR="0" lvl="0" indent="-342900" hangingPunct="0">
              <a:spcBef>
                <a:spcPts val="0"/>
              </a:spcBef>
              <a:spcAft>
                <a:spcPts val="0"/>
              </a:spcAft>
              <a:buFont typeface="Symbol" pitchFamily="2" charset="2"/>
              <a:buChar char=""/>
            </a:pPr>
            <a:r>
              <a:rPr lang="en-GB" sz="1400" dirty="0">
                <a:effectLst/>
                <a:latin typeface="Times New Roman" panose="02020603050405020304" pitchFamily="18" charset="0"/>
                <a:ea typeface="Times New Roman" panose="02020603050405020304" pitchFamily="18" charset="0"/>
              </a:rPr>
              <a:t>Specify support of conditional LTM [RAN2, RAN3, RAN1]</a:t>
            </a:r>
            <a:endParaRPr lang="en-US" sz="14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400" dirty="0">
                <a:effectLst/>
                <a:latin typeface="Times New Roman" panose="02020603050405020304" pitchFamily="18" charset="0"/>
                <a:ea typeface="Times New Roman" panose="02020603050405020304" pitchFamily="18" charset="0"/>
              </a:rPr>
              <a:t>Specify UE evaluated conditions for triggering LTM</a:t>
            </a:r>
            <a:endParaRPr lang="en-US" sz="14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400" dirty="0">
                <a:effectLst/>
                <a:latin typeface="Times New Roman" panose="02020603050405020304" pitchFamily="18" charset="0"/>
                <a:ea typeface="Times New Roman" panose="02020603050405020304" pitchFamily="18" charset="0"/>
              </a:rPr>
              <a:t>Aim to support conditional LTM including subsequent LTM</a:t>
            </a:r>
            <a:endParaRPr lang="en-US" sz="14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400" dirty="0">
                <a:effectLst/>
                <a:latin typeface="Times New Roman" panose="02020603050405020304" pitchFamily="18" charset="0"/>
                <a:ea typeface="Times New Roman" panose="02020603050405020304" pitchFamily="18" charset="0"/>
              </a:rPr>
              <a:t>Prioritise intra-CU LTM</a:t>
            </a:r>
            <a:endParaRPr lang="en-US" sz="14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400" dirty="0">
                <a:solidFill>
                  <a:srgbClr val="FF0000"/>
                </a:solidFill>
                <a:effectLst/>
                <a:latin typeface="Times New Roman" panose="02020603050405020304" pitchFamily="18" charset="0"/>
                <a:ea typeface="Times New Roman" panose="02020603050405020304" pitchFamily="18" charset="0"/>
              </a:rPr>
              <a:t>Checkpoint to review objective at RAN#105. RAN WG work to not start before this checkpoint</a:t>
            </a:r>
            <a:endParaRPr lang="en-US" sz="1400" dirty="0">
              <a:solidFill>
                <a:srgbClr val="FF0000"/>
              </a:solidFill>
              <a:effectLst/>
              <a:latin typeface="Times New Roman" panose="02020603050405020304" pitchFamily="18" charset="0"/>
              <a:ea typeface="Times New Roman" panose="02020603050405020304" pitchFamily="18" charset="0"/>
            </a:endParaRPr>
          </a:p>
          <a:p>
            <a:endParaRPr lang="en-US" sz="1400" dirty="0"/>
          </a:p>
        </p:txBody>
      </p:sp>
      <p:sp>
        <p:nvSpPr>
          <p:cNvPr id="7" name="Content Placeholder 2">
            <a:extLst>
              <a:ext uri="{FF2B5EF4-FFF2-40B4-BE49-F238E27FC236}">
                <a16:creationId xmlns:a16="http://schemas.microsoft.com/office/drawing/2014/main" id="{B4CF6CD5-1490-7566-B23B-6FBF696F6806}"/>
              </a:ext>
            </a:extLst>
          </p:cNvPr>
          <p:cNvSpPr txBox="1">
            <a:spLocks/>
          </p:cNvSpPr>
          <p:nvPr/>
        </p:nvSpPr>
        <p:spPr>
          <a:xfrm>
            <a:off x="269789" y="3550306"/>
            <a:ext cx="11652424" cy="30631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RAN WGs progress on the current planned objectives is as per plan (also reflected in the SR[1] submitted to RAN-105).</a:t>
            </a:r>
          </a:p>
          <a:p>
            <a:pPr lvl="1"/>
            <a:r>
              <a:rPr lang="en-US" sz="1600" dirty="0"/>
              <a:t>Inter-CU LTM is progressing in RAN WG2 and WG3 while RAN WG1 and WG4 have joined RAN WG2 on the L1 event measurement objectives</a:t>
            </a:r>
          </a:p>
          <a:p>
            <a:pPr lvl="1"/>
            <a:r>
              <a:rPr lang="en-US" sz="1600" dirty="0"/>
              <a:t>We do not see any need to prevent RAN WGs 1/2/3 from taking up conditional LTM:</a:t>
            </a:r>
          </a:p>
          <a:p>
            <a:pPr lvl="2"/>
            <a:r>
              <a:rPr lang="en-US" sz="1600" dirty="0"/>
              <a:t>The framework from L1 event measurement objective can infeed into the conditional LTM objective, and both can progress together in the next quarters.</a:t>
            </a:r>
          </a:p>
          <a:p>
            <a:pPr lvl="1"/>
            <a:r>
              <a:rPr lang="en-US" sz="2000" dirty="0"/>
              <a:t>For inter-CU based conditional LTM, SA WG3 input would be needed for RAN WG2 and RAN WG3 to progress. </a:t>
            </a:r>
          </a:p>
          <a:p>
            <a:pPr lvl="2"/>
            <a:r>
              <a:rPr lang="en-US" sz="1600" dirty="0"/>
              <a:t>While the relevant inputs needed from SA WG3 could be triggered by </a:t>
            </a:r>
            <a:r>
              <a:rPr lang="en-US" sz="1600" dirty="0" err="1"/>
              <a:t>liasons</a:t>
            </a:r>
            <a:r>
              <a:rPr lang="en-US" sz="1600" dirty="0"/>
              <a:t> from RAN WGs, SA WG3 is still working on Inter-CU LTM (objective #1) with anticipated completion by end of RAN-107.</a:t>
            </a:r>
          </a:p>
        </p:txBody>
      </p:sp>
    </p:spTree>
    <p:extLst>
      <p:ext uri="{BB962C8B-B14F-4D97-AF65-F5344CB8AC3E}">
        <p14:creationId xmlns:p14="http://schemas.microsoft.com/office/powerpoint/2010/main" val="3648274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3848C75-EFEF-7BA3-0325-D7FF35E8B4B2}"/>
              </a:ext>
            </a:extLst>
          </p:cNvPr>
          <p:cNvSpPr txBox="1">
            <a:spLocks/>
          </p:cNvSpPr>
          <p:nvPr/>
        </p:nvSpPr>
        <p:spPr>
          <a:xfrm>
            <a:off x="269788" y="117990"/>
            <a:ext cx="10604157" cy="9694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rgbClr val="00B0F0"/>
                </a:solidFill>
              </a:rPr>
              <a:t>Checkpoint 2 (Conditional LTM) – contd.</a:t>
            </a:r>
          </a:p>
        </p:txBody>
      </p:sp>
      <p:sp>
        <p:nvSpPr>
          <p:cNvPr id="7" name="Content Placeholder 2">
            <a:extLst>
              <a:ext uri="{FF2B5EF4-FFF2-40B4-BE49-F238E27FC236}">
                <a16:creationId xmlns:a16="http://schemas.microsoft.com/office/drawing/2014/main" id="{B4CF6CD5-1490-7566-B23B-6FBF696F6806}"/>
              </a:ext>
            </a:extLst>
          </p:cNvPr>
          <p:cNvSpPr txBox="1">
            <a:spLocks/>
          </p:cNvSpPr>
          <p:nvPr/>
        </p:nvSpPr>
        <p:spPr>
          <a:xfrm>
            <a:off x="110300" y="1338734"/>
            <a:ext cx="11968286" cy="54012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i="1" dirty="0"/>
              <a:t>Observations:</a:t>
            </a:r>
          </a:p>
          <a:p>
            <a:pPr lvl="1"/>
            <a:r>
              <a:rPr lang="en-US" sz="1600" i="1" dirty="0"/>
              <a:t>RAN WGs can start conditional LTM for intra-CU (which is already prioritized as per current WID), as this has no dependency on SA WG3</a:t>
            </a:r>
          </a:p>
          <a:p>
            <a:pPr lvl="1"/>
            <a:r>
              <a:rPr lang="en-US" sz="1600" i="1" dirty="0"/>
              <a:t>Since SA WG3 is planned to complete SA3 security requirement related work for inter-CU LTM by RAN-107, at least until then, RAN WGs progress on conditional inter-CU LTM would be not complete.</a:t>
            </a:r>
          </a:p>
          <a:p>
            <a:pPr lvl="1"/>
            <a:r>
              <a:rPr lang="en-US" sz="1600" i="1" dirty="0"/>
              <a:t>Conditional mobility (UE triggered mobility) is very important for mobility robust-ness while also helping with reduction in mobility latency, and all of these apply to conditional LTM as well</a:t>
            </a:r>
          </a:p>
          <a:p>
            <a:pPr lvl="2"/>
            <a:r>
              <a:rPr lang="en-US" sz="1200" i="1" dirty="0"/>
              <a:t>RAN should strive for a complete solution in Rel-19 for conditional LTM (for both intra and inter)</a:t>
            </a:r>
          </a:p>
          <a:p>
            <a:pPr lvl="1"/>
            <a:r>
              <a:rPr lang="en-US" sz="1600" i="1" dirty="0"/>
              <a:t>Since SA3 is going to discuss security solutions, it would be good for the ecosystem to have SA3 discuss solutions that can extend to UE-triggered LTM mobility as well.</a:t>
            </a:r>
          </a:p>
          <a:p>
            <a:pPr lvl="1"/>
            <a:r>
              <a:rPr lang="en-US" sz="1600" i="1" dirty="0"/>
              <a:t>On the direction of removing conditional inter-CU LTM in RAN would likely lead to SA3 discussing solutions that do not necessarily consider UE-triggered inter-CU, and if(/when) we take that part up (for </a:t>
            </a:r>
            <a:r>
              <a:rPr lang="en-US" sz="1600" i="1" dirty="0" err="1"/>
              <a:t>eg</a:t>
            </a:r>
            <a:r>
              <a:rPr lang="en-US" sz="1600" i="1" dirty="0"/>
              <a:t> in Rel-20), a new round of discussions in SA3 and assimilation of solutions to existing R19 solutions need to done. Instead, it would be efficient if SA3 develop solutions “now” keeping conditional inter-CU mobility in mind.</a:t>
            </a:r>
          </a:p>
          <a:p>
            <a:pPr lvl="1"/>
            <a:r>
              <a:rPr lang="en-US" sz="1600" i="1" dirty="0"/>
              <a:t>It would be better to re-assess the situation in RAN-107 (considering SA3 progress and RAN progress) to see if we can specify conditional inter-CU LTM in Rel-19</a:t>
            </a:r>
            <a:endParaRPr lang="en-US" sz="1200" i="1" dirty="0"/>
          </a:p>
          <a:p>
            <a:r>
              <a:rPr lang="en-US" sz="2000" b="1" i="1" dirty="0"/>
              <a:t>Proposal 2: Have a checkpoint in RAN-107 to evaluate if conditional inter-CU LTM is to be considered in Rel-19 Mobility Enhancements.</a:t>
            </a:r>
          </a:p>
        </p:txBody>
      </p:sp>
    </p:spTree>
    <p:extLst>
      <p:ext uri="{BB962C8B-B14F-4D97-AF65-F5344CB8AC3E}">
        <p14:creationId xmlns:p14="http://schemas.microsoft.com/office/powerpoint/2010/main" val="14530480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3848C75-EFEF-7BA3-0325-D7FF35E8B4B2}"/>
              </a:ext>
            </a:extLst>
          </p:cNvPr>
          <p:cNvSpPr txBox="1">
            <a:spLocks/>
          </p:cNvSpPr>
          <p:nvPr/>
        </p:nvSpPr>
        <p:spPr>
          <a:xfrm>
            <a:off x="269788" y="117990"/>
            <a:ext cx="10256445" cy="519963"/>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rgbClr val="00B0F0"/>
                </a:solidFill>
              </a:rPr>
              <a:t>Proposed revisions to the WID</a:t>
            </a:r>
          </a:p>
        </p:txBody>
      </p:sp>
      <p:sp>
        <p:nvSpPr>
          <p:cNvPr id="7" name="Content Placeholder 2">
            <a:extLst>
              <a:ext uri="{FF2B5EF4-FFF2-40B4-BE49-F238E27FC236}">
                <a16:creationId xmlns:a16="http://schemas.microsoft.com/office/drawing/2014/main" id="{B4CF6CD5-1490-7566-B23B-6FBF696F6806}"/>
              </a:ext>
            </a:extLst>
          </p:cNvPr>
          <p:cNvSpPr txBox="1">
            <a:spLocks/>
          </p:cNvSpPr>
          <p:nvPr/>
        </p:nvSpPr>
        <p:spPr>
          <a:xfrm>
            <a:off x="111857" y="637953"/>
            <a:ext cx="11810355" cy="590107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hangingPunct="0">
              <a:spcBef>
                <a:spcPts val="0"/>
              </a:spcBef>
              <a:spcAft>
                <a:spcPts val="0"/>
              </a:spcAft>
              <a:buFont typeface="Symbol" pitchFamily="2" charset="2"/>
              <a:buChar char=""/>
            </a:pPr>
            <a:r>
              <a:rPr lang="en-GB" sz="1400" dirty="0">
                <a:effectLst/>
                <a:latin typeface="Times New Roman" panose="02020603050405020304" pitchFamily="18" charset="0"/>
                <a:ea typeface="Times New Roman" panose="02020603050405020304" pitchFamily="18" charset="0"/>
              </a:rPr>
              <a:t>Specify support for inter-CU Layer1/Layer 2 Triggered Mobility (LTM) [RAN2, RAN3]</a:t>
            </a:r>
            <a:endParaRPr lang="en-US" sz="14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400" dirty="0">
                <a:effectLst/>
                <a:latin typeface="Times New Roman" panose="02020603050405020304" pitchFamily="18" charset="0"/>
                <a:ea typeface="Times New Roman" panose="02020603050405020304" pitchFamily="18" charset="0"/>
              </a:rPr>
              <a:t>Prioritize the case when CU is acting as MN when DC is not configured</a:t>
            </a:r>
            <a:endParaRPr lang="en-US" sz="14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400" dirty="0">
                <a:effectLst/>
                <a:latin typeface="Times New Roman" panose="02020603050405020304" pitchFamily="18" charset="0"/>
                <a:ea typeface="Times New Roman" panose="02020603050405020304" pitchFamily="18" charset="0"/>
              </a:rPr>
              <a:t>When DC is configured, inter-CU LTM can be configured either in MN or in SN but not both at the same time. For such cases:</a:t>
            </a:r>
            <a:endParaRPr lang="en-US" sz="1400" dirty="0">
              <a:effectLst/>
              <a:latin typeface="Times New Roman" panose="02020603050405020304" pitchFamily="18" charset="0"/>
              <a:ea typeface="Times New Roman" panose="02020603050405020304" pitchFamily="18" charset="0"/>
            </a:endParaRPr>
          </a:p>
          <a:p>
            <a:pPr marL="1143000" marR="0" lvl="2" indent="-228600" hangingPunct="0">
              <a:spcBef>
                <a:spcPts val="0"/>
              </a:spcBef>
              <a:spcAft>
                <a:spcPts val="0"/>
              </a:spcAft>
              <a:buFont typeface="Wingdings" pitchFamily="2" charset="2"/>
              <a:buChar char=""/>
            </a:pPr>
            <a:r>
              <a:rPr lang="en-GB" sz="1400" dirty="0">
                <a:effectLst/>
                <a:latin typeface="Times New Roman" panose="02020603050405020304" pitchFamily="18" charset="0"/>
                <a:ea typeface="Times New Roman" panose="02020603050405020304" pitchFamily="18" charset="0"/>
              </a:rPr>
              <a:t>As secondary priority, support the case where CU is acting as SN and MN is unchanged</a:t>
            </a:r>
            <a:endParaRPr lang="en-US" sz="1400" dirty="0">
              <a:effectLst/>
              <a:latin typeface="Times New Roman" panose="02020603050405020304" pitchFamily="18" charset="0"/>
              <a:ea typeface="Times New Roman" panose="02020603050405020304" pitchFamily="18" charset="0"/>
            </a:endParaRPr>
          </a:p>
          <a:p>
            <a:pPr marL="1143000" marR="0" lvl="2" indent="-228600" hangingPunct="0">
              <a:spcBef>
                <a:spcPts val="0"/>
              </a:spcBef>
              <a:spcAft>
                <a:spcPts val="0"/>
              </a:spcAft>
              <a:buFont typeface="Wingdings" pitchFamily="2" charset="2"/>
              <a:buChar char=""/>
            </a:pPr>
            <a:r>
              <a:rPr lang="en-GB" sz="1400" dirty="0">
                <a:effectLst/>
                <a:latin typeface="Times New Roman" panose="02020603050405020304" pitchFamily="18" charset="0"/>
                <a:ea typeface="Times New Roman" panose="02020603050405020304" pitchFamily="18" charset="0"/>
              </a:rPr>
              <a:t>As secondary priority, support the case where CU is acting as MN and SN is unchanged or SN is released</a:t>
            </a:r>
            <a:endParaRPr lang="en-US" sz="14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400" dirty="0">
                <a:effectLst/>
                <a:latin typeface="Times New Roman" panose="02020603050405020304" pitchFamily="18" charset="0"/>
                <a:ea typeface="Times New Roman" panose="02020603050405020304" pitchFamily="18" charset="0"/>
              </a:rPr>
              <a:t>Specify support for subsequent LTM mobility procedures aiming to avoid RRC configuration between cell switches as per Rel-18 LTM</a:t>
            </a:r>
            <a:endParaRPr lang="en-US" sz="1400" dirty="0">
              <a:effectLst/>
              <a:latin typeface="Times New Roman" panose="02020603050405020304" pitchFamily="18" charset="0"/>
              <a:ea typeface="Times New Roman" panose="02020603050405020304" pitchFamily="18" charset="0"/>
            </a:endParaRPr>
          </a:p>
          <a:p>
            <a:pPr marL="1143000" marR="0" lvl="2" indent="-228600" hangingPunct="0">
              <a:spcBef>
                <a:spcPts val="0"/>
              </a:spcBef>
              <a:spcAft>
                <a:spcPts val="0"/>
              </a:spcAft>
              <a:buFont typeface="Wingdings" pitchFamily="2" charset="2"/>
              <a:buChar char=""/>
            </a:pPr>
            <a:r>
              <a:rPr lang="en-GB" sz="1400" dirty="0">
                <a:effectLst/>
                <a:latin typeface="Times New Roman" panose="02020603050405020304" pitchFamily="18" charset="0"/>
                <a:ea typeface="Times New Roman" panose="02020603050405020304" pitchFamily="18" charset="0"/>
              </a:rPr>
              <a:t>Coordination with SA3 needed with respect to security key handling </a:t>
            </a:r>
            <a:endParaRPr lang="en-US" sz="14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400" dirty="0">
                <a:effectLst/>
                <a:latin typeface="Times New Roman" panose="02020603050405020304" pitchFamily="18" charset="0"/>
                <a:ea typeface="Times New Roman" panose="02020603050405020304" pitchFamily="18" charset="0"/>
              </a:rPr>
              <a:t>Note: Rel. 18 intra-CU LTM procedure is considered as baseline for adding inter-CU support</a:t>
            </a:r>
            <a:endParaRPr lang="en-US" sz="1400" dirty="0">
              <a:effectLst/>
              <a:latin typeface="Times New Roman" panose="02020603050405020304" pitchFamily="18" charset="0"/>
              <a:ea typeface="Times New Roman" panose="02020603050405020304" pitchFamily="18" charset="0"/>
            </a:endParaRPr>
          </a:p>
          <a:p>
            <a:pPr marL="0" marR="0" hangingPunct="0">
              <a:spcBef>
                <a:spcPts val="0"/>
              </a:spcBef>
              <a:spcAft>
                <a:spcPts val="900"/>
              </a:spcAft>
            </a:pPr>
            <a:r>
              <a:rPr lang="en-GB" sz="1400" dirty="0">
                <a:effectLst/>
                <a:highlight>
                  <a:srgbClr val="00FFFF"/>
                </a:highligh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marL="342900" marR="0" lvl="0" indent="-342900" hangingPunct="0">
              <a:spcBef>
                <a:spcPts val="0"/>
              </a:spcBef>
              <a:spcAft>
                <a:spcPts val="0"/>
              </a:spcAft>
              <a:buFont typeface="Symbol" pitchFamily="2" charset="2"/>
              <a:buChar char=""/>
            </a:pPr>
            <a:r>
              <a:rPr lang="en-GB" sz="1400" dirty="0">
                <a:effectLst/>
                <a:latin typeface="Times New Roman" panose="02020603050405020304" pitchFamily="18" charset="0"/>
                <a:ea typeface="Times New Roman" panose="02020603050405020304" pitchFamily="18" charset="0"/>
              </a:rPr>
              <a:t>Measurements related enhancements for purpose of supporting LTM: [RAN2, RAN1]</a:t>
            </a:r>
            <a:endParaRPr lang="en-US" sz="14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400" dirty="0">
                <a:effectLst/>
                <a:latin typeface="Times New Roman" panose="02020603050405020304" pitchFamily="18" charset="0"/>
                <a:ea typeface="Times New Roman" panose="02020603050405020304" pitchFamily="18" charset="0"/>
              </a:rPr>
              <a:t>Measurement related enhancements are applicable to Intra-CU MCG/SCG LTM and Inter-CU MCG/SCG LTM</a:t>
            </a:r>
            <a:endParaRPr lang="en-US" sz="14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400" dirty="0">
                <a:effectLst/>
                <a:latin typeface="Times New Roman" panose="02020603050405020304" pitchFamily="18" charset="0"/>
                <a:ea typeface="Times New Roman" panose="02020603050405020304" pitchFamily="18" charset="0"/>
              </a:rPr>
              <a:t>Specify necessary components to support event triggered L1 measurement reporting [RAN2, RAN1]</a:t>
            </a:r>
            <a:endParaRPr lang="en-US" sz="1400" dirty="0">
              <a:effectLst/>
              <a:latin typeface="Times New Roman" panose="02020603050405020304" pitchFamily="18" charset="0"/>
              <a:ea typeface="Times New Roman" panose="02020603050405020304" pitchFamily="18" charset="0"/>
            </a:endParaRPr>
          </a:p>
          <a:p>
            <a:pPr marL="1143000" marR="0" lvl="2" indent="-228600" hangingPunct="0">
              <a:spcBef>
                <a:spcPts val="0"/>
              </a:spcBef>
              <a:spcAft>
                <a:spcPts val="0"/>
              </a:spcAft>
              <a:buFont typeface="Wingdings" pitchFamily="2" charset="2"/>
              <a:buChar char=""/>
            </a:pPr>
            <a:r>
              <a:rPr lang="en-GB" sz="1400" u="sng" strike="sngStrike" dirty="0">
                <a:solidFill>
                  <a:srgbClr val="FF0000"/>
                </a:solidFill>
                <a:effectLst/>
                <a:latin typeface="Times New Roman" panose="02020603050405020304" pitchFamily="18" charset="0"/>
                <a:ea typeface="Times New Roman" panose="02020603050405020304" pitchFamily="18" charset="0"/>
              </a:rPr>
              <a:t>RAN1 and RAN2 to progress independently on the event triggered measurements objectives of their respective MIMO and Mobility enhancement </a:t>
            </a:r>
            <a:r>
              <a:rPr lang="en-GB" sz="1400" u="sng" strike="sngStrike" dirty="0" err="1">
                <a:solidFill>
                  <a:srgbClr val="FF0000"/>
                </a:solidFill>
                <a:effectLst/>
                <a:latin typeface="Times New Roman" panose="02020603050405020304" pitchFamily="18" charset="0"/>
                <a:ea typeface="Times New Roman" panose="02020603050405020304" pitchFamily="18" charset="0"/>
              </a:rPr>
              <a:t>WIs.</a:t>
            </a:r>
            <a:r>
              <a:rPr lang="en-GB" sz="1400" u="sng" strike="sngStrike" dirty="0">
                <a:solidFill>
                  <a:srgbClr val="FF0000"/>
                </a:solidFill>
                <a:effectLst/>
                <a:latin typeface="Times New Roman" panose="02020603050405020304" pitchFamily="18" charset="0"/>
                <a:ea typeface="Times New Roman" panose="02020603050405020304" pitchFamily="18" charset="0"/>
              </a:rPr>
              <a:t> Review progress at RAN#105 to see if any modification of objectives is required to avoid/manage any overlap in the work</a:t>
            </a:r>
            <a:endParaRPr lang="en-US" sz="1400" u="sng" strike="sngStrike" dirty="0">
              <a:solidFill>
                <a:srgbClr val="FF0000"/>
              </a:solidFill>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400" dirty="0">
                <a:effectLst/>
                <a:latin typeface="Times New Roman" panose="02020603050405020304" pitchFamily="18" charset="0"/>
                <a:ea typeface="Times New Roman" panose="02020603050405020304" pitchFamily="18" charset="0"/>
              </a:rPr>
              <a:t>Specify support for CSI-RS measurements for LTM procedures and enable CSI-RS based beam management, and/or other necessary physical layer operations on candidate cells before LTM [RAN1]</a:t>
            </a:r>
            <a:endParaRPr lang="en-US" sz="1400" dirty="0">
              <a:effectLst/>
              <a:latin typeface="Times New Roman" panose="02020603050405020304" pitchFamily="18" charset="0"/>
              <a:ea typeface="Times New Roman" panose="02020603050405020304" pitchFamily="18" charset="0"/>
            </a:endParaRPr>
          </a:p>
          <a:p>
            <a:pPr marL="0" marR="0" hangingPunct="0">
              <a:spcBef>
                <a:spcPts val="0"/>
              </a:spcBef>
              <a:spcAft>
                <a:spcPts val="900"/>
              </a:spcAft>
            </a:pPr>
            <a:r>
              <a:rPr lang="en-GB" sz="1400" dirty="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marL="342900" marR="0" lvl="0" indent="-342900" hangingPunct="0">
              <a:spcBef>
                <a:spcPts val="0"/>
              </a:spcBef>
              <a:spcAft>
                <a:spcPts val="0"/>
              </a:spcAft>
              <a:buFont typeface="Symbol" pitchFamily="2" charset="2"/>
              <a:buChar char=""/>
            </a:pPr>
            <a:r>
              <a:rPr lang="en-GB" sz="1400" dirty="0">
                <a:effectLst/>
                <a:latin typeface="Times New Roman" panose="02020603050405020304" pitchFamily="18" charset="0"/>
                <a:ea typeface="Times New Roman" panose="02020603050405020304" pitchFamily="18" charset="0"/>
              </a:rPr>
              <a:t>Specify support of conditional LTM [RAN2, RAN3, RAN1]</a:t>
            </a:r>
            <a:endParaRPr lang="en-US" sz="14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400" dirty="0">
                <a:effectLst/>
                <a:latin typeface="Times New Roman" panose="02020603050405020304" pitchFamily="18" charset="0"/>
                <a:ea typeface="Times New Roman" panose="02020603050405020304" pitchFamily="18" charset="0"/>
              </a:rPr>
              <a:t>Specify UE evaluated conditions for triggering LTM</a:t>
            </a:r>
            <a:endParaRPr lang="en-US" sz="14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400" dirty="0">
                <a:effectLst/>
                <a:latin typeface="Times New Roman" panose="02020603050405020304" pitchFamily="18" charset="0"/>
                <a:ea typeface="Times New Roman" panose="02020603050405020304" pitchFamily="18" charset="0"/>
              </a:rPr>
              <a:t>Aim to support conditional LTM including subsequent LTM</a:t>
            </a:r>
            <a:endParaRPr lang="en-US" sz="14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400" dirty="0">
                <a:effectLst/>
                <a:latin typeface="Times New Roman" panose="02020603050405020304" pitchFamily="18" charset="0"/>
                <a:ea typeface="Times New Roman" panose="02020603050405020304" pitchFamily="18" charset="0"/>
              </a:rPr>
              <a:t>Prioritise intra-CU LTM</a:t>
            </a:r>
            <a:endParaRPr lang="en-US" sz="14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400" dirty="0">
                <a:effectLst/>
                <a:latin typeface="Times New Roman" panose="02020603050405020304" pitchFamily="18" charset="0"/>
                <a:ea typeface="Times New Roman" panose="02020603050405020304" pitchFamily="18" charset="0"/>
              </a:rPr>
              <a:t>Checkpoint to review objective</a:t>
            </a:r>
            <a:r>
              <a:rPr lang="en-GB" sz="1400" u="sng" dirty="0">
                <a:solidFill>
                  <a:srgbClr val="FF0000"/>
                </a:solidFill>
                <a:effectLst/>
                <a:latin typeface="Times New Roman" panose="02020603050405020304" pitchFamily="18" charset="0"/>
                <a:ea typeface="Times New Roman" panose="02020603050405020304" pitchFamily="18" charset="0"/>
              </a:rPr>
              <a:t> for conditional Inter-CU LTM</a:t>
            </a:r>
            <a:r>
              <a:rPr lang="en-GB" sz="1400" dirty="0">
                <a:effectLst/>
                <a:latin typeface="Times New Roman" panose="02020603050405020304" pitchFamily="18" charset="0"/>
                <a:ea typeface="Times New Roman" panose="02020603050405020304" pitchFamily="18" charset="0"/>
              </a:rPr>
              <a:t> at RAN#</a:t>
            </a:r>
            <a:r>
              <a:rPr lang="en-GB" sz="1400" u="sng" dirty="0">
                <a:solidFill>
                  <a:srgbClr val="FF0000"/>
                </a:solidFill>
                <a:effectLst/>
                <a:latin typeface="Times New Roman" panose="02020603050405020304" pitchFamily="18" charset="0"/>
                <a:ea typeface="Times New Roman" panose="02020603050405020304" pitchFamily="18" charset="0"/>
              </a:rPr>
              <a:t>107</a:t>
            </a:r>
            <a:r>
              <a:rPr lang="en-GB" sz="1400" u="sng" strike="sngStrike" dirty="0">
                <a:solidFill>
                  <a:srgbClr val="FF0000"/>
                </a:solidFill>
                <a:effectLst/>
                <a:latin typeface="Times New Roman" panose="02020603050405020304" pitchFamily="18" charset="0"/>
                <a:ea typeface="Times New Roman" panose="02020603050405020304" pitchFamily="18" charset="0"/>
              </a:rPr>
              <a:t>105</a:t>
            </a:r>
            <a:r>
              <a:rPr lang="en-GB" sz="1400" dirty="0">
                <a:effectLst/>
                <a:latin typeface="Times New Roman" panose="02020603050405020304" pitchFamily="18" charset="0"/>
                <a:ea typeface="Times New Roman" panose="02020603050405020304" pitchFamily="18" charset="0"/>
              </a:rPr>
              <a:t>. </a:t>
            </a:r>
            <a:r>
              <a:rPr lang="en-GB" sz="1400" u="sng" strike="sngStrike" dirty="0">
                <a:solidFill>
                  <a:srgbClr val="FF0000"/>
                </a:solidFill>
                <a:effectLst/>
                <a:latin typeface="Times New Roman" panose="02020603050405020304" pitchFamily="18" charset="0"/>
                <a:ea typeface="Times New Roman" panose="02020603050405020304" pitchFamily="18" charset="0"/>
              </a:rPr>
              <a:t>RAN WG work to not start before this checkpoint</a:t>
            </a:r>
            <a:endParaRPr lang="en-US" sz="1400" u="sng" strike="sngStrike" dirty="0">
              <a:solidFill>
                <a:srgbClr val="FF0000"/>
              </a:solidFill>
              <a:effectLst/>
              <a:latin typeface="Times New Roman" panose="02020603050405020304" pitchFamily="18" charset="0"/>
              <a:ea typeface="Times New Roman" panose="02020603050405020304" pitchFamily="18" charset="0"/>
            </a:endParaRPr>
          </a:p>
          <a:p>
            <a:pPr marL="0" marR="0" hangingPunct="0">
              <a:spcBef>
                <a:spcPts val="0"/>
              </a:spcBef>
              <a:spcAft>
                <a:spcPts val="900"/>
              </a:spcAft>
            </a:pPr>
            <a:r>
              <a:rPr lang="en-GB" sz="1400" dirty="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marL="342900" marR="0" lvl="0" indent="-342900" hangingPunct="0">
              <a:spcBef>
                <a:spcPts val="0"/>
              </a:spcBef>
              <a:spcAft>
                <a:spcPts val="0"/>
              </a:spcAft>
              <a:buFont typeface="Symbol" pitchFamily="2" charset="2"/>
              <a:buChar char=""/>
            </a:pPr>
            <a:r>
              <a:rPr lang="en-GB" sz="1400" dirty="0">
                <a:effectLst/>
                <a:latin typeface="Times New Roman" panose="02020603050405020304" pitchFamily="18" charset="0"/>
                <a:ea typeface="Times New Roman" panose="02020603050405020304" pitchFamily="18" charset="0"/>
              </a:rPr>
              <a:t>Specify RRM requirements related to the above objectives as necessary [RAN4]</a:t>
            </a:r>
            <a:endParaRPr lang="en-US"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76523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3848C75-EFEF-7BA3-0325-D7FF35E8B4B2}"/>
              </a:ext>
            </a:extLst>
          </p:cNvPr>
          <p:cNvSpPr txBox="1">
            <a:spLocks/>
          </p:cNvSpPr>
          <p:nvPr/>
        </p:nvSpPr>
        <p:spPr>
          <a:xfrm>
            <a:off x="269788" y="117990"/>
            <a:ext cx="10604157" cy="9694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rgbClr val="00B0F0"/>
                </a:solidFill>
              </a:rPr>
              <a:t>References</a:t>
            </a:r>
          </a:p>
        </p:txBody>
      </p:sp>
      <p:sp>
        <p:nvSpPr>
          <p:cNvPr id="7" name="Content Placeholder 2">
            <a:extLst>
              <a:ext uri="{FF2B5EF4-FFF2-40B4-BE49-F238E27FC236}">
                <a16:creationId xmlns:a16="http://schemas.microsoft.com/office/drawing/2014/main" id="{B4CF6CD5-1490-7566-B23B-6FBF696F6806}"/>
              </a:ext>
            </a:extLst>
          </p:cNvPr>
          <p:cNvSpPr txBox="1">
            <a:spLocks/>
          </p:cNvSpPr>
          <p:nvPr/>
        </p:nvSpPr>
        <p:spPr>
          <a:xfrm>
            <a:off x="110300" y="1338734"/>
            <a:ext cx="11968286" cy="54012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t>[1]  RP-241915	Status Report for Work Item: NR mobility enhancements Phase 4 (rapporteur: Apple)</a:t>
            </a:r>
          </a:p>
          <a:p>
            <a:pPr marL="0" indent="0">
              <a:buNone/>
            </a:pPr>
            <a:r>
              <a:rPr lang="en-US" sz="1600" dirty="0"/>
              <a:t>[2]  RP-241515	Revised Work Item: NR mobility enhancements Phase 4</a:t>
            </a:r>
          </a:p>
        </p:txBody>
      </p:sp>
    </p:spTree>
    <p:extLst>
      <p:ext uri="{BB962C8B-B14F-4D97-AF65-F5344CB8AC3E}">
        <p14:creationId xmlns:p14="http://schemas.microsoft.com/office/powerpoint/2010/main" val="12769205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2173</TotalTime>
  <Words>1385</Words>
  <Application>Microsoft Macintosh PowerPoint</Application>
  <PresentationFormat>Widescreen</PresentationFormat>
  <Paragraphs>94</Paragraphs>
  <Slides>8</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vt:i4>
      </vt:variant>
    </vt:vector>
  </HeadingPairs>
  <TitlesOfParts>
    <vt:vector size="17" baseType="lpstr">
      <vt:lpstr>Aptos</vt:lpstr>
      <vt:lpstr>Arial</vt:lpstr>
      <vt:lpstr>Calibri</vt:lpstr>
      <vt:lpstr>Calibri Light</vt:lpstr>
      <vt:lpstr>Courier New</vt:lpstr>
      <vt:lpstr>Symbol</vt:lpstr>
      <vt:lpstr>Times New Roman</vt:lpstr>
      <vt:lpstr>Wingdings</vt:lpstr>
      <vt:lpstr>Office Theme</vt:lpstr>
      <vt:lpstr>Discussion on rel-19 mobility enhancements WID revision</vt:lpstr>
      <vt:lpstr>Rel-19 Mobility Enhancements WI Progress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Rel-19 Mobility Enhancements</dc:title>
  <dc:creator>Apple - Naveen Palle</dc:creator>
  <cp:lastModifiedBy>Apple - Naveen Palle</cp:lastModifiedBy>
  <cp:revision>170</cp:revision>
  <dcterms:created xsi:type="dcterms:W3CDTF">2024-01-09T16:13:28Z</dcterms:created>
  <dcterms:modified xsi:type="dcterms:W3CDTF">2024-09-02T13:53:40Z</dcterms:modified>
</cp:coreProperties>
</file>