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729" r:id="rId4"/>
  </p:sldMasterIdLst>
  <p:notesMasterIdLst>
    <p:notesMasterId r:id="rId20"/>
  </p:notesMasterIdLst>
  <p:handoutMasterIdLst>
    <p:handoutMasterId r:id="rId21"/>
  </p:handoutMasterIdLst>
  <p:sldIdLst>
    <p:sldId id="934" r:id="rId5"/>
    <p:sldId id="928" r:id="rId6"/>
    <p:sldId id="1130" r:id="rId7"/>
    <p:sldId id="1139" r:id="rId8"/>
    <p:sldId id="1140" r:id="rId9"/>
    <p:sldId id="1114" r:id="rId10"/>
    <p:sldId id="1134" r:id="rId11"/>
    <p:sldId id="1122" r:id="rId12"/>
    <p:sldId id="1112" r:id="rId13"/>
    <p:sldId id="1156" r:id="rId14"/>
    <p:sldId id="1158" r:id="rId15"/>
    <p:sldId id="1160" r:id="rId16"/>
    <p:sldId id="1159" r:id="rId17"/>
    <p:sldId id="1154" r:id="rId18"/>
    <p:sldId id="1153" r:id="rId19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zeng Dai" initials="XzD" lastIdx="13" clrIdx="0">
    <p:extLst>
      <p:ext uri="{19B8F6BF-5375-455C-9EA6-DF929625EA0E}">
        <p15:presenceInfo xmlns:p15="http://schemas.microsoft.com/office/powerpoint/2012/main" userId="Xizeng Dai" providerId="None"/>
      </p:ext>
    </p:extLst>
  </p:cmAuthor>
  <p:cmAuthor id="2" name="Andrey Chervyakov" initials="CA" lastIdx="13" clrIdx="1">
    <p:extLst>
      <p:ext uri="{19B8F6BF-5375-455C-9EA6-DF929625EA0E}">
        <p15:presenceInfo xmlns:p15="http://schemas.microsoft.com/office/powerpoint/2012/main" userId="Andrey Chervyakov" providerId="None"/>
      </p:ext>
    </p:extLst>
  </p:cmAuthor>
  <p:cmAuthor id="3" name="Haijie Qiu_Samsung" initials="1" lastIdx="1" clrIdx="2">
    <p:extLst>
      <p:ext uri="{19B8F6BF-5375-455C-9EA6-DF929625EA0E}">
        <p15:presenceInfo xmlns:p15="http://schemas.microsoft.com/office/powerpoint/2012/main" userId="Haijie Qiu_Samsung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9966"/>
    <a:srgbClr val="9BBB59"/>
    <a:srgbClr val="EFF3EA"/>
    <a:srgbClr val="FFFFFF"/>
    <a:srgbClr val="BEC6B4"/>
    <a:srgbClr val="D0D8E8"/>
    <a:srgbClr val="DEE7D1"/>
    <a:srgbClr val="E9EDF4"/>
    <a:srgbClr val="00CC99"/>
    <a:srgbClr val="00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27102A9-8310-4765-A935-A1911B00CA55}" styleName="浅色样式 1 - 强调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75DCB02-9BB8-47FD-8907-85C794F793BA}" styleName="主题样式 1 - 强调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949" autoAdjust="0"/>
    <p:restoredTop sz="91853" autoAdjust="0"/>
  </p:normalViewPr>
  <p:slideViewPr>
    <p:cSldViewPr snapToGrid="0">
      <p:cViewPr varScale="1">
        <p:scale>
          <a:sx n="98" d="100"/>
          <a:sy n="98" d="100"/>
        </p:scale>
        <p:origin x="480" y="11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txPr>
        <a:bodyPr/>
        <a:lstStyle/>
        <a:p>
          <a:pPr>
            <a:defRPr sz="900"/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Uploaded Contributions</c:v>
                </c:pt>
              </c:strCache>
            </c:strRef>
          </c:tx>
          <c:invertIfNegative val="0"/>
          <c:cat>
            <c:strRef>
              <c:f>Sheet1!$A$2:$A$30</c:f>
              <c:strCache>
                <c:ptCount val="29"/>
                <c:pt idx="0">
                  <c:v>#91</c:v>
                </c:pt>
                <c:pt idx="1">
                  <c:v>#92</c:v>
                </c:pt>
                <c:pt idx="2">
                  <c:v>#92bis</c:v>
                </c:pt>
                <c:pt idx="3">
                  <c:v>#93</c:v>
                </c:pt>
                <c:pt idx="4">
                  <c:v>#94-e</c:v>
                </c:pt>
                <c:pt idx="5">
                  <c:v>#95-e</c:v>
                </c:pt>
                <c:pt idx="6">
                  <c:v>#96-e</c:v>
                </c:pt>
                <c:pt idx="7">
                  <c:v>#97-e</c:v>
                </c:pt>
                <c:pt idx="8">
                  <c:v>#98-e</c:v>
                </c:pt>
                <c:pt idx="9">
                  <c:v>#98-bis-e</c:v>
                </c:pt>
                <c:pt idx="10">
                  <c:v>#99-e</c:v>
                </c:pt>
                <c:pt idx="11">
                  <c:v>#100-e</c:v>
                </c:pt>
                <c:pt idx="12">
                  <c:v>#101-e</c:v>
                </c:pt>
                <c:pt idx="13">
                  <c:v>#101-bis-e</c:v>
                </c:pt>
                <c:pt idx="14">
                  <c:v>#102-e</c:v>
                </c:pt>
                <c:pt idx="15">
                  <c:v>#103-e</c:v>
                </c:pt>
                <c:pt idx="16">
                  <c:v>#104-e</c:v>
                </c:pt>
                <c:pt idx="17">
                  <c:v>#104-bis-e</c:v>
                </c:pt>
                <c:pt idx="18">
                  <c:v>#105</c:v>
                </c:pt>
                <c:pt idx="19">
                  <c:v>#106</c:v>
                </c:pt>
                <c:pt idx="20">
                  <c:v>#106bis-e</c:v>
                </c:pt>
                <c:pt idx="21">
                  <c:v>#107</c:v>
                </c:pt>
                <c:pt idx="22">
                  <c:v>#108</c:v>
                </c:pt>
                <c:pt idx="23">
                  <c:v>#108bis</c:v>
                </c:pt>
                <c:pt idx="24">
                  <c:v>#109</c:v>
                </c:pt>
                <c:pt idx="25">
                  <c:v>#110</c:v>
                </c:pt>
                <c:pt idx="26">
                  <c:v>#110bis</c:v>
                </c:pt>
                <c:pt idx="27">
                  <c:v>#111</c:v>
                </c:pt>
                <c:pt idx="28">
                  <c:v>#112</c:v>
                </c:pt>
              </c:strCache>
            </c:strRef>
          </c:cat>
          <c:val>
            <c:numRef>
              <c:f>Sheet1!$B$2:$B$30</c:f>
              <c:numCache>
                <c:formatCode>General</c:formatCode>
                <c:ptCount val="29"/>
                <c:pt idx="0">
                  <c:v>2337</c:v>
                </c:pt>
                <c:pt idx="1">
                  <c:v>2576</c:v>
                </c:pt>
                <c:pt idx="2">
                  <c:v>2230</c:v>
                </c:pt>
                <c:pt idx="3">
                  <c:v>2886</c:v>
                </c:pt>
                <c:pt idx="4">
                  <c:v>2883</c:v>
                </c:pt>
                <c:pt idx="5">
                  <c:v>3297</c:v>
                </c:pt>
                <c:pt idx="6">
                  <c:v>2971</c:v>
                </c:pt>
                <c:pt idx="7">
                  <c:v>3736</c:v>
                </c:pt>
                <c:pt idx="8">
                  <c:v>3740</c:v>
                </c:pt>
                <c:pt idx="9">
                  <c:v>2460</c:v>
                </c:pt>
                <c:pt idx="10">
                  <c:v>3622</c:v>
                </c:pt>
                <c:pt idx="11">
                  <c:v>3903</c:v>
                </c:pt>
                <c:pt idx="12">
                  <c:v>3450</c:v>
                </c:pt>
                <c:pt idx="13">
                  <c:v>2663</c:v>
                </c:pt>
                <c:pt idx="14">
                  <c:v>3690</c:v>
                </c:pt>
                <c:pt idx="15">
                  <c:v>3628</c:v>
                </c:pt>
                <c:pt idx="16">
                  <c:v>3619</c:v>
                </c:pt>
                <c:pt idx="17">
                  <c:v>2231</c:v>
                </c:pt>
                <c:pt idx="18">
                  <c:v>2647</c:v>
                </c:pt>
                <c:pt idx="19">
                  <c:v>2881</c:v>
                </c:pt>
                <c:pt idx="20">
                  <c:v>2084</c:v>
                </c:pt>
                <c:pt idx="21">
                  <c:v>2816</c:v>
                </c:pt>
                <c:pt idx="22">
                  <c:v>3464</c:v>
                </c:pt>
                <c:pt idx="23">
                  <c:v>2451</c:v>
                </c:pt>
                <c:pt idx="24">
                  <c:v>3533</c:v>
                </c:pt>
                <c:pt idx="25">
                  <c:v>2854</c:v>
                </c:pt>
                <c:pt idx="26">
                  <c:v>2348</c:v>
                </c:pt>
                <c:pt idx="27">
                  <c:v>3368</c:v>
                </c:pt>
                <c:pt idx="28">
                  <c:v>2877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DFF-400B-85C1-29ACCAC54A8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1864766272"/>
        <c:axId val="-1864765184"/>
      </c:barChart>
      <c:catAx>
        <c:axId val="-186476627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-1864765184"/>
        <c:crosses val="autoZero"/>
        <c:auto val="1"/>
        <c:lblAlgn val="ctr"/>
        <c:lblOffset val="100"/>
        <c:noMultiLvlLbl val="0"/>
      </c:catAx>
      <c:valAx>
        <c:axId val="-1864765184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700"/>
            </a:pPr>
            <a:endParaRPr lang="zh-CN"/>
          </a:p>
        </c:txPr>
        <c:crossAx val="-1864766272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txPr>
    <a:bodyPr/>
    <a:lstStyle/>
    <a:p>
      <a:pPr>
        <a:defRPr sz="6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txPr>
        <a:bodyPr/>
        <a:lstStyle/>
        <a:p>
          <a:pPr>
            <a:defRPr sz="900"/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Attendees</c:v>
                </c:pt>
              </c:strCache>
            </c:strRef>
          </c:tx>
          <c:invertIfNegative val="0"/>
          <c:cat>
            <c:strRef>
              <c:f>Sheet1!$A$2:$A$30</c:f>
              <c:strCache>
                <c:ptCount val="29"/>
                <c:pt idx="0">
                  <c:v>#91</c:v>
                </c:pt>
                <c:pt idx="1">
                  <c:v>#92</c:v>
                </c:pt>
                <c:pt idx="2">
                  <c:v>#92bis</c:v>
                </c:pt>
                <c:pt idx="3">
                  <c:v>#93</c:v>
                </c:pt>
                <c:pt idx="4">
                  <c:v>#94-e</c:v>
                </c:pt>
                <c:pt idx="5">
                  <c:v>#95-e</c:v>
                </c:pt>
                <c:pt idx="6">
                  <c:v>#96-e</c:v>
                </c:pt>
                <c:pt idx="7">
                  <c:v>#97-e</c:v>
                </c:pt>
                <c:pt idx="8">
                  <c:v>#98-e</c:v>
                </c:pt>
                <c:pt idx="9">
                  <c:v>#98-bis-e</c:v>
                </c:pt>
                <c:pt idx="10">
                  <c:v>#99-e</c:v>
                </c:pt>
                <c:pt idx="11">
                  <c:v>#100-e</c:v>
                </c:pt>
                <c:pt idx="12">
                  <c:v>#101-e</c:v>
                </c:pt>
                <c:pt idx="13">
                  <c:v>#101-bis-e</c:v>
                </c:pt>
                <c:pt idx="14">
                  <c:v>#102-e</c:v>
                </c:pt>
                <c:pt idx="15">
                  <c:v>#103-e</c:v>
                </c:pt>
                <c:pt idx="16">
                  <c:v>#104-e</c:v>
                </c:pt>
                <c:pt idx="17">
                  <c:v>#104-bis-e</c:v>
                </c:pt>
                <c:pt idx="18">
                  <c:v>#105</c:v>
                </c:pt>
                <c:pt idx="19">
                  <c:v>#106</c:v>
                </c:pt>
                <c:pt idx="20">
                  <c:v>#106bis-e</c:v>
                </c:pt>
                <c:pt idx="21">
                  <c:v>#107</c:v>
                </c:pt>
                <c:pt idx="22">
                  <c:v>#108</c:v>
                </c:pt>
                <c:pt idx="23">
                  <c:v>#108bis</c:v>
                </c:pt>
                <c:pt idx="24">
                  <c:v>#109</c:v>
                </c:pt>
                <c:pt idx="25">
                  <c:v>#110</c:v>
                </c:pt>
                <c:pt idx="26">
                  <c:v>#110bis</c:v>
                </c:pt>
                <c:pt idx="27">
                  <c:v>#111</c:v>
                </c:pt>
                <c:pt idx="28">
                  <c:v>#112</c:v>
                </c:pt>
              </c:strCache>
            </c:strRef>
          </c:cat>
          <c:val>
            <c:numRef>
              <c:f>Sheet1!$B$2:$B$30</c:f>
              <c:numCache>
                <c:formatCode>General</c:formatCode>
                <c:ptCount val="29"/>
                <c:pt idx="0">
                  <c:v>387</c:v>
                </c:pt>
                <c:pt idx="1">
                  <c:v>266</c:v>
                </c:pt>
                <c:pt idx="2">
                  <c:v>298</c:v>
                </c:pt>
                <c:pt idx="3">
                  <c:v>382</c:v>
                </c:pt>
                <c:pt idx="4">
                  <c:v>226</c:v>
                </c:pt>
                <c:pt idx="5">
                  <c:v>308</c:v>
                </c:pt>
                <c:pt idx="6">
                  <c:v>349</c:v>
                </c:pt>
                <c:pt idx="7">
                  <c:v>367</c:v>
                </c:pt>
                <c:pt idx="8">
                  <c:v>400</c:v>
                </c:pt>
                <c:pt idx="9">
                  <c:v>527</c:v>
                </c:pt>
                <c:pt idx="10">
                  <c:v>401</c:v>
                </c:pt>
                <c:pt idx="11">
                  <c:v>403</c:v>
                </c:pt>
                <c:pt idx="12">
                  <c:v>396</c:v>
                </c:pt>
                <c:pt idx="13">
                  <c:v>404</c:v>
                </c:pt>
                <c:pt idx="14">
                  <c:v>444</c:v>
                </c:pt>
                <c:pt idx="15">
                  <c:v>382</c:v>
                </c:pt>
                <c:pt idx="16">
                  <c:v>452</c:v>
                </c:pt>
                <c:pt idx="17">
                  <c:v>441</c:v>
                </c:pt>
                <c:pt idx="18">
                  <c:v>457</c:v>
                </c:pt>
                <c:pt idx="19">
                  <c:v>466</c:v>
                </c:pt>
                <c:pt idx="20">
                  <c:v>493</c:v>
                </c:pt>
                <c:pt idx="21">
                  <c:v>572</c:v>
                </c:pt>
                <c:pt idx="22">
                  <c:v>574</c:v>
                </c:pt>
                <c:pt idx="23">
                  <c:v>427</c:v>
                </c:pt>
                <c:pt idx="24">
                  <c:v>421</c:v>
                </c:pt>
                <c:pt idx="25">
                  <c:v>383</c:v>
                </c:pt>
                <c:pt idx="26">
                  <c:v>301</c:v>
                </c:pt>
                <c:pt idx="27">
                  <c:v>457</c:v>
                </c:pt>
                <c:pt idx="28">
                  <c:v>443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63E-483D-8DF8-A1FF20310CD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1922152816"/>
        <c:axId val="-1782659136"/>
      </c:barChart>
      <c:catAx>
        <c:axId val="-192215281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-1782659136"/>
        <c:crosses val="autoZero"/>
        <c:auto val="1"/>
        <c:lblAlgn val="ctr"/>
        <c:lblOffset val="100"/>
        <c:noMultiLvlLbl val="0"/>
      </c:catAx>
      <c:valAx>
        <c:axId val="-1782659136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700"/>
            </a:pPr>
            <a:endParaRPr lang="zh-CN"/>
          </a:p>
        </c:txPr>
        <c:crossAx val="-1922152816"/>
        <c:crosses val="autoZero"/>
        <c:crossBetween val="between"/>
      </c:valAx>
      <c:dTable>
        <c:showHorzBorder val="1"/>
        <c:showVertBorder val="1"/>
        <c:showOutline val="1"/>
        <c:showKeys val="1"/>
        <c:txPr>
          <a:bodyPr/>
          <a:lstStyle/>
          <a:p>
            <a:pPr rtl="0">
              <a:defRPr sz="600"/>
            </a:pPr>
            <a:endParaRPr lang="zh-CN"/>
          </a:p>
        </c:txPr>
      </c:dTable>
    </c:plotArea>
    <c:plotVisOnly val="1"/>
    <c:dispBlanksAs val="gap"/>
    <c:showDLblsOverMax val="0"/>
  </c:chart>
  <c:txPr>
    <a:bodyPr/>
    <a:lstStyle/>
    <a:p>
      <a:pPr>
        <a:defRPr sz="800"/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867FF36F-819D-4D2B-A8BB-AF91032F0C08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286934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459FDB58-73C4-413E-BB6C-BBE882DFCE1B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0612503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589754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11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287700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2925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59FDB58-73C4-413E-BB6C-BBE882DFCE1B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Arial" charset="0"/>
              </a:rPr>
              <a:pPr marL="0" marR="0" lvl="0" indent="0" algn="r" defTabSz="92925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GB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32778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2925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59FDB58-73C4-413E-BB6C-BBE882DFCE1B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Arial" charset="0"/>
              </a:rPr>
              <a:pPr marL="0" marR="0" lvl="0" indent="0" algn="r" defTabSz="92925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GB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686628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2925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59FDB58-73C4-413E-BB6C-BBE882DFCE1B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Arial" charset="0"/>
              </a:rPr>
              <a:pPr marL="0" marR="0" lvl="0" indent="0" algn="r" defTabSz="92925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GB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163837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2925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59FDB58-73C4-413E-BB6C-BBE882DFCE1B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Arial" charset="0"/>
              </a:rPr>
              <a:pPr marL="0" marR="0" lvl="0" indent="0" algn="r" defTabSz="92925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GB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29349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0561593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6778816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2925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59FDB58-73C4-413E-BB6C-BBE882DFCE1B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Arial" charset="0"/>
              </a:rPr>
              <a:pPr marL="0" marR="0" lvl="0" indent="0" algn="r" defTabSz="92925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GB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70503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954743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39596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sz="1200" kern="1200" dirty="0">
              <a:solidFill>
                <a:schemeClr val="tx1"/>
              </a:solidFill>
              <a:effectLst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591005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9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2983172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10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7498567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8"/>
            <a:ext cx="10363200" cy="1470025"/>
          </a:xfrm>
        </p:spPr>
        <p:txBody>
          <a:bodyPr/>
          <a:lstStyle>
            <a:lvl1pPr>
              <a:defRPr sz="4000"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latin typeface="+mj-ea"/>
                <a:ea typeface="+mj-ea"/>
              </a:defRPr>
            </a:lvl1pPr>
            <a:lvl2pPr marL="457177" indent="0" algn="ctr">
              <a:buNone/>
              <a:defRPr/>
            </a:lvl2pPr>
            <a:lvl3pPr marL="914354" indent="0" algn="ctr">
              <a:buNone/>
              <a:defRPr/>
            </a:lvl3pPr>
            <a:lvl4pPr marL="1371531" indent="0" algn="ctr">
              <a:buNone/>
              <a:defRPr/>
            </a:lvl4pPr>
            <a:lvl5pPr marL="1828709" indent="0" algn="ctr">
              <a:buNone/>
              <a:defRPr/>
            </a:lvl5pPr>
            <a:lvl6pPr marL="2285886" indent="0" algn="ctr">
              <a:buNone/>
              <a:defRPr/>
            </a:lvl6pPr>
            <a:lvl7pPr marL="2743063" indent="0" algn="ctr">
              <a:buNone/>
              <a:defRPr/>
            </a:lvl7pPr>
            <a:lvl8pPr marL="3200240" indent="0" algn="ctr">
              <a:buNone/>
              <a:defRPr/>
            </a:lvl8pPr>
            <a:lvl9pPr marL="3657417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112707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35652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9927235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2555285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409670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6C394A-9E02-4841-ACC8-9EFF4DA6339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fld id="{F5492D28-9CB3-4957-BFD2-683A3D6260A5}" type="slidenum">
              <a:rPr lang="en-GB" altLang="en-US" smtClean="0"/>
              <a:pPr/>
              <a:t>‹#›</a:t>
            </a:fld>
            <a:endParaRPr lang="en-GB" alt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DFCFD951-EB5F-444C-A429-749DF9E84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72305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13"/>
            <a:ext cx="10363200" cy="1362075"/>
          </a:xfrm>
        </p:spPr>
        <p:txBody>
          <a:bodyPr anchor="t"/>
          <a:lstStyle>
            <a:lvl1pPr algn="l">
              <a:defRPr sz="4000" b="1" cap="all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1801"/>
            </a:lvl2pPr>
            <a:lvl3pPr marL="914354" indent="0">
              <a:buNone/>
              <a:defRPr sz="1600"/>
            </a:lvl3pPr>
            <a:lvl4pPr marL="1371531" indent="0">
              <a:buNone/>
              <a:defRPr sz="1401"/>
            </a:lvl4pPr>
            <a:lvl5pPr marL="1828709" indent="0">
              <a:buNone/>
              <a:defRPr sz="1401"/>
            </a:lvl5pPr>
            <a:lvl6pPr marL="2285886" indent="0">
              <a:buNone/>
              <a:defRPr sz="1401"/>
            </a:lvl6pPr>
            <a:lvl7pPr marL="2743063" indent="0">
              <a:buNone/>
              <a:defRPr sz="1401"/>
            </a:lvl7pPr>
            <a:lvl8pPr marL="3200240" indent="0">
              <a:buNone/>
              <a:defRPr sz="1401"/>
            </a:lvl8pPr>
            <a:lvl9pPr marL="3657417" indent="0">
              <a:buNone/>
              <a:defRPr sz="140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41478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171323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20855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20819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119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4217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7" indent="0">
              <a:buNone/>
              <a:defRPr sz="2800"/>
            </a:lvl2pPr>
            <a:lvl3pPr marL="914354" indent="0">
              <a:buNone/>
              <a:defRPr sz="2400"/>
            </a:lvl3pPr>
            <a:lvl4pPr marL="1371531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3" indent="0">
              <a:buNone/>
              <a:defRPr sz="2000"/>
            </a:lvl7pPr>
            <a:lvl8pPr marL="3200240" indent="0">
              <a:buNone/>
              <a:defRPr sz="2000"/>
            </a:lvl8pPr>
            <a:lvl9pPr marL="3657417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82668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10960" y="6483350"/>
            <a:ext cx="527049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5492D28-9CB3-4957-BFD2-683A3D6260A5}" type="slidenum">
              <a:rPr lang="en-GB" altLang="en-US"/>
              <a:pPr/>
              <a:t>‹#›</a:t>
            </a:fld>
            <a:endParaRPr lang="en-GB" altLang="en-US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1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1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1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 WG4</a:t>
            </a:r>
          </a:p>
        </p:txBody>
      </p:sp>
      <p:sp>
        <p:nvSpPr>
          <p:cNvPr id="56334" name="Slide Number Placeholder 4"/>
          <p:cNvSpPr txBox="1">
            <a:spLocks noGrp="1"/>
          </p:cNvSpPr>
          <p:nvPr userDrawn="1"/>
        </p:nvSpPr>
        <p:spPr bwMode="auto">
          <a:xfrm>
            <a:off x="11432126" y="6464300"/>
            <a:ext cx="527049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E4DF48D0-4F83-437C-BDD1-C6E5F5F353CD}" type="slidenum">
              <a:rPr lang="en-GB" altLang="en-US" sz="1100">
                <a:solidFill>
                  <a:schemeClr val="bg1"/>
                </a:solidFill>
                <a:latin typeface="Arial" charset="0"/>
              </a:rPr>
              <a:pPr eaLnBrk="1" hangingPunct="1"/>
              <a:t>‹#›</a:t>
            </a:fld>
            <a:endParaRPr lang="en-GB" altLang="en-US" sz="1100" dirty="0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14" name="Picture 6" descr="3GPP_TM_RD.jpg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8563" y="373075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555" r:id="rId1"/>
    <p:sldLayoutId id="2147484556" r:id="rId2"/>
    <p:sldLayoutId id="2147484557" r:id="rId3"/>
    <p:sldLayoutId id="2147484558" r:id="rId4"/>
    <p:sldLayoutId id="2147484559" r:id="rId5"/>
    <p:sldLayoutId id="2147484560" r:id="rId6"/>
    <p:sldLayoutId id="2147484561" r:id="rId7"/>
    <p:sldLayoutId id="2147484562" r:id="rId8"/>
    <p:sldLayoutId id="2147484563" r:id="rId9"/>
    <p:sldLayoutId id="2147484564" r:id="rId10"/>
    <p:sldLayoutId id="2147484565" r:id="rId11"/>
    <p:sldLayoutId id="2147484566" r:id="rId12"/>
    <p:sldLayoutId id="2147484567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177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35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531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709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882" indent="-342882" algn="l" rtl="0" eaLnBrk="0" fontAlgn="base" hangingPunct="0">
        <a:spcBef>
          <a:spcPct val="20000"/>
        </a:spcBef>
        <a:spcAft>
          <a:spcPct val="0"/>
        </a:spcAft>
        <a:buBlip>
          <a:blip r:embed="rId1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13" indent="-285737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2943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121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298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476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652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8829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007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1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portal.3gpp.org/desktopmodules/Release/ReleaseDetails.aspx?releaseId=193" TargetMode="External"/><Relationship Id="rId13" Type="http://schemas.openxmlformats.org/officeDocument/2006/relationships/hyperlink" Target="https://portal.3gpp.org/desktopmodules/Specifications/SpecificationDetails.aspx?specificationId=3367" TargetMode="External"/><Relationship Id="rId18" Type="http://schemas.openxmlformats.org/officeDocument/2006/relationships/hyperlink" Target="https://www.3gpp.org/ftp/TSG_RAN/WG4_Radio/TSGR4_112/Docs/R4-2413563.zip" TargetMode="External"/><Relationship Id="rId3" Type="http://schemas.openxmlformats.org/officeDocument/2006/relationships/hyperlink" Target="https://www.3gpp.org/ftp/TSG_RAN/WG4_Radio/TSGR4_112/Docs/R4-2412469.zip" TargetMode="External"/><Relationship Id="rId21" Type="http://schemas.openxmlformats.org/officeDocument/2006/relationships/hyperlink" Target="https://www.3gpp.org/ftp/TSG_RAN/WG4_Radio/TSGR4_112/Docs/R4-2414423.zip" TargetMode="External"/><Relationship Id="rId7" Type="http://schemas.openxmlformats.org/officeDocument/2006/relationships/hyperlink" Target="https://www.3gpp.org/ftp/TSG_RAN/WG4_Radio/TSGR4_112/Docs/R4-2412470.zip" TargetMode="External"/><Relationship Id="rId12" Type="http://schemas.openxmlformats.org/officeDocument/2006/relationships/hyperlink" Target="https://www.3gpp.org/ftp/TSG_RAN/WG4_Radio/TSGR4_112/Docs/R4-2413288.zip" TargetMode="External"/><Relationship Id="rId17" Type="http://schemas.openxmlformats.org/officeDocument/2006/relationships/hyperlink" Target="https://www.3gpp.org/ftp/TSG_RAN/WG4_Radio/TSGR4_112/Docs/R4-2413547.zip" TargetMode="External"/><Relationship Id="rId2" Type="http://schemas.openxmlformats.org/officeDocument/2006/relationships/notesSlide" Target="../notesSlides/notesSlide9.xml"/><Relationship Id="rId16" Type="http://schemas.openxmlformats.org/officeDocument/2006/relationships/hyperlink" Target="https://portal.3gpp.org/desktopmodules/Specifications/SpecificationDetails.aspx?specificationId=3368" TargetMode="External"/><Relationship Id="rId20" Type="http://schemas.openxmlformats.org/officeDocument/2006/relationships/hyperlink" Target="https://www.3gpp.org/ftp/TSG_RAN/WG4_Radio/TSGR4_112/Docs/R4-2413564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ortal.3gpp.org/desktopmodules/WorkItem/WorkItemDetails.aspx?workitemId=850047" TargetMode="External"/><Relationship Id="rId11" Type="http://schemas.openxmlformats.org/officeDocument/2006/relationships/hyperlink" Target="https://www.3gpp.org/ftp/TSG_RAN/WG4_Radio/TSGR4_112/Docs/R4-2413545.zip" TargetMode="External"/><Relationship Id="rId5" Type="http://schemas.openxmlformats.org/officeDocument/2006/relationships/hyperlink" Target="https://portal.3gpp.org/desktopmodules/Specifications/SpecificationDetails.aspx?specificationId=3283" TargetMode="External"/><Relationship Id="rId15" Type="http://schemas.openxmlformats.org/officeDocument/2006/relationships/hyperlink" Target="https://www.3gpp.org/ftp/TSG_RAN/WG4_Radio/TSGR4_112/Docs/R4-2413290.zip" TargetMode="External"/><Relationship Id="rId10" Type="http://schemas.openxmlformats.org/officeDocument/2006/relationships/hyperlink" Target="https://portal.3gpp.org/desktopmodules/Specifications/SpecificationDetails.aspx?specificationId=3202" TargetMode="External"/><Relationship Id="rId19" Type="http://schemas.openxmlformats.org/officeDocument/2006/relationships/hyperlink" Target="https://portal.3gpp.org/desktopmodules/WorkItem/WorkItemDetails.aspx?workitemId=920042" TargetMode="External"/><Relationship Id="rId4" Type="http://schemas.openxmlformats.org/officeDocument/2006/relationships/hyperlink" Target="https://portal.3gpp.org/desktopmodules/Release/ReleaseDetails.aspx?releaseId=192" TargetMode="External"/><Relationship Id="rId9" Type="http://schemas.openxmlformats.org/officeDocument/2006/relationships/hyperlink" Target="https://www.3gpp.org/ftp/TSG_RAN/WG4_Radio/TSGR4_112/Docs/R4-2413286.zip" TargetMode="External"/><Relationship Id="rId14" Type="http://schemas.openxmlformats.org/officeDocument/2006/relationships/hyperlink" Target="https://www.3gpp.org/ftp/TSG_RAN/WG4_Radio/TSGR4_112/Docs/R4-2413546.zip" TargetMode="External"/><Relationship Id="rId22" Type="http://schemas.openxmlformats.org/officeDocument/2006/relationships/hyperlink" Target="https://portal.3gpp.org/desktopmodules/Specifications/SpecificationDetails.aspx?specificationId=3285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s://portal.3gpp.org/desktopmodules/Specifications/SpecificationDetails.aspx?specificationId=3202" TargetMode="External"/><Relationship Id="rId3" Type="http://schemas.openxmlformats.org/officeDocument/2006/relationships/hyperlink" Target="https://www.3gpp.org/ftp/TSG_RAN/WG4_Radio/TSGR4_112/Docs/R4-2413609.zip" TargetMode="External"/><Relationship Id="rId7" Type="http://schemas.openxmlformats.org/officeDocument/2006/relationships/hyperlink" Target="https://www.3gpp.org/ftp/TSG_RAN/WG4_Radio/TSGR4_112/Docs/R4-2413607.zip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ortal.3gpp.org/desktopmodules/WorkItem/WorkItemDetails.aspx?workitemId=920042" TargetMode="External"/><Relationship Id="rId5" Type="http://schemas.openxmlformats.org/officeDocument/2006/relationships/hyperlink" Target="https://portal.3gpp.org/desktopmodules/Specifications/SpecificationDetails.aspx?specificationId=3368" TargetMode="External"/><Relationship Id="rId10" Type="http://schemas.openxmlformats.org/officeDocument/2006/relationships/hyperlink" Target="https://portal.3gpp.org/desktopmodules/Specifications/SpecificationDetails.aspx?specificationId=3367" TargetMode="External"/><Relationship Id="rId4" Type="http://schemas.openxmlformats.org/officeDocument/2006/relationships/hyperlink" Target="https://portal.3gpp.org/desktopmodules/Release/ReleaseDetails.aspx?releaseId=193" TargetMode="External"/><Relationship Id="rId9" Type="http://schemas.openxmlformats.org/officeDocument/2006/relationships/hyperlink" Target="https://www.3gpp.org/ftp/TSG_RAN/WG4_Radio/TSGR4_112/Docs/R4-2413608.zip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30B7C3F-3D32-4F2D-8FDD-60718C51D42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/>
              <a:t>Status Report RAN WG4 </a:t>
            </a:r>
            <a:endParaRPr lang="en-US" b="1" dirty="0">
              <a:latin typeface="+mj-ea"/>
            </a:endParaRP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EBB0B9E5-9838-4AA8-B169-89A3469C2E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4629683"/>
            <a:ext cx="8534400" cy="1036178"/>
          </a:xfrm>
        </p:spPr>
        <p:txBody>
          <a:bodyPr/>
          <a:lstStyle/>
          <a:p>
            <a:r>
              <a:rPr 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3GPP RAN WG4 Chair: Xizeng Dai</a:t>
            </a:r>
          </a:p>
          <a:p>
            <a:r>
              <a:rPr 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3GPP RAN WG4 Vice Chairs: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Gene Fong,  Shan Yang</a:t>
            </a:r>
            <a:endParaRPr 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4CE5DCD-72B3-468A-A585-E6721DD18679}"/>
              </a:ext>
            </a:extLst>
          </p:cNvPr>
          <p:cNvSpPr txBox="1"/>
          <p:nvPr/>
        </p:nvSpPr>
        <p:spPr>
          <a:xfrm>
            <a:off x="236841" y="274551"/>
            <a:ext cx="54032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3GPP TSG RAN Meeting #105</a:t>
            </a:r>
          </a:p>
          <a:p>
            <a:r>
              <a:rPr lang="nn-NO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Melbourne, Australia, September 9-12, 2024</a:t>
            </a:r>
            <a:endParaRPr lang="nl-NL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Agenda Item: 5.4</a:t>
            </a:r>
          </a:p>
        </p:txBody>
      </p:sp>
      <p:sp>
        <p:nvSpPr>
          <p:cNvPr id="6" name="TextBox 1">
            <a:extLst>
              <a:ext uri="{FF2B5EF4-FFF2-40B4-BE49-F238E27FC236}">
                <a16:creationId xmlns:a16="http://schemas.microsoft.com/office/drawing/2014/main" id="{E4CE5DCD-72B3-468A-A585-E6721DD18679}"/>
              </a:ext>
            </a:extLst>
          </p:cNvPr>
          <p:cNvSpPr txBox="1"/>
          <p:nvPr/>
        </p:nvSpPr>
        <p:spPr>
          <a:xfrm>
            <a:off x="7730857" y="274551"/>
            <a:ext cx="25191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RP-241703	</a:t>
            </a:r>
            <a:endParaRPr 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51970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TEI CR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1" y="1273321"/>
            <a:ext cx="11673117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following Rel-18 TEI Cat-B/F/A CRs were agreed in RAN4 this quarter (RAN4#112) (corresponding Rel-17 CRs also provided) </a:t>
            </a: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No corresponding CRs in other WGs are observed.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</p:txBody>
      </p:sp>
      <p:sp>
        <p:nvSpPr>
          <p:cNvPr id="10" name="矩形 9"/>
          <p:cNvSpPr/>
          <p:nvPr/>
        </p:nvSpPr>
        <p:spPr>
          <a:xfrm>
            <a:off x="3048000" y="2274838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/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019EA1F3-B59F-4E95-8433-51F2668C0A7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4549580"/>
              </p:ext>
            </p:extLst>
          </p:nvPr>
        </p:nvGraphicFramePr>
        <p:xfrm>
          <a:off x="454992" y="2011680"/>
          <a:ext cx="11508408" cy="3535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7682">
                  <a:extLst>
                    <a:ext uri="{9D8B030D-6E8A-4147-A177-3AD203B41FA5}">
                      <a16:colId xmlns:a16="http://schemas.microsoft.com/office/drawing/2014/main" val="2734382780"/>
                    </a:ext>
                  </a:extLst>
                </a:gridCol>
                <a:gridCol w="5163386">
                  <a:extLst>
                    <a:ext uri="{9D8B030D-6E8A-4147-A177-3AD203B41FA5}">
                      <a16:colId xmlns:a16="http://schemas.microsoft.com/office/drawing/2014/main" val="1825019912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val="349942622"/>
                    </a:ext>
                  </a:extLst>
                </a:gridCol>
                <a:gridCol w="707390">
                  <a:extLst>
                    <a:ext uri="{9D8B030D-6E8A-4147-A177-3AD203B41FA5}">
                      <a16:colId xmlns:a16="http://schemas.microsoft.com/office/drawing/2014/main" val="1824879660"/>
                    </a:ext>
                  </a:extLst>
                </a:gridCol>
                <a:gridCol w="707390">
                  <a:extLst>
                    <a:ext uri="{9D8B030D-6E8A-4147-A177-3AD203B41FA5}">
                      <a16:colId xmlns:a16="http://schemas.microsoft.com/office/drawing/2014/main" val="73038973"/>
                    </a:ext>
                  </a:extLst>
                </a:gridCol>
                <a:gridCol w="707390">
                  <a:extLst>
                    <a:ext uri="{9D8B030D-6E8A-4147-A177-3AD203B41FA5}">
                      <a16:colId xmlns:a16="http://schemas.microsoft.com/office/drawing/2014/main" val="1820430974"/>
                    </a:ext>
                  </a:extLst>
                </a:gridCol>
                <a:gridCol w="707390">
                  <a:extLst>
                    <a:ext uri="{9D8B030D-6E8A-4147-A177-3AD203B41FA5}">
                      <a16:colId xmlns:a16="http://schemas.microsoft.com/office/drawing/2014/main" val="3607096755"/>
                    </a:ext>
                  </a:extLst>
                </a:gridCol>
                <a:gridCol w="707390">
                  <a:extLst>
                    <a:ext uri="{9D8B030D-6E8A-4147-A177-3AD203B41FA5}">
                      <a16:colId xmlns:a16="http://schemas.microsoft.com/office/drawing/2014/main" val="1954594964"/>
                    </a:ext>
                  </a:extLst>
                </a:gridCol>
                <a:gridCol w="707390">
                  <a:extLst>
                    <a:ext uri="{9D8B030D-6E8A-4147-A177-3AD203B41FA5}">
                      <a16:colId xmlns:a16="http://schemas.microsoft.com/office/drawing/2014/main" val="4273070522"/>
                    </a:ext>
                  </a:extLst>
                </a:gridCol>
              </a:tblGrid>
              <a:tr h="172709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TDoc</a:t>
                      </a:r>
                      <a:endParaRPr lang="en-US" sz="1000" b="1" i="0" u="none" strike="noStrike" dirty="0"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Title</a:t>
                      </a:r>
                      <a:endParaRPr lang="en-US" sz="1000" b="1" i="0" u="none" strike="noStrike" dirty="0"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Source</a:t>
                      </a:r>
                      <a:endParaRPr lang="en-US" sz="1000" b="1" i="0" u="none" strike="noStrike" dirty="0"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Release</a:t>
                      </a:r>
                      <a:endParaRPr lang="en-US" sz="1000" b="1" i="0" u="none" strike="noStrike" dirty="0"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Spec</a:t>
                      </a:r>
                      <a:endParaRPr lang="en-US" sz="1000" b="1" i="0" u="none" strike="noStrike" dirty="0"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Version</a:t>
                      </a:r>
                      <a:endParaRPr lang="en-US" sz="1000" b="1" i="0" u="none" strike="noStrike" dirty="0"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Related WIs</a:t>
                      </a:r>
                      <a:endParaRPr lang="en-US" sz="1000" b="1" i="0" u="none" strike="noStrike" dirty="0"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CR</a:t>
                      </a:r>
                      <a:endParaRPr lang="en-US" sz="1000" b="1" i="0" u="none" strike="noStrike" dirty="0"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CR category</a:t>
                      </a:r>
                      <a:endParaRPr lang="en-US" sz="1000" b="1" i="0" u="none" strike="noStrike" dirty="0"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122100"/>
                  </a:ext>
                </a:extLst>
              </a:tr>
              <a:tr h="172709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sng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3"/>
                        </a:rPr>
                        <a:t>R4-2412469</a:t>
                      </a:r>
                      <a:endParaRPr lang="en-US" sz="1000" b="1" i="0" u="sng" strike="noStrike" dirty="0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(TEI17) CR to correct the note 1 indication from NS_05 to NS_05U - TS38.101-1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Anritsu Limited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sng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4"/>
                        </a:rPr>
                        <a:t>Rel-17</a:t>
                      </a:r>
                      <a:endParaRPr lang="en-US" sz="1000" b="1" i="0" u="sng" strike="noStrike" dirty="0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sng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5"/>
                        </a:rPr>
                        <a:t>38.101-1</a:t>
                      </a:r>
                      <a:endParaRPr lang="zh-CN" altLang="en-US" sz="1000" b="1" i="0" u="sng" strike="noStrike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17.14.0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sng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6"/>
                        </a:rPr>
                        <a:t>TEI17</a:t>
                      </a:r>
                      <a:endParaRPr lang="en-US" sz="1000" b="1" i="0" u="sng" strike="noStrike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2438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2586260925"/>
                  </a:ext>
                </a:extLst>
              </a:tr>
              <a:tr h="172709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sng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7"/>
                        </a:rPr>
                        <a:t>R4-2412470</a:t>
                      </a:r>
                      <a:endParaRPr lang="en-US" sz="1000" b="1" i="0" u="sng" strike="noStrike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(TEI17) CR to correct the note 1 indication from NS_05 to NS_05U - TS38.101-1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Anritsu Limited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sng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8"/>
                        </a:rPr>
                        <a:t>Rel-18</a:t>
                      </a:r>
                      <a:endParaRPr lang="en-US" sz="1000" b="1" i="0" u="sng" strike="noStrike" dirty="0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sng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5"/>
                        </a:rPr>
                        <a:t>38.101-1</a:t>
                      </a:r>
                      <a:endParaRPr lang="zh-CN" altLang="en-US" sz="1000" b="1" i="0" u="sng" strike="noStrike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18.6.0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sng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6"/>
                        </a:rPr>
                        <a:t>TEI17</a:t>
                      </a:r>
                      <a:endParaRPr lang="en-US" sz="1000" b="1" i="0" u="sng" strike="noStrike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2439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548059426"/>
                  </a:ext>
                </a:extLst>
              </a:tr>
              <a:tr h="172709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sng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9"/>
                        </a:rPr>
                        <a:t>R4-2413286</a:t>
                      </a:r>
                      <a:endParaRPr lang="en-US" sz="1000" b="1" i="0" u="sng" strike="noStrike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(TEI17) CR to TS 38.104 - BS spurious receiver protection note [MSR_BSRF_RX]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Huawei, HiSilicon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sng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8"/>
                        </a:rPr>
                        <a:t>Rel-18</a:t>
                      </a:r>
                      <a:endParaRPr lang="en-US" sz="1000" b="1" i="0" u="sng" strike="noStrike" dirty="0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sng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10"/>
                        </a:rPr>
                        <a:t>38.104</a:t>
                      </a:r>
                      <a:endParaRPr lang="zh-CN" altLang="en-US" sz="1000" b="1" i="0" u="sng" strike="noStrike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18.6.0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sng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6"/>
                        </a:rPr>
                        <a:t>TEI17</a:t>
                      </a:r>
                      <a:endParaRPr lang="en-US" sz="1000" b="1" i="0" u="sng" strike="noStrike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0663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158486393"/>
                  </a:ext>
                </a:extLst>
              </a:tr>
              <a:tr h="172709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sng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11"/>
                        </a:rPr>
                        <a:t>R4-2413545</a:t>
                      </a:r>
                      <a:endParaRPr lang="en-US" sz="1000" b="1" i="0" u="sng" strike="noStrike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(TEI17) CR to TS 38.104 - BS spurious receiver protection note [MSR_BSRF_RX]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Huawei, HiSilicon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sng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4"/>
                        </a:rPr>
                        <a:t>Rel-17</a:t>
                      </a:r>
                      <a:endParaRPr lang="en-US" sz="1000" b="1" i="0" u="sng" strike="noStrike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sng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10"/>
                        </a:rPr>
                        <a:t>38.104</a:t>
                      </a:r>
                      <a:endParaRPr lang="zh-CN" altLang="en-US" sz="1000" b="1" i="0" u="sng" strike="noStrike" dirty="0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17.14.0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sng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6"/>
                        </a:rPr>
                        <a:t>TEI17</a:t>
                      </a:r>
                      <a:endParaRPr lang="en-US" sz="1000" b="1" i="0" u="sng" strike="noStrike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0662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3093288761"/>
                  </a:ext>
                </a:extLst>
              </a:tr>
              <a:tr h="172709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sng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12"/>
                        </a:rPr>
                        <a:t>R4-2413288</a:t>
                      </a:r>
                      <a:endParaRPr lang="en-US" sz="1000" b="1" i="0" u="sng" strike="noStrike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(TEI17)CR to TS 38.141-1 - BS spurious receiver protection note  [MSR_BSRF_RX]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Huawei, HiSilicon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sng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8"/>
                        </a:rPr>
                        <a:t>Rel-18</a:t>
                      </a:r>
                      <a:endParaRPr lang="en-US" sz="1000" b="1" i="0" u="sng" strike="noStrike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sng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13"/>
                        </a:rPr>
                        <a:t>38.141-1</a:t>
                      </a:r>
                      <a:endParaRPr lang="zh-CN" altLang="en-US" sz="1000" b="1" i="0" u="sng" strike="noStrike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18.6.0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sng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6"/>
                        </a:rPr>
                        <a:t>TEI17</a:t>
                      </a:r>
                      <a:endParaRPr lang="en-US" sz="1000" b="1" i="0" u="sng" strike="noStrike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0472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330249259"/>
                  </a:ext>
                </a:extLst>
              </a:tr>
              <a:tr h="172709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sng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14"/>
                        </a:rPr>
                        <a:t>R4-2413546</a:t>
                      </a:r>
                      <a:endParaRPr lang="en-US" sz="1000" b="1" i="0" u="sng" strike="noStrike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(TEI17)CR to TS 38.141-1 - BS spurious receiver protection note  [MSR_BSRF_RX]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Huawei, HiSilicon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sng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4"/>
                        </a:rPr>
                        <a:t>Rel-17</a:t>
                      </a:r>
                      <a:endParaRPr lang="en-US" sz="1000" b="1" i="0" u="sng" strike="noStrike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sng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13"/>
                        </a:rPr>
                        <a:t>38.141-1</a:t>
                      </a:r>
                      <a:endParaRPr lang="zh-CN" altLang="en-US" sz="1000" b="1" i="0" u="sng" strike="noStrike" dirty="0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17.14.0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sng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6"/>
                        </a:rPr>
                        <a:t>TEI17</a:t>
                      </a:r>
                      <a:endParaRPr lang="en-US" sz="1000" b="1" i="0" u="sng" strike="noStrike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0471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3454663735"/>
                  </a:ext>
                </a:extLst>
              </a:tr>
              <a:tr h="172709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sng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15"/>
                        </a:rPr>
                        <a:t>R4-2413290</a:t>
                      </a:r>
                      <a:endParaRPr lang="en-US" sz="1000" b="1" i="0" u="sng" strike="noStrike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(TEI17)CR to TS 38.141-2 - BS spurious receiver protection note [MSR_BSRF_RX]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Huawei, HiSilicon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sng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8"/>
                        </a:rPr>
                        <a:t>Rel-18</a:t>
                      </a:r>
                      <a:endParaRPr lang="en-US" sz="1000" b="1" i="0" u="sng" strike="noStrike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sng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16"/>
                        </a:rPr>
                        <a:t>38.141-2</a:t>
                      </a:r>
                      <a:endParaRPr lang="zh-CN" altLang="en-US" sz="1000" b="1" i="0" u="sng" strike="noStrike" dirty="0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18.6.0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sng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6"/>
                        </a:rPr>
                        <a:t>TEI17</a:t>
                      </a:r>
                      <a:endParaRPr lang="en-US" sz="1000" b="1" i="0" u="sng" strike="noStrike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0599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2087496439"/>
                  </a:ext>
                </a:extLst>
              </a:tr>
              <a:tr h="172709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sng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17"/>
                        </a:rPr>
                        <a:t>R4-2413547</a:t>
                      </a:r>
                      <a:endParaRPr lang="en-US" sz="1000" b="1" i="0" u="sng" strike="noStrike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(TEI17)CR to TS 38.141-2 - BS spurious receiver protection note [MSR_BSRF_RX]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Huawei, HiSilicon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sng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4"/>
                        </a:rPr>
                        <a:t>Rel-17</a:t>
                      </a:r>
                      <a:endParaRPr lang="en-US" sz="1000" b="1" i="0" u="sng" strike="noStrike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sng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16"/>
                        </a:rPr>
                        <a:t>38.141-2</a:t>
                      </a:r>
                      <a:endParaRPr lang="zh-CN" altLang="en-US" sz="1000" b="1" i="0" u="sng" strike="noStrike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17.14.0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sng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6"/>
                        </a:rPr>
                        <a:t>TEI17</a:t>
                      </a:r>
                      <a:endParaRPr lang="en-US" sz="1000" b="1" i="0" u="sng" strike="noStrike" dirty="0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0598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294046937"/>
                  </a:ext>
                </a:extLst>
              </a:tr>
              <a:tr h="221068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sng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18"/>
                        </a:rPr>
                        <a:t>R4-2413563</a:t>
                      </a:r>
                      <a:endParaRPr lang="en-US" sz="1000" b="1" i="0" u="sng" strike="noStrike" dirty="0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(TEI18) [NR NTN HAPS] CR for 38.141-1 on PRACH format 1 demodulation requirements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Ericsson, NTT DOCOMO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sng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8"/>
                        </a:rPr>
                        <a:t>Rel-18</a:t>
                      </a:r>
                      <a:endParaRPr lang="en-US" sz="1000" b="1" i="0" u="sng" strike="noStrike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sng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13"/>
                        </a:rPr>
                        <a:t>38.141-1</a:t>
                      </a:r>
                      <a:endParaRPr lang="zh-CN" altLang="en-US" sz="1000" b="1" i="0" u="sng" strike="noStrike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18.6.0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sng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19"/>
                        </a:rPr>
                        <a:t>TEI18</a:t>
                      </a:r>
                      <a:endParaRPr lang="en-US" sz="1000" b="1" i="0" u="sng" strike="noStrike" dirty="0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0460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2902715692"/>
                  </a:ext>
                </a:extLst>
              </a:tr>
              <a:tr h="221068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sng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20"/>
                        </a:rPr>
                        <a:t>R4-2413564</a:t>
                      </a:r>
                      <a:endParaRPr lang="en-US" sz="1000" b="1" i="0" u="sng" strike="noStrike" dirty="0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(TEI18) [NR NTN HAPS] CR for 38.141-2 on PRACH format 1 demodulation requirements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Ericsson, NTT DOCOMO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sng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8"/>
                        </a:rPr>
                        <a:t>Rel-18</a:t>
                      </a:r>
                      <a:endParaRPr lang="en-US" sz="1000" b="1" i="0" u="sng" strike="noStrike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sng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16"/>
                        </a:rPr>
                        <a:t>38.141-2</a:t>
                      </a:r>
                      <a:endParaRPr lang="zh-CN" altLang="en-US" sz="1000" b="1" i="0" u="sng" strike="noStrike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18.6.0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sng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19"/>
                        </a:rPr>
                        <a:t>TEI18</a:t>
                      </a:r>
                      <a:endParaRPr lang="en-US" sz="1000" b="1" i="0" u="sng" strike="noStrike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0594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491366743"/>
                  </a:ext>
                </a:extLst>
              </a:tr>
              <a:tr h="221068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sng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21"/>
                        </a:rPr>
                        <a:t>R4-2414423</a:t>
                      </a:r>
                      <a:endParaRPr lang="en-US" sz="1000" b="1" i="0" u="sng" strike="noStrike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R18 Cat-F CR 38.101-3 channel spacing for intra-band EN-DC[Intra-</a:t>
                      </a:r>
                      <a:r>
                        <a:rPr lang="en-US" sz="1000" u="none" strike="noStrike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Band_EN</a:t>
                      </a:r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  <a:r>
                        <a:rPr lang="en-US" sz="1000" u="none" strike="noStrike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DC_Channelspacing</a:t>
                      </a:r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]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Huawei, </a:t>
                      </a:r>
                      <a:r>
                        <a:rPr lang="en-US" sz="1000" u="none" strike="noStrike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HiSilicon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sng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8"/>
                        </a:rPr>
                        <a:t>Rel-18</a:t>
                      </a:r>
                      <a:endParaRPr lang="en-US" sz="1000" b="1" i="0" u="sng" strike="noStrike" dirty="0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sng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22"/>
                        </a:rPr>
                        <a:t>38.101-3</a:t>
                      </a:r>
                      <a:endParaRPr lang="zh-CN" altLang="en-US" sz="1000" b="1" i="0" u="sng" strike="noStrike" dirty="0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18.6.0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sng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19"/>
                        </a:rPr>
                        <a:t>TEI18</a:t>
                      </a:r>
                      <a:endParaRPr lang="en-US" sz="1000" b="1" i="0" u="sng" strike="noStrike" dirty="0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1292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22764906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091576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TEI CR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1" y="1273321"/>
            <a:ext cx="11673117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following Rel-18 TEI Cat-B/F/A CRs were agreed in RAN4 this quarter (RAN4#112) (corresponding Rel-17 CRs also provided) </a:t>
            </a: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The following CRs were re-submitted as company CRs in RAN#105.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</p:txBody>
      </p:sp>
      <p:sp>
        <p:nvSpPr>
          <p:cNvPr id="10" name="矩形 9"/>
          <p:cNvSpPr/>
          <p:nvPr/>
        </p:nvSpPr>
        <p:spPr>
          <a:xfrm>
            <a:off x="3048000" y="2274838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C3484829-9840-4DD6-913A-CACE209084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9203237"/>
              </p:ext>
            </p:extLst>
          </p:nvPr>
        </p:nvGraphicFramePr>
        <p:xfrm>
          <a:off x="454992" y="2011680"/>
          <a:ext cx="11508408" cy="1584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7682">
                  <a:extLst>
                    <a:ext uri="{9D8B030D-6E8A-4147-A177-3AD203B41FA5}">
                      <a16:colId xmlns:a16="http://schemas.microsoft.com/office/drawing/2014/main" val="2734382780"/>
                    </a:ext>
                  </a:extLst>
                </a:gridCol>
                <a:gridCol w="5163386">
                  <a:extLst>
                    <a:ext uri="{9D8B030D-6E8A-4147-A177-3AD203B41FA5}">
                      <a16:colId xmlns:a16="http://schemas.microsoft.com/office/drawing/2014/main" val="1825019912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val="349942622"/>
                    </a:ext>
                  </a:extLst>
                </a:gridCol>
                <a:gridCol w="707390">
                  <a:extLst>
                    <a:ext uri="{9D8B030D-6E8A-4147-A177-3AD203B41FA5}">
                      <a16:colId xmlns:a16="http://schemas.microsoft.com/office/drawing/2014/main" val="1824879660"/>
                    </a:ext>
                  </a:extLst>
                </a:gridCol>
                <a:gridCol w="707390">
                  <a:extLst>
                    <a:ext uri="{9D8B030D-6E8A-4147-A177-3AD203B41FA5}">
                      <a16:colId xmlns:a16="http://schemas.microsoft.com/office/drawing/2014/main" val="73038973"/>
                    </a:ext>
                  </a:extLst>
                </a:gridCol>
                <a:gridCol w="707390">
                  <a:extLst>
                    <a:ext uri="{9D8B030D-6E8A-4147-A177-3AD203B41FA5}">
                      <a16:colId xmlns:a16="http://schemas.microsoft.com/office/drawing/2014/main" val="1820430974"/>
                    </a:ext>
                  </a:extLst>
                </a:gridCol>
                <a:gridCol w="707390">
                  <a:extLst>
                    <a:ext uri="{9D8B030D-6E8A-4147-A177-3AD203B41FA5}">
                      <a16:colId xmlns:a16="http://schemas.microsoft.com/office/drawing/2014/main" val="3607096755"/>
                    </a:ext>
                  </a:extLst>
                </a:gridCol>
                <a:gridCol w="707390">
                  <a:extLst>
                    <a:ext uri="{9D8B030D-6E8A-4147-A177-3AD203B41FA5}">
                      <a16:colId xmlns:a16="http://schemas.microsoft.com/office/drawing/2014/main" val="1954594964"/>
                    </a:ext>
                  </a:extLst>
                </a:gridCol>
                <a:gridCol w="707390">
                  <a:extLst>
                    <a:ext uri="{9D8B030D-6E8A-4147-A177-3AD203B41FA5}">
                      <a16:colId xmlns:a16="http://schemas.microsoft.com/office/drawing/2014/main" val="4273070522"/>
                    </a:ext>
                  </a:extLst>
                </a:gridCol>
              </a:tblGrid>
              <a:tr h="172709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TDoc</a:t>
                      </a:r>
                      <a:endParaRPr lang="en-US" sz="1000" b="1" i="0" u="none" strike="noStrike" dirty="0"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Title</a:t>
                      </a:r>
                      <a:endParaRPr lang="en-US" sz="1000" b="1" i="0" u="none" strike="noStrike" dirty="0"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Source</a:t>
                      </a:r>
                      <a:endParaRPr lang="en-US" sz="1000" b="1" i="0" u="none" strike="noStrike" dirty="0"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Release</a:t>
                      </a:r>
                      <a:endParaRPr lang="en-US" sz="1000" b="1" i="0" u="none" strike="noStrike" dirty="0"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Spec</a:t>
                      </a:r>
                      <a:endParaRPr lang="en-US" sz="1000" b="1" i="0" u="none" strike="noStrike" dirty="0"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Version</a:t>
                      </a:r>
                      <a:endParaRPr lang="en-US" sz="1000" b="1" i="0" u="none" strike="noStrike" dirty="0"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Related WIs</a:t>
                      </a:r>
                      <a:endParaRPr lang="en-US" sz="1000" b="1" i="0" u="none" strike="noStrike" dirty="0"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CR</a:t>
                      </a:r>
                      <a:endParaRPr lang="en-US" sz="1000" b="1" i="0" u="none" strike="noStrike" dirty="0"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CR category</a:t>
                      </a:r>
                      <a:endParaRPr lang="en-US" sz="1000" b="1" i="0" u="none" strike="noStrike" dirty="0"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122100"/>
                  </a:ext>
                </a:extLst>
              </a:tr>
              <a:tr h="172709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sng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3"/>
                        </a:rPr>
                        <a:t>R4-2413609</a:t>
                      </a:r>
                      <a:endParaRPr lang="en-US" sz="1000" b="1" i="0" u="sng" strike="noStrike" dirty="0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(TEI18) [NR_bands_R17_BWs] CR to 38.141-2: Correction of regional requirement table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NEC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sng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4"/>
                        </a:rPr>
                        <a:t>Rel-18</a:t>
                      </a:r>
                      <a:endParaRPr lang="en-US" sz="1000" b="1" i="0" u="sng" strike="noStrike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sng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5"/>
                        </a:rPr>
                        <a:t>38.141-2</a:t>
                      </a:r>
                      <a:endParaRPr lang="zh-CN" altLang="en-US" sz="1000" b="1" i="0" u="sng" strike="noStrike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18.6.0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sng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6"/>
                        </a:rPr>
                        <a:t>TEI18</a:t>
                      </a:r>
                      <a:endParaRPr lang="en-US" sz="1000" b="1" i="0" u="sng" strike="noStrike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0597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554373978"/>
                  </a:ext>
                </a:extLst>
              </a:tr>
              <a:tr h="172709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sng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7"/>
                        </a:rPr>
                        <a:t>R4-2413607</a:t>
                      </a:r>
                      <a:endParaRPr lang="en-US" sz="1000" b="1" i="0" u="sng" strike="noStrike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(TEI18) [NR_bands_R17_BWs-core] CR to 38.104: Correction of regional requirement table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NEC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sng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4"/>
                        </a:rPr>
                        <a:t>Rel-18</a:t>
                      </a:r>
                      <a:endParaRPr lang="en-US" sz="1000" b="1" i="0" u="sng" strike="noStrike" dirty="0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sng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8"/>
                        </a:rPr>
                        <a:t>38.104</a:t>
                      </a:r>
                      <a:endParaRPr lang="zh-CN" altLang="en-US" sz="1000" b="1" i="0" u="sng" strike="noStrike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18.6.0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sng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6"/>
                        </a:rPr>
                        <a:t>TEI18</a:t>
                      </a:r>
                      <a:endParaRPr lang="en-US" sz="1000" b="1" i="0" u="sng" strike="noStrike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0653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1929745302"/>
                  </a:ext>
                </a:extLst>
              </a:tr>
              <a:tr h="172709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sng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9"/>
                        </a:rPr>
                        <a:t>R4-2413608</a:t>
                      </a:r>
                      <a:endParaRPr lang="en-US" sz="1000" b="1" i="0" u="sng" strike="noStrike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(TEI18) [NR_bands_R17_BWs-core] CR to 38.141-1: Correction of regional requirement table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NEC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sng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4"/>
                        </a:rPr>
                        <a:t>Rel-18</a:t>
                      </a:r>
                      <a:endParaRPr lang="en-US" sz="1000" b="1" i="0" u="sng" strike="noStrike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sng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10"/>
                        </a:rPr>
                        <a:t>38.141-1</a:t>
                      </a:r>
                      <a:endParaRPr lang="zh-CN" altLang="en-US" sz="1000" b="1" i="0" u="sng" strike="noStrike" dirty="0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18.6.0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sng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6"/>
                        </a:rPr>
                        <a:t>TEI18</a:t>
                      </a:r>
                      <a:endParaRPr lang="en-US" sz="1000" b="1" i="0" u="sng" strike="noStrike" dirty="0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0464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25859422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8566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altLang="zh-CN" b="1" dirty="0"/>
              <a:t>Milestone</a:t>
            </a:r>
            <a:r>
              <a:rPr lang="zh-CN" altLang="en-US" b="1" dirty="0"/>
              <a:t>：</a:t>
            </a:r>
            <a:r>
              <a:rPr lang="en-US" altLang="zh-CN" b="1" dirty="0"/>
              <a:t>UE FR1 TRP/TRS</a:t>
            </a:r>
            <a:r>
              <a:rPr lang="zh-CN" altLang="en-US" b="1" dirty="0"/>
              <a:t> </a:t>
            </a:r>
            <a:r>
              <a:rPr lang="en-US" altLang="zh-CN" b="1" dirty="0"/>
              <a:t>requirements</a:t>
            </a:r>
            <a:r>
              <a:rPr lang="en-US" b="1" dirty="0"/>
              <a:t> </a:t>
            </a:r>
            <a:endParaRPr lang="ru-RU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DBBCEE90-8B4D-46D3-93B9-8739092854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400" b="1" dirty="0"/>
              <a:t>Thanks to all OTA experts, especially </a:t>
            </a:r>
            <a:r>
              <a:rPr lang="en-US" altLang="zh-CN" sz="1400" b="1" dirty="0" err="1"/>
              <a:t>Ruixin</a:t>
            </a:r>
            <a:r>
              <a:rPr lang="en-US" altLang="zh-CN" sz="1400" b="1" dirty="0"/>
              <a:t> (Rapporteur) and Gene!!  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400" b="1" dirty="0"/>
              <a:t>RAN4 finalized OTA requirements after years of hard work.</a:t>
            </a:r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96702F51-21A8-4C41-859D-7171184F8E7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98" b="16172"/>
          <a:stretch/>
        </p:blipFill>
        <p:spPr bwMode="auto">
          <a:xfrm>
            <a:off x="522164" y="2117970"/>
            <a:ext cx="9973897" cy="4028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4079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Cricket on Wednesday </a:t>
            </a:r>
            <a:endParaRPr lang="ru-RU" dirty="0"/>
          </a:p>
        </p:txBody>
      </p:sp>
      <p:pic>
        <p:nvPicPr>
          <p:cNvPr id="10" name="Picture 18">
            <a:extLst>
              <a:ext uri="{FF2B5EF4-FFF2-40B4-BE49-F238E27FC236}">
                <a16:creationId xmlns:a16="http://schemas.microsoft.com/office/drawing/2014/main" id="{3C31C7FF-3D3C-43E0-8808-D4361106ED1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86" b="14598"/>
          <a:stretch/>
        </p:blipFill>
        <p:spPr bwMode="auto">
          <a:xfrm>
            <a:off x="539661" y="1812578"/>
            <a:ext cx="7880956" cy="4416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60A3FA8-1376-4BAA-BE69-8844B4A15A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8951" y="1812577"/>
            <a:ext cx="2035374" cy="4416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DBBCEE90-8B4D-46D3-93B9-8739092854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400" b="1" dirty="0"/>
              <a:t>We have the great team as well as the greatest cheer team!! Experts really enjoy the work and life. </a:t>
            </a:r>
          </a:p>
        </p:txBody>
      </p:sp>
    </p:spTree>
    <p:extLst>
      <p:ext uri="{BB962C8B-B14F-4D97-AF65-F5344CB8AC3E}">
        <p14:creationId xmlns:p14="http://schemas.microsoft.com/office/powerpoint/2010/main" val="11642876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altLang="zh-CN" b="1" dirty="0"/>
              <a:t>Farewell </a:t>
            </a:r>
            <a:r>
              <a:rPr lang="en-US" altLang="zh-CN" b="1" dirty="0" err="1"/>
              <a:t>Achraf</a:t>
            </a:r>
            <a:r>
              <a:rPr lang="en-US" altLang="zh-CN" b="1" dirty="0"/>
              <a:t> and many thanks for his great support to RAN4</a:t>
            </a:r>
            <a:r>
              <a:rPr lang="en-US" b="1" dirty="0"/>
              <a:t> </a:t>
            </a:r>
            <a:endParaRPr lang="ru-RU" dirty="0"/>
          </a:p>
        </p:txBody>
      </p:sp>
      <p:pic>
        <p:nvPicPr>
          <p:cNvPr id="3076" name="Picture 4">
            <a:extLst>
              <a:ext uri="{FF2B5EF4-FFF2-40B4-BE49-F238E27FC236}">
                <a16:creationId xmlns:a16="http://schemas.microsoft.com/office/drawing/2014/main" id="{4515DBD9-F474-4C33-9D6A-1C4283675BA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66" t="11306" r="17986" b="11945"/>
          <a:stretch/>
        </p:blipFill>
        <p:spPr bwMode="auto">
          <a:xfrm>
            <a:off x="1325751" y="1844430"/>
            <a:ext cx="8759690" cy="4321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031D0739-6239-4F08-BEA4-45734E52E0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400" b="1" dirty="0"/>
              <a:t>Our RAN4 secretary </a:t>
            </a:r>
            <a:r>
              <a:rPr lang="en-US" altLang="zh-CN" sz="1400" b="1" dirty="0" err="1"/>
              <a:t>Achraf</a:t>
            </a:r>
            <a:r>
              <a:rPr lang="en-US" altLang="zh-CN" sz="1400" b="1" dirty="0"/>
              <a:t> </a:t>
            </a:r>
            <a:r>
              <a:rPr lang="en-US" altLang="zh-CN" sz="1400" b="1" dirty="0" err="1"/>
              <a:t>Khsiba</a:t>
            </a:r>
            <a:r>
              <a:rPr lang="en-US" altLang="zh-CN" sz="1400" b="1" dirty="0"/>
              <a:t> left RAN4 and pursue other adventure in the future. </a:t>
            </a:r>
          </a:p>
        </p:txBody>
      </p:sp>
    </p:spTree>
    <p:extLst>
      <p:ext uri="{BB962C8B-B14F-4D97-AF65-F5344CB8AC3E}">
        <p14:creationId xmlns:p14="http://schemas.microsoft.com/office/powerpoint/2010/main" val="5020121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Thank You All!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400" b="1" dirty="0"/>
              <a:t>Many thanks to</a:t>
            </a:r>
            <a:r>
              <a:rPr lang="zh-CN" altLang="en-US" sz="1400" b="1" dirty="0"/>
              <a:t>：</a:t>
            </a:r>
            <a:endParaRPr lang="en-US" altLang="zh-CN" sz="1400" b="1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Vice chair Gene Fong, Shan Yang for chairing sessions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Carolyn Taylor and Achraf Khsiba</a:t>
            </a:r>
            <a:r>
              <a:rPr lang="en-US" altLang="en-US" sz="1400" dirty="0"/>
              <a:t> for excellent MCC supports</a:t>
            </a: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sv-SE" altLang="en-US" sz="1400" dirty="0"/>
              <a:t>All the moderators for leading the discussions and providing summaries</a:t>
            </a:r>
            <a:r>
              <a:rPr lang="sv-SE" altLang="en-US" sz="1200" dirty="0"/>
              <a:t> 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sv-SE" altLang="zh-CN" sz="1400" dirty="0"/>
              <a:t>Delegates for great contributions and discussions.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5402558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Summary (1/3)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1" y="1273321"/>
            <a:ext cx="11790349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In Q3 2024, RAN4 had 1 face to face meeting, i.e., RAN4#112 in Maastricht, Netherlands, 19/08/2024 to 23/08/2024 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Three parallel sessions (Main, RRM, and </a:t>
            </a:r>
            <a:r>
              <a:rPr lang="en-US" altLang="zh-CN" sz="1200" dirty="0" err="1"/>
              <a:t>BSRF_Demod_Test</a:t>
            </a:r>
            <a:r>
              <a:rPr lang="en-US" altLang="zh-CN" sz="1200" dirty="0"/>
              <a:t>) + one ad hoc session were scheduled for RAN4#112 meeting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Full agendas including maintenance were set only for RAN4#112 meeting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NWM tool is used to handle the maintenance topics, which improves the meeting efficiency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Rel-15/Rel-16, Rel-17 and Rel-18 closed spectrum-related items maintenance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In RAN4#112, there were totally 494 contributions (17.17% of total </a:t>
            </a:r>
            <a:r>
              <a:rPr lang="en-US" altLang="zh-CN" sz="1200" dirty="0" err="1"/>
              <a:t>tdocs</a:t>
            </a:r>
            <a:r>
              <a:rPr lang="en-US" altLang="zh-CN" sz="1200" dirty="0"/>
              <a:t>, 19.16% in Q2 2024) for Rel-15/Rel-16/Rel-17 maintenance.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In RAN4#112, there were totally 729 contributions (25.33% of total </a:t>
            </a:r>
            <a:r>
              <a:rPr lang="en-US" altLang="zh-CN" sz="1200" dirty="0" err="1"/>
              <a:t>tdocs</a:t>
            </a:r>
            <a:r>
              <a:rPr lang="en-US" altLang="zh-CN" sz="1200" dirty="0"/>
              <a:t>) for Rel-18 maintenance.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Rel-18 WI Perf. part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In RAN4#112, the two remaining items, i.e., NR_pos_enh2-Perf and NR_FR1_TRP_TRS_enh-Perf, were finalized.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After a very long period of discussions, TRP/TRS requirements are finalized.</a:t>
            </a:r>
            <a:endParaRPr lang="en-US" altLang="zh-CN" sz="16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Rel-19 WI/SI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From Q3 2024, RAN4 were focusing on working for Rel-19. The good progresses are observed for almost all the items.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The status for each item can be found in the attached spread sheet.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The additional email discussions for AI/ML for sharing data set for training were held after RAN4#112 meeting.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800" dirty="0"/>
          </a:p>
        </p:txBody>
      </p:sp>
    </p:spTree>
    <p:extLst>
      <p:ext uri="{BB962C8B-B14F-4D97-AF65-F5344CB8AC3E}">
        <p14:creationId xmlns:p14="http://schemas.microsoft.com/office/powerpoint/2010/main" val="22615670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Summary: Rel-18 </a:t>
            </a:r>
            <a:r>
              <a:rPr lang="en-US" b="1" dirty="0" err="1"/>
              <a:t>Perf</a:t>
            </a:r>
            <a:r>
              <a:rPr lang="en-US" b="1" dirty="0"/>
              <a:t>. part (2/3)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Rel-18 WI </a:t>
            </a:r>
            <a:r>
              <a:rPr lang="en-US" altLang="zh-CN" sz="1400" dirty="0" err="1"/>
              <a:t>Perf</a:t>
            </a:r>
            <a:r>
              <a:rPr lang="en-US" altLang="zh-CN" sz="1400" dirty="0"/>
              <a:t>. part (total 52 items: 52 closed): all items are completed.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Green color: </a:t>
            </a:r>
            <a:r>
              <a:rPr lang="en-US" altLang="zh-CN" sz="1200" dirty="0">
                <a:solidFill>
                  <a:srgbClr val="00B050"/>
                </a:solidFill>
              </a:rPr>
              <a:t>to be completed/stopped. </a:t>
            </a:r>
            <a:r>
              <a:rPr lang="en-US" altLang="zh-CN" sz="1200" dirty="0"/>
              <a:t>Black color: on-going.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05848" y="1936195"/>
            <a:ext cx="315498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RAN1~3 led WI/SI (RAN4 </a:t>
            </a:r>
            <a:r>
              <a:rPr lang="en-US" sz="1000" b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perf</a:t>
            </a:r>
            <a:r>
              <a:rPr lang="en-US" sz="1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part)</a:t>
            </a:r>
            <a:r>
              <a:rPr lang="zh-CN" altLang="en-US" sz="1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15/</a:t>
            </a:r>
            <a:r>
              <a:rPr lang="en-US" altLang="zh-CN" sz="1000" b="1" dirty="0">
                <a:solidFill>
                  <a:srgbClr val="3399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sz="1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sz="1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238810" y="1936195"/>
            <a:ext cx="298577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RAN4 non-spectrum WI/SI(core)</a:t>
            </a:r>
            <a:r>
              <a:rPr lang="zh-CN" altLang="en-US" sz="1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13/</a:t>
            </a:r>
            <a:r>
              <a:rPr lang="en-US" altLang="zh-CN" sz="1000" b="1" dirty="0">
                <a:solidFill>
                  <a:srgbClr val="3399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</a:t>
            </a:r>
            <a:r>
              <a:rPr lang="zh-CN" altLang="en-US" sz="1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sz="1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369667" y="1936195"/>
            <a:ext cx="252585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RAN4 led spectrum WI/SI</a:t>
            </a:r>
            <a:r>
              <a:rPr lang="zh-CN" altLang="en-US" sz="1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24/</a:t>
            </a:r>
            <a:r>
              <a:rPr lang="en-US" altLang="zh-CN" sz="10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24</a:t>
            </a:r>
            <a:r>
              <a:rPr lang="zh-CN" altLang="en-US" sz="1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sz="1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6" name="表格 15"/>
          <p:cNvGraphicFramePr>
            <a:graphicFrameLocks noGrp="1"/>
          </p:cNvGraphicFramePr>
          <p:nvPr/>
        </p:nvGraphicFramePr>
        <p:xfrm>
          <a:off x="6463999" y="2182415"/>
          <a:ext cx="2494263" cy="3982858"/>
        </p:xfrm>
        <a:graphic>
          <a:graphicData uri="http://schemas.openxmlformats.org/drawingml/2006/table">
            <a:tbl>
              <a:tblPr/>
              <a:tblGrid>
                <a:gridCol w="24942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039"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NR_bands_UL_MIMO_R18-Perf</a:t>
                      </a:r>
                    </a:p>
                  </a:txBody>
                  <a:tcPr marL="4666" marR="4666" marT="466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DC_R18_1BLTE_1BNR_2DL2UL-Perf</a:t>
                      </a:r>
                    </a:p>
                  </a:txBody>
                  <a:tcPr marL="4666" marR="4666" marT="466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DC_R18_2BLTE_1BNR_3DL2UL-Perf</a:t>
                      </a:r>
                    </a:p>
                  </a:txBody>
                  <a:tcPr marL="4666" marR="4666" marT="466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DC_R18_xBLTE_1BNR_yDL2UL-Perf</a:t>
                      </a:r>
                    </a:p>
                  </a:txBody>
                  <a:tcPr marL="4666" marR="4666" marT="466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DC_R18_xBLTE_2BNR_yDL2UL-Perf</a:t>
                      </a:r>
                    </a:p>
                  </a:txBody>
                  <a:tcPr marL="4666" marR="4666" marT="466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DC_R18_xBLTE_yBNR_zDL2UL-Perf</a:t>
                      </a:r>
                    </a:p>
                  </a:txBody>
                  <a:tcPr marL="4666" marR="4666" marT="466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DC_R18_xBLTE_yBNR_zDL3UL-Perf</a:t>
                      </a:r>
                    </a:p>
                  </a:txBody>
                  <a:tcPr marL="4666" marR="4666" marT="466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NR_CA_R18_Intra-Perf</a:t>
                      </a:r>
                    </a:p>
                  </a:txBody>
                  <a:tcPr marL="4666" marR="4666" marT="466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NR_CADC_R18_2BDL_xBUL-Perf</a:t>
                      </a:r>
                    </a:p>
                  </a:txBody>
                  <a:tcPr marL="4666" marR="4666" marT="466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NR_CADC_R18_3BDL_xBUL-Perf</a:t>
                      </a:r>
                    </a:p>
                  </a:txBody>
                  <a:tcPr marL="4666" marR="4666" marT="466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NR_CADC_R18_yBDL_xBUL-Perf</a:t>
                      </a:r>
                    </a:p>
                  </a:txBody>
                  <a:tcPr marL="4666" marR="4666" marT="466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NR_SUL_combos_R18-Perf</a:t>
                      </a:r>
                    </a:p>
                  </a:txBody>
                  <a:tcPr marL="4666" marR="4666" marT="466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NR_2SUL_cell_combos_R18-Perf</a:t>
                      </a:r>
                    </a:p>
                  </a:txBody>
                  <a:tcPr marL="4666" marR="4666" marT="466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HPUE_NR_FR1_FDD_R18-Perf</a:t>
                      </a:r>
                    </a:p>
                  </a:txBody>
                  <a:tcPr marL="4666" marR="4666" marT="466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HPUE_NR_FR1_TDD_intra_CA_R18-Perf</a:t>
                      </a:r>
                    </a:p>
                  </a:txBody>
                  <a:tcPr marL="4666" marR="4666" marT="466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altLang="zh-CN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HPUE_FR1_DC_LTE_NR_R18-Perf</a:t>
                      </a:r>
                    </a:p>
                  </a:txBody>
                  <a:tcPr marL="4666" marR="4666" marT="466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HPUE_FR1_TDD_NR_CADC_SUL_R18-Perf</a:t>
                      </a:r>
                    </a:p>
                  </a:txBody>
                  <a:tcPr marL="4666" marR="4666" marT="466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HPUE_FR1_FDD_NR_CADC_R18-Perf</a:t>
                      </a:r>
                    </a:p>
                  </a:txBody>
                  <a:tcPr marL="4666" marR="4666" marT="466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LTE_NR_Simult_RxTx_R18-Perf</a:t>
                      </a:r>
                    </a:p>
                  </a:txBody>
                  <a:tcPr marL="4666" marR="4666" marT="466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zh-CN" sz="1000" b="0" i="0" u="none" strike="noStrike" kern="1200" dirty="0">
                          <a:solidFill>
                            <a:srgbClr val="00B050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4Rx_NR_bands_R18</a:t>
                      </a:r>
                      <a:r>
                        <a:rPr lang="en-US" altLang="zh-CN" sz="1000" b="0" i="0" u="none" strike="noStrike" kern="1200" dirty="0">
                          <a:solidFill>
                            <a:srgbClr val="00B050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-</a:t>
                      </a:r>
                      <a:r>
                        <a:rPr lang="en-US" altLang="zh-CN" sz="1000" b="0" i="0" u="none" strike="noStrike" kern="1200" dirty="0" err="1">
                          <a:solidFill>
                            <a:srgbClr val="00B050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Perf</a:t>
                      </a:r>
                      <a:endParaRPr lang="zh-CN" altLang="zh-CN" sz="1000" b="0" i="0" u="none" strike="noStrike" kern="1200" dirty="0">
                        <a:solidFill>
                          <a:srgbClr val="00B050"/>
                        </a:solidFill>
                        <a:effectLst/>
                        <a:latin typeface="+mj-ea"/>
                        <a:ea typeface="+mn-ea"/>
                        <a:cs typeface="+mn-cs"/>
                      </a:endParaRPr>
                    </a:p>
                  </a:txBody>
                  <a:tcPr marL="4666" marR="4666" marT="466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kern="1200" dirty="0">
                          <a:solidFill>
                            <a:srgbClr val="00B050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IoT_NTN_extLband-Perf</a:t>
                      </a:r>
                      <a:endParaRPr lang="zh-CN" altLang="zh-CN" sz="1000" b="0" i="0" u="none" strike="noStrike" kern="1200" dirty="0">
                        <a:solidFill>
                          <a:srgbClr val="00B050"/>
                        </a:solidFill>
                        <a:effectLst/>
                        <a:latin typeface="+mj-ea"/>
                        <a:ea typeface="+mn-ea"/>
                        <a:cs typeface="+mn-cs"/>
                      </a:endParaRPr>
                    </a:p>
                  </a:txBody>
                  <a:tcPr marL="4666" marR="4666" marT="466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kern="1200" dirty="0" err="1">
                          <a:solidFill>
                            <a:srgbClr val="00B050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IoT_NTN_FDD_LS_band-Perf</a:t>
                      </a:r>
                      <a:endParaRPr lang="zh-CN" altLang="zh-CN" sz="1000" b="0" i="0" u="none" strike="noStrike" kern="1200" dirty="0">
                        <a:solidFill>
                          <a:srgbClr val="00B050"/>
                        </a:solidFill>
                        <a:effectLst/>
                        <a:latin typeface="+mj-ea"/>
                        <a:ea typeface="+mn-ea"/>
                        <a:cs typeface="+mn-cs"/>
                      </a:endParaRPr>
                    </a:p>
                  </a:txBody>
                  <a:tcPr marL="4666" marR="4666" marT="466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</a:tbl>
          </a:graphicData>
        </a:graphic>
      </p:graphicFrame>
      <p:graphicFrame>
        <p:nvGraphicFramePr>
          <p:cNvPr id="18" name="表格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4697538"/>
              </p:ext>
            </p:extLst>
          </p:nvPr>
        </p:nvGraphicFramePr>
        <p:xfrm>
          <a:off x="3314700" y="2182415"/>
          <a:ext cx="3072798" cy="2402205"/>
        </p:xfrm>
        <a:graphic>
          <a:graphicData uri="http://schemas.openxmlformats.org/drawingml/2006/table">
            <a:tbl>
              <a:tblPr/>
              <a:tblGrid>
                <a:gridCol w="30727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4785"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NR_FR1_lessthan_5MHz_BW-Perf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NR_ENDC_RF_FR1_enh2-Perf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NR_RF_FR2_req_Ph3-Perf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NR_FR2_multiRX_DL-Perf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NR_HST_FR2_enh-Perf 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NR_RRM_enh3-Perf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NR_MG_enh2-Perf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NR_ATG-</a:t>
                      </a:r>
                      <a:r>
                        <a:rPr lang="en-US" altLang="zh-CN" sz="1000" b="0" i="0" u="none" strike="noStrike" dirty="0" err="1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Perf</a:t>
                      </a:r>
                      <a:endParaRPr lang="en-US" altLang="zh-CN" sz="1000" b="0" i="0" u="none" strike="noStrike" dirty="0">
                        <a:solidFill>
                          <a:srgbClr val="00B05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NonCol_intraB_ENDC_NR_CA-</a:t>
                      </a:r>
                      <a:r>
                        <a:rPr lang="en-US" sz="1000" b="0" i="0" u="none" strike="noStrike" dirty="0" err="1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Perf</a:t>
                      </a:r>
                      <a:endParaRPr lang="en-US" sz="1000" b="0" i="0" u="none" strike="noStrike" dirty="0">
                        <a:solidFill>
                          <a:srgbClr val="00B05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NR_demod_enh3</a:t>
                      </a:r>
                      <a:r>
                        <a:rPr lang="en-US" altLang="zh-CN" sz="1000" b="0" i="0" u="none" strike="noStrike" baseline="0" dirty="0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-Perf</a:t>
                      </a:r>
                      <a:endParaRPr lang="en-US" altLang="zh-CN" sz="1000" b="0" i="0" u="none" strike="noStrike" dirty="0">
                        <a:solidFill>
                          <a:srgbClr val="00B05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 err="1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NR_MIMO_OTA_enh-Perf</a:t>
                      </a:r>
                      <a:endParaRPr lang="en-US" altLang="zh-CN" sz="1000" b="0" i="0" u="none" strike="noStrike" dirty="0">
                        <a:solidFill>
                          <a:srgbClr val="00B05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>
                          <a:solidFill>
                            <a:srgbClr val="33996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NR_FR1_TRP_TRS_enh-Perf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 err="1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NR_BWP_wor-Perf</a:t>
                      </a:r>
                      <a:endParaRPr lang="en-US" altLang="zh-CN" sz="1000" b="0" i="0" u="none" strike="noStrike" dirty="0">
                        <a:solidFill>
                          <a:srgbClr val="00B05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graphicFrame>
        <p:nvGraphicFramePr>
          <p:cNvPr id="20" name="表格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6776723"/>
              </p:ext>
            </p:extLst>
          </p:nvPr>
        </p:nvGraphicFramePr>
        <p:xfrm>
          <a:off x="293687" y="2182415"/>
          <a:ext cx="2628900" cy="2711768"/>
        </p:xfrm>
        <a:graphic>
          <a:graphicData uri="http://schemas.openxmlformats.org/drawingml/2006/table">
            <a:tbl>
              <a:tblPr/>
              <a:tblGrid>
                <a:gridCol w="2628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4785">
                <a:tc>
                  <a:txBody>
                    <a:bodyPr/>
                    <a:lstStyle/>
                    <a:p>
                      <a:pPr marL="0" marR="0" lvl="0" indent="0" algn="l" defTabSz="914354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NR_DSS_enh-Perf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 err="1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NR_MC_enh-Perf</a:t>
                      </a:r>
                      <a:endParaRPr lang="en-US" sz="1000" b="0" i="0" u="none" strike="noStrike" dirty="0">
                        <a:solidFill>
                          <a:srgbClr val="00B05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NR_cov_enh2-Perf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 err="1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NR_MIMO_evo_DL_UL-Perf</a:t>
                      </a:r>
                      <a:endParaRPr lang="en-US" altLang="zh-CN" sz="1000" b="0" i="0" u="none" strike="noStrike" dirty="0">
                        <a:solidFill>
                          <a:srgbClr val="00B05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NR_SL_enh2-Perf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 err="1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NR_netcon_repeater-Perf</a:t>
                      </a:r>
                      <a:endParaRPr lang="en-US" altLang="zh-CN" sz="1000" b="0" i="0" u="none" strike="noStrike" dirty="0">
                        <a:solidFill>
                          <a:srgbClr val="00B05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 err="1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NR_redcap_enh-Perf</a:t>
                      </a:r>
                      <a:endParaRPr lang="en-US" altLang="zh-CN" sz="1000" b="0" i="0" u="none" strike="noStrike" dirty="0">
                        <a:solidFill>
                          <a:srgbClr val="00B05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 err="1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Netw_Energy_NR-Perf</a:t>
                      </a:r>
                      <a:endParaRPr lang="en-US" altLang="zh-CN" sz="1000" b="0" i="0" u="none" strike="noStrike" dirty="0">
                        <a:solidFill>
                          <a:srgbClr val="00B05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>
                          <a:solidFill>
                            <a:srgbClr val="33996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NR_pos_enh2-Perf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NR_Mob_enh2-Perf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 err="1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NR_DualTxRx_MUSIM-Perf</a:t>
                      </a:r>
                      <a:endParaRPr lang="en-US" sz="1000" b="0" i="0" u="none" strike="noStrike" dirty="0">
                        <a:solidFill>
                          <a:srgbClr val="00B05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 err="1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NR_SL_relay_enh-Perf</a:t>
                      </a:r>
                      <a:endParaRPr lang="en-US" altLang="zh-CN" sz="1000" b="0" i="0" u="none" strike="noStrike" dirty="0">
                        <a:solidFill>
                          <a:srgbClr val="00B05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 err="1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NR_NTN_enh-Perf</a:t>
                      </a:r>
                      <a:endParaRPr lang="en-US" altLang="zh-CN" sz="1000" b="0" i="0" u="none" strike="noStrike" dirty="0">
                        <a:solidFill>
                          <a:srgbClr val="00B05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 err="1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NR_mobile_IAB-Perf</a:t>
                      </a:r>
                      <a:endParaRPr lang="en-US" altLang="zh-CN" sz="1000" b="0" i="0" u="none" strike="noStrike" dirty="0">
                        <a:solidFill>
                          <a:srgbClr val="00B05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 err="1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IoT_NTN_enh-Perf</a:t>
                      </a:r>
                      <a:endParaRPr lang="en-US" altLang="zh-CN" sz="1000" b="0" i="0" u="none" strike="noStrike" dirty="0">
                        <a:solidFill>
                          <a:srgbClr val="00B05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804101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Summary: Rel-19 Core part (3/3)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Rel-19 SI and WI core part with RAN4 impacts (total 48 items: 0 closed, 0 extended, 48 on-going)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Red color: </a:t>
            </a:r>
            <a:r>
              <a:rPr lang="en-US" altLang="zh-CN" sz="1200" dirty="0">
                <a:solidFill>
                  <a:srgbClr val="C00000"/>
                </a:solidFill>
              </a:rPr>
              <a:t>to be extended</a:t>
            </a:r>
            <a:r>
              <a:rPr lang="en-US" altLang="zh-CN" sz="1200" dirty="0"/>
              <a:t>. Green color: </a:t>
            </a:r>
            <a:r>
              <a:rPr lang="en-US" altLang="zh-CN" sz="1200" dirty="0">
                <a:solidFill>
                  <a:srgbClr val="00B050"/>
                </a:solidFill>
              </a:rPr>
              <a:t>to be completed/stopped. </a:t>
            </a:r>
            <a:r>
              <a:rPr lang="en-US" altLang="zh-CN" sz="1200" dirty="0"/>
              <a:t>Black color: on-going.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05848" y="1936195"/>
            <a:ext cx="315498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charset="0"/>
              </a:rPr>
              <a:t>RAN1~3 led WI/SI (RAN4 core. part)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charset="0"/>
              </a:rPr>
              <a:t>（</a:t>
            </a:r>
            <a:r>
              <a: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charset="0"/>
              </a:rPr>
              <a:t>11/</a:t>
            </a:r>
            <a:r>
              <a: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rgbClr val="33996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charset="0"/>
              </a:rPr>
              <a:t>0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charset="0"/>
              </a:rPr>
              <a:t>）</a:t>
            </a:r>
            <a:endParaRPr kumimoji="0" lang="en-US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238809" y="1936195"/>
            <a:ext cx="313085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charset="0"/>
              </a:rPr>
              <a:t>RAN4 non-spectrum WI/SI(core)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charset="0"/>
              </a:rPr>
              <a:t>（</a:t>
            </a:r>
            <a:r>
              <a: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charset="0"/>
              </a:rPr>
              <a:t>16/</a:t>
            </a:r>
            <a:r>
              <a: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rgbClr val="33996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charset="0"/>
              </a:rPr>
              <a:t>0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charset="0"/>
              </a:rPr>
              <a:t>）</a:t>
            </a:r>
            <a:endParaRPr kumimoji="0" lang="en-US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369667" y="1936195"/>
            <a:ext cx="252585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charset="0"/>
              </a:rPr>
              <a:t>RAN4 led spectrum WI/SI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charset="0"/>
              </a:rPr>
              <a:t>（</a:t>
            </a:r>
            <a:r>
              <a:rPr lang="en-US" altLang="zh-CN" sz="1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21</a:t>
            </a:r>
            <a:r>
              <a: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charset="0"/>
              </a:rPr>
              <a:t>/</a:t>
            </a:r>
            <a:r>
              <a: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charset="0"/>
              </a:rPr>
              <a:t>0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charset="0"/>
              </a:rPr>
              <a:t>）</a:t>
            </a:r>
            <a:endParaRPr kumimoji="0" lang="en-US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charset="0"/>
            </a:endParaRPr>
          </a:p>
        </p:txBody>
      </p:sp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2270674"/>
              </p:ext>
            </p:extLst>
          </p:nvPr>
        </p:nvGraphicFramePr>
        <p:xfrm>
          <a:off x="6463999" y="2182415"/>
          <a:ext cx="2494263" cy="3801819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4942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039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NR_FDD_1400MHz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NR_bands_n87_n88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NR_band_n68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NR_NTN_Sband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NR_NTN_combinedLband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NR_NTN_Ku_bands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NR_bands_xFeature_R19-Core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DC_R19_xBLTE_yBNR-Core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NR_CADC_SUL_R19-Core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algn="l" fontAlgn="t"/>
                      <a:r>
                        <a:rPr lang="pt-BR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LTE_NR_R19_Simult_RxTx-Core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algn="l" fontAlgn="t"/>
                      <a:r>
                        <a:rPr lang="pt-BR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DL_intrpt_combos_TxSW_R19-Core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  <a:extLst>
                  <a:ext uri="{0D108BD9-81ED-4DB2-BD59-A6C34878D82A}">
                    <a16:rowId xmlns:a16="http://schemas.microsoft.com/office/drawing/2014/main" val="2891969495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algn="l" fontAlgn="t"/>
                      <a:r>
                        <a:rPr lang="pt-BR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HPUE_DC_LTE_NR_R19-Core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  <a:extLst>
                  <a:ext uri="{0D108BD9-81ED-4DB2-BD59-A6C34878D82A}">
                    <a16:rowId xmlns:a16="http://schemas.microsoft.com/office/drawing/2014/main" val="462661764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algn="l" fontAlgn="t"/>
                      <a:r>
                        <a:rPr lang="pt-BR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HPUE_NR_CADC_SUL_R19-Core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  <a:extLst>
                  <a:ext uri="{0D108BD9-81ED-4DB2-BD59-A6C34878D82A}">
                    <a16:rowId xmlns:a16="http://schemas.microsoft.com/office/drawing/2014/main" val="2881854438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NR_PC2_RedCap_UE-Core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  <a:extLst>
                  <a:ext uri="{0D108BD9-81ED-4DB2-BD59-A6C34878D82A}">
                    <a16:rowId xmlns:a16="http://schemas.microsoft.com/office/drawing/2014/main" val="3741980490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algn="l" fontAlgn="t"/>
                      <a:r>
                        <a:rPr lang="pt-BR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HPUE_NR_FR1_bands_R19-Core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  <a:extLst>
                  <a:ext uri="{0D108BD9-81ED-4DB2-BD59-A6C34878D82A}">
                    <a16:rowId xmlns:a16="http://schemas.microsoft.com/office/drawing/2014/main" val="1812250217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NR_n28_PC2_40MHz_CBW-Core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  <a:extLst>
                  <a:ext uri="{0D108BD9-81ED-4DB2-BD59-A6C34878D82A}">
                    <a16:rowId xmlns:a16="http://schemas.microsoft.com/office/drawing/2014/main" val="15765877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NR_bands_CA_ENDC_R19_BWs-Core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  <a:extLst>
                  <a:ext uri="{0D108BD9-81ED-4DB2-BD59-A6C34878D82A}">
                    <a16:rowId xmlns:a16="http://schemas.microsoft.com/office/drawing/2014/main" val="2395758336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LTE_FDD_1800_1830MHz_CAN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  <a:extLst>
                  <a:ext uri="{0D108BD9-81ED-4DB2-BD59-A6C34878D82A}">
                    <a16:rowId xmlns:a16="http://schemas.microsoft.com/office/drawing/2014/main" val="2569784976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IoT_NTN_FDD_S_band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  <a:extLst>
                  <a:ext uri="{0D108BD9-81ED-4DB2-BD59-A6C34878D82A}">
                    <a16:rowId xmlns:a16="http://schemas.microsoft.com/office/drawing/2014/main" val="1446807027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HPUE_LTE_bands_R19-Core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  <a:extLst>
                  <a:ext uri="{0D108BD9-81ED-4DB2-BD59-A6C34878D82A}">
                    <a16:rowId xmlns:a16="http://schemas.microsoft.com/office/drawing/2014/main" val="1618592976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algn="l" fontAlgn="t"/>
                      <a:r>
                        <a:rPr lang="pt-BR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LTE_CA_R19_xBDL_yBUL-Core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  <a:extLst>
                  <a:ext uri="{0D108BD9-81ED-4DB2-BD59-A6C34878D82A}">
                    <a16:rowId xmlns:a16="http://schemas.microsoft.com/office/drawing/2014/main" val="1821431511"/>
                  </a:ext>
                </a:extLst>
              </a:tr>
            </a:tbl>
          </a:graphicData>
        </a:graphic>
      </p:graphicFrame>
      <p:graphicFrame>
        <p:nvGraphicFramePr>
          <p:cNvPr id="18" name="表格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8675257"/>
              </p:ext>
            </p:extLst>
          </p:nvPr>
        </p:nvGraphicFramePr>
        <p:xfrm>
          <a:off x="3314700" y="2182415"/>
          <a:ext cx="3072798" cy="2964260"/>
        </p:xfrm>
        <a:graphic>
          <a:graphicData uri="http://schemas.openxmlformats.org/drawingml/2006/table">
            <a:tbl>
              <a:tblPr/>
              <a:tblGrid>
                <a:gridCol w="30727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4785"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FS_NR_demod_SCM</a:t>
                      </a:r>
                      <a:endParaRPr lang="en-US" altLang="zh-CN" sz="10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366868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FS_NR_FR2_OTA_Ph3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9563664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FS_NR_IMT_4400_7125_14800MHz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040018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n-NO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FS_NR_FR1_DL_Frag_Carrier</a:t>
                      </a:r>
                      <a:endParaRPr lang="en-US" altLang="zh-CN" sz="10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9599586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NR_ENDC_RF_Ph4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NR_BS_RF_req_evo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NR_RRM_Ph5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NR_FR1_lessthan_5MHz_BW_Ph2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248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NonCol_intraB_ENDC_NR_CA_Ph2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NR_ATG_enh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NR_SL_intraB_CA_ITS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-Core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TRP_TRS_MIMO_OTA_Ph3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NR_IoT_NTN_req_test_enh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NR_demod_Ph5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NR_PC2_RedCap_UE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NR_NTN_Ku_bands</a:t>
                      </a:r>
                      <a:endParaRPr lang="en-US" altLang="zh-CN" sz="10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5940404"/>
                  </a:ext>
                </a:extLst>
              </a:tr>
            </a:tbl>
          </a:graphicData>
        </a:graphic>
      </p:graphicFrame>
      <p:graphicFrame>
        <p:nvGraphicFramePr>
          <p:cNvPr id="20" name="表格 19"/>
          <p:cNvGraphicFramePr>
            <a:graphicFrameLocks noGrp="1"/>
          </p:cNvGraphicFramePr>
          <p:nvPr/>
        </p:nvGraphicFramePr>
        <p:xfrm>
          <a:off x="293687" y="2182415"/>
          <a:ext cx="2628900" cy="2032635"/>
        </p:xfrm>
        <a:graphic>
          <a:graphicData uri="http://schemas.openxmlformats.org/drawingml/2006/table">
            <a:tbl>
              <a:tblPr/>
              <a:tblGrid>
                <a:gridCol w="2628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478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FS_Ambient_IoT_solutions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FS_NR_AIML_Mob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NR_MIMO_Ph5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NR_duplex_evo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NR_AIML_air</a:t>
                      </a:r>
                      <a:endParaRPr lang="en-US" altLang="zh-CN" sz="10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NR_LPWUS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Netw_Energy_NR_enh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NR_Mob_Ph4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NR_NTN_Ph3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NR_XR_Ph3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IoT_NTN_Ph3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925907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Statistics</a:t>
            </a:r>
            <a:endParaRPr lang="ru-RU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6122273"/>
              </p:ext>
            </p:extLst>
          </p:nvPr>
        </p:nvGraphicFramePr>
        <p:xfrm>
          <a:off x="687446" y="1599985"/>
          <a:ext cx="1090065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336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445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703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282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60718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167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8818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Meeting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 marL="91432" marR="91432" anchor="ctr" horzOverflow="overflow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Date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 marL="91432" marR="91432" anchor="ctr" horzOverflow="overflow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Location</a:t>
                      </a:r>
                    </a:p>
                  </a:txBody>
                  <a:tcPr marL="91432" marR="91432" anchor="ctr" horzOverflow="overflow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Host</a:t>
                      </a:r>
                    </a:p>
                  </a:txBody>
                  <a:tcPr marL="91432" marR="91432" anchor="ctr" horzOverflow="overflow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Delegates registered/attendees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 marL="91432" marR="91432" anchor="ctr" horzOverflow="overflow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Documents requested/uploaded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 marL="91432" marR="91432" anchor="ctr" horzOverflow="overflow">
                    <a:solidFill>
                      <a:schemeClr val="tx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3271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altLang="zh-CN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RAN4 #112</a:t>
                      </a:r>
                      <a:endParaRPr kumimoji="0" lang="zh-CN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zh-CN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19th – 23rd August 2024</a:t>
                      </a:r>
                    </a:p>
                  </a:txBody>
                  <a:tcPr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zh-CN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Maastricht, Netherlands</a:t>
                      </a:r>
                      <a:endParaRPr kumimoji="0" lang="zh-CN" altLang="zh-CN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altLang="zh-CN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EF3</a:t>
                      </a:r>
                    </a:p>
                  </a:txBody>
                  <a:tcPr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575/443</a:t>
                      </a:r>
                      <a:endParaRPr kumimoji="0" lang="zh-CN" altLang="zh-CN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 marL="9525" marR="9525" marT="9525" marB="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3064/2877</a:t>
                      </a:r>
                    </a:p>
                  </a:txBody>
                  <a:tcPr marL="9525" marR="9525" marT="9525" marB="0" anchor="ctr"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7" name="Chart 7"/>
          <p:cNvGraphicFramePr/>
          <p:nvPr>
            <p:extLst>
              <p:ext uri="{D42A27DB-BD31-4B8C-83A1-F6EECF244321}">
                <p14:modId xmlns:p14="http://schemas.microsoft.com/office/powerpoint/2010/main" val="3404182119"/>
              </p:ext>
            </p:extLst>
          </p:nvPr>
        </p:nvGraphicFramePr>
        <p:xfrm>
          <a:off x="6037265" y="2971217"/>
          <a:ext cx="6008685" cy="2929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Chart 1"/>
          <p:cNvGraphicFramePr/>
          <p:nvPr>
            <p:extLst>
              <p:ext uri="{D42A27DB-BD31-4B8C-83A1-F6EECF244321}">
                <p14:modId xmlns:p14="http://schemas.microsoft.com/office/powerpoint/2010/main" val="2359543479"/>
              </p:ext>
            </p:extLst>
          </p:nvPr>
        </p:nvGraphicFramePr>
        <p:xfrm>
          <a:off x="126864" y="2970634"/>
          <a:ext cx="5910401" cy="2929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2660912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altLang="zh-CN" b="1" dirty="0"/>
              <a:t>Rel-19 status and RAN4 related issues</a:t>
            </a:r>
            <a:endParaRPr lang="ru-RU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1" y="1273321"/>
            <a:ext cx="11507319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The proposals to modify scope and/or open issues related RAN4 work, which may need discussions in RAN#105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6254275"/>
              </p:ext>
            </p:extLst>
          </p:nvPr>
        </p:nvGraphicFramePr>
        <p:xfrm>
          <a:off x="498019" y="1714060"/>
          <a:ext cx="11410951" cy="405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54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515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668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722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alt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AI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WI/SI name </a:t>
                      </a:r>
                      <a:r>
                        <a:rPr lang="zh-CN" altLang="en-US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</a:t>
                      </a:r>
                      <a:r>
                        <a:rPr lang="en-US" alt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Acronym</a:t>
                      </a:r>
                      <a:r>
                        <a:rPr lang="zh-CN" altLang="en-US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</a:p>
                  </a:txBody>
                  <a:tcPr marL="45720" marR="4572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Target date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Completion level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Open issues or proposed modifications of scope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solidFill>
                      <a:schemeClr val="tx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kern="120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9.2.5</a:t>
                      </a:r>
                      <a:endParaRPr lang="en-US" sz="10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kern="1200" dirty="0" err="1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FS_NR_AIML_Mob</a:t>
                      </a:r>
                      <a:endParaRPr lang="en-US" sz="10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Sep. 2025</a:t>
                      </a:r>
                      <a:endParaRPr lang="zh-CN" altLang="en-US" sz="10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38%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Proposals for detailed RAN4 objectives related to checking point: RP-241804, RP-241818, RP-241987, RP-241990, RP-242095, RP-242119,RP-242136</a:t>
                      </a:r>
                      <a:endParaRPr lang="zh-CN" altLang="en-US" sz="10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9.2.8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nn-NO" altLang="zh-CN" sz="10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FS_NR_FR2_OTA_Ph3</a:t>
                      </a:r>
                      <a:endParaRPr lang="en-US" altLang="zh-CN" sz="10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Sep. 2025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70%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Add AI/ML test method objective in this SI, which is related to AI/ML air interface discussions. RP-241986 is relevant to this topic.</a:t>
                      </a:r>
                      <a:endParaRPr lang="en-GB" altLang="zh-CN" sz="10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9.2.9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FS_NR_IMT_4400_7125_14800MHz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Dec. 2024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50%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In RP-242137, it is suggested to focus on 15GHz issues in Q4 2024.</a:t>
                      </a:r>
                      <a:endParaRPr lang="zh-CN" altLang="en-US" sz="10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9.3.1.1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NR_MIMO_Ph5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Sep. 2025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55%, 0%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The potential additional objectives may need involve RAN4 efforts: RP-241762, RP-241765, RP-241774, RP-241819, RP-241820, RP-241849, RP-241903, RP-241941, RP-241965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9.3.1.3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err="1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NR_AIML_air</a:t>
                      </a:r>
                      <a:endParaRPr lang="en-US" altLang="zh-CN" sz="10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Sep. 2025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20%, 0%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Discussions on scope and how to move forward, which may impact RAN4.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9.3.1.4</a:t>
                      </a:r>
                      <a:endParaRPr lang="zh-CN" altLang="en-US" sz="10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NR_LPWUS</a:t>
                      </a:r>
                      <a:endParaRPr lang="zh-CN" altLang="en-US" sz="10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Sep. 2025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30%, 0%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To create an 3GPP internal TR to record RF aspects for LP-WUS/WUR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9.3.4.3</a:t>
                      </a:r>
                      <a:endParaRPr lang="zh-CN" altLang="en-US" sz="10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NR_RRM_Ph5</a:t>
                      </a:r>
                      <a:endParaRPr lang="zh-CN" altLang="en-US" sz="10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Sep. 2025</a:t>
                      </a:r>
                      <a:endParaRPr lang="zh-CN" altLang="en-US" sz="10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25%, 0%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In the revised WID RP-241973 &amp; RP-241972: it is proposed to change the objective to only consider the CSSF enhancement for the case when UE is not performing multiple-Rx based simultaneous L3 measurement. Revised WID also updates the acronym and UID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9.3.4.5</a:t>
                      </a:r>
                      <a:endParaRPr lang="zh-CN" altLang="en-US" sz="10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nn-NO" altLang="zh-CN" sz="10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NonCol_intraB_ENDC_NR_CA_Ph2</a:t>
                      </a:r>
                      <a:endParaRPr lang="zh-CN" altLang="en-US" sz="10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Sep. 2025</a:t>
                      </a:r>
                      <a:endParaRPr lang="zh-CN" altLang="en-US" sz="10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35%, 0%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In the revised WID RP-242083, it is proposed to change objective to prioritize the following scenario of the number of CCs for Type 4a/4b.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37413533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9.3.4.6</a:t>
                      </a:r>
                      <a:endParaRPr lang="zh-CN" altLang="en-US" sz="10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kern="1200" dirty="0" err="1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NR_ATG_enh</a:t>
                      </a:r>
                      <a:endParaRPr lang="zh-CN" altLang="en-US" sz="10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Sep. 2025</a:t>
                      </a:r>
                      <a:endParaRPr lang="zh-CN" altLang="en-US" sz="10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25%, 0%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In the revised WID &amp; RP-241935, the acronym updated and </a:t>
                      </a:r>
                      <a:r>
                        <a:rPr lang="en-US" altLang="zh-CN" sz="1000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it is proposed add the objective for DL-MIMO, which will not be treated.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17379276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9.4.X</a:t>
                      </a:r>
                      <a:endParaRPr lang="zh-CN" altLang="en-US" sz="10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Basket WIs &amp; spectrum WIs</a:t>
                      </a:r>
                      <a:endParaRPr lang="zh-CN" altLang="en-US" sz="10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--</a:t>
                      </a:r>
                      <a:endParaRPr lang="zh-CN" altLang="en-US" sz="10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--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For most of them, the band or band combination requests are updated, and the title/acronym/UID/justification/objectives/related WIDs/TR numbers are updated according to MCC requests. The changes may not be controversial.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2932838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175438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RAN tasks and other open issues</a:t>
            </a:r>
            <a:endParaRPr lang="ru-RU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1" y="1273321"/>
            <a:ext cx="11507319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400" dirty="0"/>
              <a:t>Specification quality improvement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/>
              <a:t>UE RF specifications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/>
              <a:t>R4-2414430 WF on UE RF Specification quality improvement was approved, where the solutions for each identified issue were agreed and the plan for drafting CRs in Q4 2024 was agreed.  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/>
              <a:t>In Q4 2024, the formal CRs will be agreed/approved.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/>
              <a:t>In Q4 2024, whether or not and how to have PRD in RAN4 will be discussed.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/>
              <a:t>RRM specifications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R4-2414103 WF on </a:t>
            </a:r>
            <a:r>
              <a:rPr lang="en-US" altLang="zh-CN" sz="1200" dirty="0" err="1"/>
              <a:t>RRM_Spec_Improvement</a:t>
            </a:r>
            <a:r>
              <a:rPr lang="en-US" altLang="zh-CN" sz="1200" dirty="0"/>
              <a:t> was approved, where the solutions and actions for each identified issue were agreed and the CR drafting plan was agreed. Accordingly the review of the drafting CRs are on-going in RAN4 reflector to facilitate the discussions in Q4.</a:t>
            </a:r>
            <a:endParaRPr lang="en-GB" altLang="zh-CN" sz="6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Solution to enable HPUE maximum transmit power in downlink CA with single UL transmission</a:t>
            </a:r>
            <a:endParaRPr lang="en-GB" sz="14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1200" dirty="0"/>
              <a:t>No </a:t>
            </a:r>
            <a:r>
              <a:rPr lang="en-GB" sz="1200" dirty="0" err="1"/>
              <a:t>tdocs</a:t>
            </a:r>
            <a:r>
              <a:rPr lang="en-GB" sz="1200" dirty="0"/>
              <a:t> were treated in the first round during online session according to the conclusions in RAN#104.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R4-2414436 Way forwards for RAN task on HPUE with 1UL and DL CA was drafted based on the offline discussions but was not approved.</a:t>
            </a:r>
            <a:endParaRPr lang="en-GB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1200" dirty="0"/>
              <a:t>In Q4 2024, the dedicated agenda for it will be kept and the same approach for treatment of </a:t>
            </a:r>
            <a:r>
              <a:rPr lang="en-GB" sz="1200" dirty="0" err="1"/>
              <a:t>tdocs</a:t>
            </a:r>
            <a:r>
              <a:rPr lang="en-GB" sz="1200" dirty="0"/>
              <a:t> will be followed.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41051782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altLang="zh-CN" b="1" dirty="0"/>
              <a:t>RAN4 new WI/SI proposals (Rel-19)</a:t>
            </a:r>
            <a:endParaRPr lang="ru-RU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298929"/>
          </a:xfrm>
        </p:spPr>
        <p:txBody>
          <a:bodyPr/>
          <a:lstStyle/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400" dirty="0"/>
              <a:t>New Rel-19 RAN4-led WI proposals</a:t>
            </a:r>
          </a:p>
          <a:p>
            <a:pPr marL="742912" lvl="2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endParaRPr lang="en-US" altLang="zh-CN" sz="1000" dirty="0"/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6CB45A4A-3CFD-465B-A578-F47D2AF9AA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2494820"/>
              </p:ext>
            </p:extLst>
          </p:nvPr>
        </p:nvGraphicFramePr>
        <p:xfrm>
          <a:off x="373166" y="1604010"/>
          <a:ext cx="11635954" cy="481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1754">
                  <a:extLst>
                    <a:ext uri="{9D8B030D-6E8A-4147-A177-3AD203B41FA5}">
                      <a16:colId xmlns:a16="http://schemas.microsoft.com/office/drawing/2014/main" val="1855726357"/>
                    </a:ext>
                  </a:extLst>
                </a:gridCol>
                <a:gridCol w="4892040">
                  <a:extLst>
                    <a:ext uri="{9D8B030D-6E8A-4147-A177-3AD203B41FA5}">
                      <a16:colId xmlns:a16="http://schemas.microsoft.com/office/drawing/2014/main" val="9784541"/>
                    </a:ext>
                  </a:extLst>
                </a:gridCol>
                <a:gridCol w="5128260">
                  <a:extLst>
                    <a:ext uri="{9D8B030D-6E8A-4147-A177-3AD203B41FA5}">
                      <a16:colId xmlns:a16="http://schemas.microsoft.com/office/drawing/2014/main" val="3396542418"/>
                    </a:ext>
                  </a:extLst>
                </a:gridCol>
                <a:gridCol w="723900">
                  <a:extLst>
                    <a:ext uri="{9D8B030D-6E8A-4147-A177-3AD203B41FA5}">
                      <a16:colId xmlns:a16="http://schemas.microsoft.com/office/drawing/2014/main" val="108015889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Tdoc</a:t>
                      </a:r>
                      <a:r>
                        <a:rPr lang="en-US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num</a:t>
                      </a:r>
                    </a:p>
                  </a:txBody>
                  <a:tcPr marL="45720" marR="4572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Title</a:t>
                      </a:r>
                    </a:p>
                  </a:txBody>
                  <a:tcPr marL="45720" marR="4572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Source companies</a:t>
                      </a:r>
                    </a:p>
                  </a:txBody>
                  <a:tcPr marL="45720" marR="4572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Agenda</a:t>
                      </a:r>
                    </a:p>
                  </a:txBody>
                  <a:tcPr marL="45720" marR="45720"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7801172"/>
                  </a:ext>
                </a:extLst>
              </a:tr>
              <a:tr h="14555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RP-241751</a:t>
                      </a:r>
                      <a:endParaRPr lang="en-US" sz="10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 proposal: Intra-SAN Carrier Aggregation (CA) for NR-NTN</a:t>
                      </a:r>
                      <a:endParaRPr lang="en-US" sz="10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Inmarsat, </a:t>
                      </a:r>
                      <a:r>
                        <a:rPr lang="en-US" sz="1000" u="none" strike="noStrike" dirty="0" err="1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Viasat</a:t>
                      </a:r>
                      <a:r>
                        <a:rPr lang="en-US" sz="10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 </a:t>
                      </a:r>
                      <a:r>
                        <a:rPr lang="en-US" sz="1000" u="none" strike="noStrike" dirty="0" err="1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Terrestar</a:t>
                      </a:r>
                      <a:r>
                        <a:rPr lang="en-US" sz="10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Corporation, Thuraya, </a:t>
                      </a:r>
                      <a:r>
                        <a:rPr lang="en-US" sz="1000" u="none" strike="noStrike" dirty="0" err="1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Omnispace</a:t>
                      </a:r>
                      <a:r>
                        <a:rPr lang="en-US" sz="10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 </a:t>
                      </a:r>
                      <a:r>
                        <a:rPr lang="en-US" sz="1000" u="none" strike="noStrike" dirty="0" err="1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Mediatek</a:t>
                      </a:r>
                      <a:r>
                        <a:rPr lang="en-US" sz="10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 Eutelsat Group, </a:t>
                      </a:r>
                      <a:r>
                        <a:rPr lang="en-US" sz="1000" u="none" strike="noStrike" dirty="0" err="1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AccelerComm</a:t>
                      </a:r>
                      <a:r>
                        <a:rPr lang="en-US" sz="10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 ESA, JSAT, </a:t>
                      </a:r>
                      <a:r>
                        <a:rPr lang="en-US" sz="1000" u="none" strike="noStrike" dirty="0" err="1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Novamint</a:t>
                      </a:r>
                      <a:r>
                        <a:rPr lang="en-US" sz="10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 SES, Lockheed Martin</a:t>
                      </a:r>
                      <a:endParaRPr lang="en-US" sz="10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9.1.4</a:t>
                      </a:r>
                      <a:endParaRPr lang="en-US" altLang="zh-CN" sz="10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3286238259"/>
                  </a:ext>
                </a:extLst>
              </a:tr>
              <a:tr h="14555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RP-241841</a:t>
                      </a:r>
                      <a:endParaRPr lang="en-US" sz="1000" b="0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Background on Intra-SAN Carrier Aggregation (CA) for NR NTN</a:t>
                      </a:r>
                      <a:endParaRPr lang="en-US" sz="10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Inmarsat, </a:t>
                      </a:r>
                      <a:r>
                        <a:rPr lang="en-US" sz="1000" u="none" strike="noStrike" dirty="0" err="1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Viasat</a:t>
                      </a:r>
                      <a:r>
                        <a:rPr lang="en-US" sz="10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 </a:t>
                      </a:r>
                      <a:r>
                        <a:rPr lang="en-US" sz="1000" u="none" strike="noStrike" dirty="0" err="1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Terrestar</a:t>
                      </a:r>
                      <a:r>
                        <a:rPr lang="en-US" sz="10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Corporation, Thuraya, </a:t>
                      </a:r>
                      <a:r>
                        <a:rPr lang="en-US" sz="1000" u="none" strike="noStrike" dirty="0" err="1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Omnispace</a:t>
                      </a:r>
                      <a:r>
                        <a:rPr lang="en-US" sz="10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 </a:t>
                      </a:r>
                      <a:r>
                        <a:rPr lang="en-US" sz="1000" u="none" strike="noStrike" dirty="0" err="1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Mediatek</a:t>
                      </a:r>
                      <a:r>
                        <a:rPr lang="en-US" sz="10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 Eutelsat Group, </a:t>
                      </a:r>
                      <a:r>
                        <a:rPr lang="en-US" sz="1000" u="none" strike="noStrike" dirty="0" err="1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AccelerComm</a:t>
                      </a:r>
                      <a:r>
                        <a:rPr lang="en-US" sz="10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 ESA, JSAT, </a:t>
                      </a:r>
                      <a:r>
                        <a:rPr lang="en-US" sz="1000" u="none" strike="noStrike" dirty="0" err="1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Novamint</a:t>
                      </a:r>
                      <a:r>
                        <a:rPr lang="en-US" sz="10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 SES, Lockheed Martin</a:t>
                      </a:r>
                      <a:endParaRPr lang="en-US" sz="10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9.1.4</a:t>
                      </a:r>
                      <a:endParaRPr lang="en-US" altLang="zh-CN" sz="1000" b="0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2740874766"/>
                  </a:ext>
                </a:extLst>
              </a:tr>
              <a:tr h="14555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RP-242110</a:t>
                      </a:r>
                      <a:endParaRPr lang="en-US" sz="1000" b="0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Further complexity reduction for eRedcap devices  enabling single SKU design (SAW-less)</a:t>
                      </a:r>
                      <a:endParaRPr lang="en-US" sz="1000" b="0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Sony, Nordic Semiconductor ASA, </a:t>
                      </a:r>
                      <a:r>
                        <a:rPr lang="en-US" sz="1000" u="none" strike="noStrike" dirty="0" err="1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Semtech</a:t>
                      </a:r>
                      <a:r>
                        <a:rPr lang="en-US" sz="10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 Sequans Communications, vivo, OPPO</a:t>
                      </a:r>
                      <a:endParaRPr lang="en-US" sz="10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9.1.4</a:t>
                      </a:r>
                      <a:endParaRPr lang="en-US" altLang="zh-CN" sz="1000" b="0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318240616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RP-242112</a:t>
                      </a:r>
                      <a:endParaRPr lang="en-US" sz="1000" b="0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SID on VSAT Test Methods</a:t>
                      </a:r>
                      <a:endParaRPr lang="en-US" sz="1000" b="0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Eutelsat Group</a:t>
                      </a:r>
                      <a:endParaRPr lang="en-US" sz="10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9.1.4</a:t>
                      </a:r>
                      <a:endParaRPr lang="en-US" altLang="zh-CN" sz="1000" b="0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263942775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RP-242113</a:t>
                      </a:r>
                      <a:endParaRPr lang="en-US" sz="1000" b="0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Motivation for new SID on VSATTest Methods</a:t>
                      </a:r>
                      <a:endParaRPr lang="en-US" sz="1000" b="0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Eutelsat Group</a:t>
                      </a:r>
                      <a:endParaRPr lang="en-US" sz="10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9.1.4</a:t>
                      </a:r>
                      <a:endParaRPr lang="en-US" altLang="zh-CN" sz="1000" b="0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1938049802"/>
                  </a:ext>
                </a:extLst>
              </a:tr>
              <a:tr h="14555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RP-242334</a:t>
                      </a:r>
                      <a:endParaRPr lang="en-US" sz="1000" b="0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Background on Intra-SAN Carrier Aggregation (CA) for NR NTN</a:t>
                      </a:r>
                      <a:endParaRPr lang="en-US" sz="1000" b="0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Inmarsat, </a:t>
                      </a:r>
                      <a:r>
                        <a:rPr lang="en-US" sz="1000" u="none" strike="noStrike" dirty="0" err="1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Viasat</a:t>
                      </a:r>
                      <a:r>
                        <a:rPr lang="en-US" sz="10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 </a:t>
                      </a:r>
                      <a:r>
                        <a:rPr lang="en-US" sz="1000" u="none" strike="noStrike" dirty="0" err="1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Terrestar</a:t>
                      </a:r>
                      <a:r>
                        <a:rPr lang="en-US" sz="10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Corporation, Thuraya, </a:t>
                      </a:r>
                      <a:r>
                        <a:rPr lang="en-US" sz="1000" u="none" strike="noStrike" dirty="0" err="1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Omnispace</a:t>
                      </a:r>
                      <a:r>
                        <a:rPr lang="en-US" sz="10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 Eutelsat Group, </a:t>
                      </a:r>
                      <a:r>
                        <a:rPr lang="en-US" sz="1000" u="none" strike="noStrike" dirty="0" err="1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AccelerComm</a:t>
                      </a:r>
                      <a:r>
                        <a:rPr lang="en-US" sz="10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 ESA, JSAT, </a:t>
                      </a:r>
                      <a:r>
                        <a:rPr lang="en-US" sz="1000" u="none" strike="noStrike" dirty="0" err="1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Novamint</a:t>
                      </a:r>
                      <a:r>
                        <a:rPr lang="en-US" sz="10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 SES, Lockheed Martin</a:t>
                      </a:r>
                      <a:endParaRPr lang="en-US" sz="10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9.1.4</a:t>
                      </a:r>
                      <a:endParaRPr lang="en-US" altLang="zh-CN" sz="1000" b="0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2131193001"/>
                  </a:ext>
                </a:extLst>
              </a:tr>
              <a:tr h="14555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RP-242335</a:t>
                      </a:r>
                      <a:endParaRPr lang="en-US" sz="1000" b="0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 proposal: Intra-SAN Carrier Aggregation (CA) for NR-NTN</a:t>
                      </a:r>
                      <a:endParaRPr lang="en-US" sz="1000" b="0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Inmarsat, </a:t>
                      </a:r>
                      <a:r>
                        <a:rPr lang="en-US" sz="1000" u="none" strike="noStrike" dirty="0" err="1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Viasat</a:t>
                      </a:r>
                      <a:r>
                        <a:rPr lang="en-US" sz="10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 </a:t>
                      </a:r>
                      <a:r>
                        <a:rPr lang="en-US" sz="1000" u="none" strike="noStrike" dirty="0" err="1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Terrestar</a:t>
                      </a:r>
                      <a:r>
                        <a:rPr lang="en-US" sz="10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Corporation, Thuraya, </a:t>
                      </a:r>
                      <a:r>
                        <a:rPr lang="en-US" sz="1000" u="none" strike="noStrike" dirty="0" err="1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Omnispace</a:t>
                      </a:r>
                      <a:r>
                        <a:rPr lang="en-US" sz="10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 Eutelsat Group, </a:t>
                      </a:r>
                      <a:r>
                        <a:rPr lang="en-US" sz="1000" u="none" strike="noStrike" dirty="0" err="1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AccelerComm</a:t>
                      </a:r>
                      <a:r>
                        <a:rPr lang="en-US" sz="10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 ESA, JSAT, </a:t>
                      </a:r>
                      <a:r>
                        <a:rPr lang="en-US" sz="1000" u="none" strike="noStrike" dirty="0" err="1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Novamint</a:t>
                      </a:r>
                      <a:r>
                        <a:rPr lang="en-US" sz="10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 SES, Lockheed Martin</a:t>
                      </a:r>
                      <a:endParaRPr lang="en-US" sz="10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9.1.4</a:t>
                      </a:r>
                      <a:endParaRPr lang="en-US" altLang="zh-CN" sz="10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308983425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RP-241839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Considerations on new bands for NTN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THALES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9.1.5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1489444382"/>
                  </a:ext>
                </a:extLst>
              </a:tr>
              <a:tr h="14555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RP-241900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Motivation paper for band plan for satellite communication in terrestrial bands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Apple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9.1.5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37050237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RP-241901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SID on band plan for satellite communication in terrestrial bands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Apple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9.1.5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453353442"/>
                  </a:ext>
                </a:extLst>
              </a:tr>
              <a:tr h="14555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RP-242023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 on mmWave UE spurious emission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China Unicom, Deutsche Telekom, Vodafone, CATT, Huawei, </a:t>
                      </a:r>
                      <a:r>
                        <a:rPr lang="en-US" sz="1000" u="none" strike="noStrike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HiSilicon</a:t>
                      </a:r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 OPPO, Qualcomm, Xiaomi, ZTE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9.1.5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13097742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RP-242064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Motivation of new WI proposal on  HAPS additional operating Bands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SoftBank Corp.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9.1.5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31189744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RP-242065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 Proposal: Introduction of HAPS additional operating bands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SoftBank Corp., Deutsche Telekom, NTT DOCOMO, KDDI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9.1.5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32148844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RP-242089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Discussion on SUL for 2.6 GHz TDD band (n41) and 4.9 GHz TDD band (n79)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Huawei, HiSilicon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9.1.5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25712207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RP-242090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 on SUL for 2.6 GHz TDD band (n41) and 4.9 GHz TDD band (n79)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Huawei, HiSilicon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9.1.5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37770388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895929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RAN4 TU Planning</a:t>
            </a:r>
            <a:endParaRPr lang="ru-RU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554128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RAN4 TU budget (based on RP-240901): only small TUs are available TUs after Q3 2024 for RD (</a:t>
            </a:r>
            <a:r>
              <a:rPr lang="en-US" altLang="zh-CN" sz="1400" dirty="0" err="1"/>
              <a:t>RRM&amp;demodulation</a:t>
            </a:r>
            <a:r>
              <a:rPr lang="en-US" altLang="zh-CN" sz="1400" dirty="0"/>
              <a:t>)</a:t>
            </a:r>
            <a:endParaRPr lang="en-US" altLang="zh-CN" sz="12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6FBF0E3C-2D96-455D-9E16-11AA71B3BC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651" y="1691640"/>
            <a:ext cx="9899473" cy="4737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21708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2552158F8185D44A8848B98AEA319AF" ma:contentTypeVersion="12" ma:contentTypeDescription="Create a new document." ma:contentTypeScope="" ma:versionID="6a36ef4f892f86ce52de6a1653dbd950">
  <xsd:schema xmlns:xsd="http://www.w3.org/2001/XMLSchema" xmlns:xs="http://www.w3.org/2001/XMLSchema" xmlns:p="http://schemas.microsoft.com/office/2006/metadata/properties" xmlns:ns3="a915fe38-2618-47b6-8303-829fb71466d5" xmlns:ns4="23d77754-4ccc-4c57-9291-cab09e81894a" targetNamespace="http://schemas.microsoft.com/office/2006/metadata/properties" ma:root="true" ma:fieldsID="f7034ffd361f586299d0e2788fe1325b" ns3:_="" ns4:_="">
    <xsd:import namespace="a915fe38-2618-47b6-8303-829fb71466d5"/>
    <xsd:import namespace="23d77754-4ccc-4c57-9291-cab09e81894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915fe38-2618-47b6-8303-829fb71466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d77754-4ccc-4c57-9291-cab09e81894a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5C68143-B530-4487-9EA7-5BCC5970B48F}">
  <ds:schemaRefs>
    <ds:schemaRef ds:uri="http://purl.org/dc/dcmitype/"/>
    <ds:schemaRef ds:uri="http://purl.org/dc/elements/1.1/"/>
    <ds:schemaRef ds:uri="23d77754-4ccc-4c57-9291-cab09e81894a"/>
    <ds:schemaRef ds:uri="http://schemas.microsoft.com/office/2006/metadata/properties"/>
    <ds:schemaRef ds:uri="http://www.w3.org/XML/1998/namespace"/>
    <ds:schemaRef ds:uri="http://schemas.microsoft.com/office/2006/documentManagement/types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a915fe38-2618-47b6-8303-829fb71466d5"/>
  </ds:schemaRefs>
</ds:datastoreItem>
</file>

<file path=customXml/itemProps2.xml><?xml version="1.0" encoding="utf-8"?>
<ds:datastoreItem xmlns:ds="http://schemas.openxmlformats.org/officeDocument/2006/customXml" ds:itemID="{874266F6-0ED4-4E4E-9B55-710101289C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915fe38-2618-47b6-8303-829fb71466d5"/>
    <ds:schemaRef ds:uri="23d77754-4ccc-4c57-9291-cab09e81894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F070948-0CB2-4F99-ACC8-E715860BC6B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350590</TotalTime>
  <Words>2907</Words>
  <Application>Microsoft Office PowerPoint</Application>
  <PresentationFormat>宽屏</PresentationFormat>
  <Paragraphs>474</Paragraphs>
  <Slides>15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1" baseType="lpstr">
      <vt:lpstr>微软雅黑</vt:lpstr>
      <vt:lpstr>Arial</vt:lpstr>
      <vt:lpstr>Arial Black</vt:lpstr>
      <vt:lpstr>Calibri</vt:lpstr>
      <vt:lpstr>Times New Roman</vt:lpstr>
      <vt:lpstr>3gpp</vt:lpstr>
      <vt:lpstr>Status Report RAN WG4 </vt:lpstr>
      <vt:lpstr>Summary (1/3)</vt:lpstr>
      <vt:lpstr>Summary: Rel-18 Perf. part (2/3)</vt:lpstr>
      <vt:lpstr>Summary: Rel-19 Core part (3/3)</vt:lpstr>
      <vt:lpstr>Statistics</vt:lpstr>
      <vt:lpstr>Rel-19 status and RAN4 related issues</vt:lpstr>
      <vt:lpstr>RAN tasks and other open issues</vt:lpstr>
      <vt:lpstr>RAN4 new WI/SI proposals (Rel-19)</vt:lpstr>
      <vt:lpstr>RAN4 TU Planning</vt:lpstr>
      <vt:lpstr>TEI CR</vt:lpstr>
      <vt:lpstr>TEI CR</vt:lpstr>
      <vt:lpstr>Milestone：UE FR1 TRP/TRS requirements </vt:lpstr>
      <vt:lpstr>Cricket on Wednesday </vt:lpstr>
      <vt:lpstr>Farewell Achraf and many thanks for his great support to RAN4 </vt:lpstr>
      <vt:lpstr>Thank You All!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dc:creator>Administrator</dc:creator>
  <cp:keywords>CTPClassification=CTP_NT</cp:keywords>
  <cp:lastModifiedBy>Daixizeng</cp:lastModifiedBy>
  <cp:revision>3498</cp:revision>
  <cp:lastPrinted>2016-09-15T08:31:35Z</cp:lastPrinted>
  <dcterms:created xsi:type="dcterms:W3CDTF">2009-11-27T05:15:11Z</dcterms:created>
  <dcterms:modified xsi:type="dcterms:W3CDTF">2024-09-08T22:36:58Z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TitusGUID">
    <vt:lpwstr>6f9c0495-a83c-462b-8664-67016d5bf2d5</vt:lpwstr>
  </property>
  <property fmtid="{D5CDD505-2E9C-101B-9397-08002B2CF9AE}" pid="4" name="CTP_TimeStamp">
    <vt:lpwstr>2020-06-04 10:01:06Z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ContentTypeId">
    <vt:lpwstr>0x010100F2552158F8185D44A8848B98AEA319AF</vt:lpwstr>
  </property>
  <property fmtid="{D5CDD505-2E9C-101B-9397-08002B2CF9AE}" pid="10" name="_2015_ms_pID_725343">
    <vt:lpwstr>(3)us+cdbYkaFThl86PgRBVQd4eFC/6WE7M5OMm64/I2SDK37zruh+9B91PFxA1uWFmZjm5KmOb
PxQNWc8LJMAaiqNiQ+Tu21FB/8VhOGXWbYrvuibmVyzwueBi+ZLtAsRoyMGxXhG+zAKJUe9u
8G0/PcIVBdLMRnV2bjziBp2UWgwpFqP8m502x/C77++i9nO8MkjdO2Y3B38dZtuIwC62HIbX
dhLlpbxLrRd3VHWUh1</vt:lpwstr>
  </property>
  <property fmtid="{D5CDD505-2E9C-101B-9397-08002B2CF9AE}" pid="11" name="_2015_ms_pID_7253431">
    <vt:lpwstr>kadDJ+wrvCH4BAuQ4g1OkrM1SDHxzyRw3rY5IA8KP7SPYzFrjC4aNV
2Yab/KiR9gH8zhTZ/TdYzb4rAJwGBd5jyNRG49UcnTZCKPMMBcIwqHqJacTR+MOQdXNpasED
G1p+eIkcsbJSnfhu/AOijeai8Klhgd56bsB90dDBPxnnJw7rurWaMR/XCStvOBp9TiOIgown
/JMUKG4s0ApIjXOJSnpIrKipcpHmPOVNAEuj</vt:lpwstr>
  </property>
  <property fmtid="{D5CDD505-2E9C-101B-9397-08002B2CF9AE}" pid="12" name="_2015_ms_pID_7253432">
    <vt:lpwstr>QhVfpg3mEFfnLpv7oa6nN8c=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1725708383</vt:lpwstr>
  </property>
</Properties>
</file>