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6"/>
  </p:notesMasterIdLst>
  <p:handoutMasterIdLst>
    <p:handoutMasterId r:id="rId17"/>
  </p:handoutMasterIdLst>
  <p:sldIdLst>
    <p:sldId id="981" r:id="rId2"/>
    <p:sldId id="988" r:id="rId3"/>
    <p:sldId id="989" r:id="rId4"/>
    <p:sldId id="1005" r:id="rId5"/>
    <p:sldId id="1012" r:id="rId6"/>
    <p:sldId id="1002" r:id="rId7"/>
    <p:sldId id="993" r:id="rId8"/>
    <p:sldId id="996" r:id="rId9"/>
    <p:sldId id="998" r:id="rId10"/>
    <p:sldId id="1006" r:id="rId11"/>
    <p:sldId id="1027" r:id="rId12"/>
    <p:sldId id="1001" r:id="rId13"/>
    <p:sldId id="1018" r:id="rId14"/>
    <p:sldId id="1003" r:id="rId15"/>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10" d="100"/>
          <a:sy n="110" d="100"/>
        </p:scale>
        <p:origin x="870" y="108"/>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3GPP RAN WG1 Chair</a:t>
            </a:r>
          </a:p>
          <a:p>
            <a:pPr>
              <a:spcBef>
                <a:spcPts val="600"/>
              </a:spcBef>
              <a:spcAft>
                <a:spcPts val="600"/>
              </a:spcAft>
            </a:pPr>
            <a:r>
              <a:rPr lang="en-US" altLang="en-US" dirty="0"/>
              <a:t>Younsun Kim</a:t>
            </a:r>
            <a:endParaRPr lang="en-GB" altLang="en-US" dirty="0"/>
          </a:p>
        </p:txBody>
      </p:sp>
      <p:sp>
        <p:nvSpPr>
          <p:cNvPr id="4" name="TextBox 3"/>
          <p:cNvSpPr txBox="1"/>
          <p:nvPr/>
        </p:nvSpPr>
        <p:spPr>
          <a:xfrm>
            <a:off x="467315" y="499598"/>
            <a:ext cx="1356462" cy="400110"/>
          </a:xfrm>
          <a:prstGeom prst="rect">
            <a:avLst/>
          </a:prstGeom>
          <a:noFill/>
        </p:spPr>
        <p:txBody>
          <a:bodyPr wrap="none" rtlCol="0">
            <a:spAutoFit/>
          </a:bodyPr>
          <a:lstStyle/>
          <a:p>
            <a:r>
              <a:rPr lang="en-US" sz="2000" b="1" i="1" dirty="0"/>
              <a:t>RP-241697</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eaLnBrk="1" fontAlgn="t" hangingPunct="1">
              <a:spcBef>
                <a:spcPts val="300"/>
              </a:spcBef>
              <a:spcAft>
                <a:spcPts val="300"/>
              </a:spcAft>
            </a:pPr>
            <a:r>
              <a:rPr lang="en-US" sz="1800" dirty="0">
                <a:ea typeface="맑은 고딕" panose="020B0503020000020004" pitchFamily="34" charset="-127"/>
              </a:rPr>
              <a:t>Currently, RAN1 is working on 8 work items and 3 study items (19.5 TUs in total)</a:t>
            </a:r>
          </a:p>
          <a:p>
            <a:pPr lvl="1" eaLnBrk="1" fontAlgn="t" hangingPunct="1">
              <a:spcBef>
                <a:spcPts val="300"/>
              </a:spcBef>
              <a:spcAft>
                <a:spcPts val="300"/>
              </a:spcAft>
            </a:pPr>
            <a:r>
              <a:rPr lang="en-US" altLang="ko-KR" sz="1600" dirty="0">
                <a:ea typeface="맑은 고딕" panose="020B0503020000020004" pitchFamily="34" charset="-127"/>
              </a:rPr>
              <a:t>Discussion on </a:t>
            </a: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mobility enhancements Phase 4 </a:t>
            </a:r>
            <a:r>
              <a:rPr lang="en-US" altLang="ko-KR" sz="1600" dirty="0">
                <a:ea typeface="맑은 고딕" panose="020B0503020000020004" pitchFamily="34" charset="-127"/>
              </a:rPr>
              <a:t>was kicked off in RAN1#118</a:t>
            </a:r>
          </a:p>
          <a:p>
            <a:pPr lvl="1" eaLnBrk="1" fontAlgn="t" hangingPunct="1">
              <a:spcBef>
                <a:spcPts val="300"/>
              </a:spcBef>
              <a:spcAft>
                <a:spcPts val="300"/>
              </a:spcAft>
            </a:pPr>
            <a:endParaRPr lang="en-US" altLang="ko-KR"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Overall, progress for Rel-19 was reasonable</a:t>
            </a:r>
          </a:p>
          <a:p>
            <a:pPr lvl="1" eaLnBrk="1" fontAlgn="t" hangingPunct="1">
              <a:spcBef>
                <a:spcPts val="300"/>
              </a:spcBef>
              <a:spcAft>
                <a:spcPts val="300"/>
              </a:spcAft>
            </a:pPr>
            <a:r>
              <a:rPr lang="en-US" altLang="ko-KR" sz="1600" dirty="0">
                <a:ea typeface="맑은 고딕" panose="020B0503020000020004" pitchFamily="34" charset="-127"/>
              </a:rPr>
              <a:t>However, some of the study objectives for Rel-19 AI/ML requires additional work in RAN1</a:t>
            </a:r>
          </a:p>
          <a:p>
            <a:pPr lvl="1" eaLnBrk="1" fontAlgn="t" hangingPunct="1">
              <a:spcBef>
                <a:spcPts val="300"/>
              </a:spcBef>
              <a:spcAft>
                <a:spcPts val="300"/>
              </a:spcAft>
            </a:pPr>
            <a:endParaRPr lang="en-US" sz="1600" dirty="0">
              <a:ea typeface="맑은 고딕" panose="020B0503020000020004" pitchFamily="34" charset="-127"/>
            </a:endParaRPr>
          </a:p>
          <a:p>
            <a:pPr eaLnBrk="1" fontAlgn="t" hangingPunct="1">
              <a:spcBef>
                <a:spcPts val="300"/>
              </a:spcBef>
              <a:spcAft>
                <a:spcPts val="300"/>
              </a:spcAft>
            </a:pPr>
            <a:r>
              <a:rPr lang="en-US" altLang="ko-KR" sz="1800" dirty="0">
                <a:ea typeface="맑은 고딕" panose="020B0503020000020004" pitchFamily="34" charset="-127"/>
              </a:rPr>
              <a:t>Check points for RAN#105</a:t>
            </a:r>
          </a:p>
          <a:p>
            <a:pPr lvl="1" eaLnBrk="1" fontAlgn="t" hangingPunct="1">
              <a:spcBef>
                <a:spcPts val="300"/>
              </a:spcBef>
              <a:spcAft>
                <a:spcPts val="300"/>
              </a:spcAft>
            </a:pPr>
            <a:r>
              <a:rPr lang="en-US" altLang="ko-KR" sz="16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AI/ML for air interface: Check poin</a:t>
            </a:r>
            <a:r>
              <a:rPr lang="en-US" altLang="ko-KR" sz="1600" dirty="0">
                <a:ea typeface="맑은 고딕" panose="020B0503020000020004" pitchFamily="34" charset="-127"/>
              </a:rPr>
              <a:t>t on study objectives</a:t>
            </a:r>
          </a:p>
          <a:p>
            <a:pPr lvl="2" eaLnBrk="1" fontAlgn="t" hangingPunct="1">
              <a:spcBef>
                <a:spcPts val="300"/>
              </a:spcBef>
              <a:spcAft>
                <a:spcPts val="300"/>
              </a:spcAft>
            </a:pPr>
            <a:r>
              <a:rPr lang="en-US" altLang="ko-KR" sz="1200" dirty="0">
                <a:ea typeface="맑은 고딕" panose="020B0503020000020004" pitchFamily="34" charset="-127"/>
              </a:rPr>
              <a:t>CSI compression (two-sided model): More work in RAN1 needed to complete study</a:t>
            </a:r>
          </a:p>
          <a:p>
            <a:pPr lvl="2" eaLnBrk="1" fontAlgn="t" hangingPunct="1">
              <a:spcBef>
                <a:spcPts val="300"/>
              </a:spcBef>
              <a:spcAft>
                <a:spcPts val="300"/>
              </a:spcAft>
            </a:pPr>
            <a:r>
              <a:rPr lang="en-GB" altLang="ko-KR" sz="1200" dirty="0">
                <a:ea typeface="맑은 고딕" panose="020B0503020000020004" pitchFamily="34" charset="-127"/>
              </a:rPr>
              <a:t>CSI prediction (UE-sided model): RAN1 study is completed but there is no RAN1 recommendation on whether/how to proceed to normative phase</a:t>
            </a:r>
          </a:p>
          <a:p>
            <a:pPr lvl="2" eaLnBrk="1" fontAlgn="t" hangingPunct="1">
              <a:spcBef>
                <a:spcPts val="300"/>
              </a:spcBef>
              <a:spcAft>
                <a:spcPts val="300"/>
              </a:spcAft>
            </a:pPr>
            <a:r>
              <a:rPr lang="en-US" altLang="ko-KR" sz="1200" dirty="0"/>
              <a:t>Other aspects of AI/ML model &amp; data: More work in RAN1 needed to complete study</a:t>
            </a:r>
            <a:endParaRPr lang="en-GB" altLang="ko-KR" sz="1200" dirty="0">
              <a:ea typeface="맑은 고딕" panose="020B0503020000020004" pitchFamily="34" charset="-127"/>
            </a:endParaRPr>
          </a:p>
          <a:p>
            <a:pPr lvl="1" eaLnBrk="1" fontAlgn="t" hangingPunct="1">
              <a:spcBef>
                <a:spcPts val="300"/>
              </a:spcBef>
              <a:spcAft>
                <a:spcPts val="300"/>
              </a:spcAft>
            </a:pPr>
            <a:r>
              <a:rPr lang="en-US" altLang="ko-KR" sz="1600" dirty="0">
                <a:ea typeface="맑은 고딕" panose="020B0503020000020004" pitchFamily="34" charset="-127"/>
              </a:rPr>
              <a:t>Study on channel modeling for ISAC: Check point on whether to include additional study beyond channel modelling for ISAC</a:t>
            </a:r>
          </a:p>
          <a:p>
            <a:pPr lvl="1" eaLnBrk="1" fontAlgn="t" hangingPunct="1">
              <a:spcBef>
                <a:spcPts val="300"/>
              </a:spcBef>
              <a:spcAft>
                <a:spcPts val="300"/>
              </a:spcAft>
            </a:pPr>
            <a:r>
              <a:rPr lang="en-US" altLang="ko-KR" sz="1600" dirty="0">
                <a:ea typeface="맑은 고딕" panose="020B0503020000020004" pitchFamily="34" charset="-127"/>
              </a:rPr>
              <a:t>Enhancements of network energy savings: Check point on on-demand SIB1 for UEs in idle/inactive mode</a:t>
            </a:r>
          </a:p>
          <a:p>
            <a:pPr lvl="2" eaLnBrk="1" fontAlgn="t" hangingPunct="1">
              <a:spcBef>
                <a:spcPts val="300"/>
              </a:spcBef>
              <a:spcAft>
                <a:spcPts val="300"/>
              </a:spcAft>
            </a:pPr>
            <a:r>
              <a:rPr lang="en-US" altLang="ko-KR" sz="1400" dirty="0">
                <a:ea typeface="맑은 고딕" panose="020B0503020000020004" pitchFamily="34" charset="-127"/>
              </a:rPr>
              <a:t>RAN1 has recommendation to proceed with normative phase for one of the three cases discussed in RAN1</a:t>
            </a:r>
          </a:p>
          <a:p>
            <a:pPr eaLnBrk="1" fontAlgn="t" hangingPunct="1">
              <a:spcBef>
                <a:spcPts val="300"/>
              </a:spcBef>
              <a:spcAft>
                <a:spcPts val="300"/>
              </a:spcAft>
            </a:pPr>
            <a:endParaRPr lang="en-US" sz="1800" dirty="0">
              <a:ea typeface="맑은 고딕" panose="020B0503020000020004" pitchFamily="34" charset="-127"/>
            </a:endParaRPr>
          </a:p>
          <a:p>
            <a:pPr lvl="2" eaLnBrk="1" fontAlgn="t" hangingPunct="1">
              <a:spcBef>
                <a:spcPts val="300"/>
              </a:spcBef>
              <a:spcAft>
                <a:spcPts val="300"/>
              </a:spcAft>
            </a:pPr>
            <a:endParaRPr lang="en-US" sz="1400" dirty="0"/>
          </a:p>
        </p:txBody>
      </p:sp>
      <p:sp>
        <p:nvSpPr>
          <p:cNvPr id="3" name="제목 2"/>
          <p:cNvSpPr>
            <a:spLocks noGrp="1"/>
          </p:cNvSpPr>
          <p:nvPr>
            <p:ph type="title"/>
          </p:nvPr>
        </p:nvSpPr>
        <p:spPr/>
        <p:txBody>
          <a:bodyPr/>
          <a:lstStyle/>
          <a:p>
            <a:r>
              <a:rPr lang="en-US" altLang="en-US" dirty="0"/>
              <a:t>NR Summary: Rel-19</a:t>
            </a:r>
            <a:endParaRPr lang="en-US" dirty="0"/>
          </a:p>
        </p:txBody>
      </p:sp>
    </p:spTree>
    <p:extLst>
      <p:ext uri="{BB962C8B-B14F-4D97-AF65-F5344CB8AC3E}">
        <p14:creationId xmlns:p14="http://schemas.microsoft.com/office/powerpoint/2010/main" val="48616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Rel-19 NR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3386520927"/>
              </p:ext>
            </p:extLst>
          </p:nvPr>
        </p:nvGraphicFramePr>
        <p:xfrm>
          <a:off x="1131247" y="1345714"/>
          <a:ext cx="9960696" cy="368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21665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solutions for Ambient IoT (Internet of Things) in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RP-241943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for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RP-241960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791556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Study on channel modelling enhancements for 7-24GHz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RP-241743</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03673938"/>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Artificial Intelligence (AI)/Machine Learning (ML) for NR Air Interface</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RP-241910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62836522"/>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NR MIMO Phase 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RP-241775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5243764"/>
                  </a:ext>
                </a:extLst>
              </a:tr>
              <a:tr h="2880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Evolution of NR duplex operation: Sub-band full duplex (SBFD)</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RP-242034</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31358"/>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Enhancements of network energy savings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RP-241866</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474261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Low-power wake-up signal and receiver for NR (LP-WUS/WUR)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RP-241822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9126807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XR (</a:t>
                      </a:r>
                      <a:r>
                        <a:rPr lang="en-US" altLang="ko-KR" sz="1200" b="0" i="0" u="none" strike="noStrike" dirty="0" err="1">
                          <a:solidFill>
                            <a:schemeClr val="tx1"/>
                          </a:solidFill>
                          <a:effectLst/>
                          <a:latin typeface="Arial" panose="020B0604020202020204" pitchFamily="34" charset="0"/>
                          <a:ea typeface="맑은 고딕" panose="020B0503020000020004" pitchFamily="34" charset="-127"/>
                          <a:cs typeface="Arial" panose="020B0604020202020204" pitchFamily="34" charset="0"/>
                        </a:rPr>
                        <a:t>eXtended</a:t>
                      </a: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 Reality)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RP-241770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8587475"/>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RP-241742</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338971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NR mobility enhancements Phase 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RP-241915</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54944056"/>
                  </a:ext>
                </a:extLst>
              </a:tr>
            </a:tbl>
          </a:graphicData>
        </a:graphic>
      </p:graphicFrame>
      <p:graphicFrame>
        <p:nvGraphicFramePr>
          <p:cNvPr id="6" name="Group 778"/>
          <p:cNvGraphicFramePr>
            <a:graphicFrameLocks noGrp="1"/>
          </p:cNvGraphicFramePr>
          <p:nvPr>
            <p:extLst>
              <p:ext uri="{D42A27DB-BD31-4B8C-83A1-F6EECF244321}">
                <p14:modId xmlns:p14="http://schemas.microsoft.com/office/powerpoint/2010/main" val="3674600349"/>
              </p:ext>
            </p:extLst>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endParaRPr kumimoji="0" lang="ja-JP" altLang="en-US" sz="1200" b="0" i="0" u="none" strike="noStrike" cap="none" normalizeH="0" baseline="0" dirty="0">
                        <a:ln>
                          <a:noFill/>
                        </a:ln>
                        <a:solidFill>
                          <a:schemeClr val="tx1"/>
                        </a:solidFill>
                        <a:effectLst/>
                        <a:latin typeface="Arial" charset="0"/>
                        <a:ea typeface="ＭＳ Ｐゴシック"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rgbClr val="FF3300"/>
                          </a:solidFill>
                          <a:effectLst/>
                          <a:latin typeface="Arial" charset="0"/>
                          <a:ea typeface="ＭＳ Ｐゴシック"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l"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charset="0"/>
                          <a:ea typeface="ＭＳ Ｐゴシック"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9412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2000" dirty="0"/>
              <a:t>NR specifications (including Rel-18) are stable</a:t>
            </a:r>
          </a:p>
          <a:p>
            <a:pPr lvl="1">
              <a:spcBef>
                <a:spcPts val="300"/>
              </a:spcBef>
              <a:spcAft>
                <a:spcPts val="300"/>
              </a:spcAft>
            </a:pPr>
            <a:r>
              <a:rPr lang="en-US" altLang="ko-KR" dirty="0"/>
              <a:t>Pre-Rel-17: No CRs</a:t>
            </a:r>
          </a:p>
          <a:p>
            <a:pPr lvl="1">
              <a:spcBef>
                <a:spcPts val="300"/>
              </a:spcBef>
              <a:spcAft>
                <a:spcPts val="300"/>
              </a:spcAft>
            </a:pPr>
            <a:r>
              <a:rPr lang="en-US" altLang="ko-KR" dirty="0"/>
              <a:t>Rel-17: 10 Cat-F CRs were endorsed</a:t>
            </a:r>
          </a:p>
          <a:p>
            <a:pPr lvl="1">
              <a:spcBef>
                <a:spcPts val="300"/>
              </a:spcBef>
              <a:spcAft>
                <a:spcPts val="300"/>
              </a:spcAft>
            </a:pPr>
            <a:r>
              <a:rPr lang="en-US" altLang="ko-KR" dirty="0"/>
              <a:t>Rel-18: 52 Cat-F CRs were endorsed</a:t>
            </a:r>
          </a:p>
          <a:p>
            <a:pPr lvl="1">
              <a:spcBef>
                <a:spcPts val="300"/>
              </a:spcBef>
              <a:spcAft>
                <a:spcPts val="300"/>
              </a:spcAft>
            </a:pPr>
            <a:r>
              <a:rPr lang="en-US" altLang="ko-KR" dirty="0"/>
              <a:t>Rel-18 UE features have been updated and sent to RAN2 </a:t>
            </a:r>
          </a:p>
          <a:p>
            <a:pPr lvl="1">
              <a:spcBef>
                <a:spcPts val="300"/>
              </a:spcBef>
              <a:spcAft>
                <a:spcPts val="300"/>
              </a:spcAft>
            </a:pPr>
            <a:endParaRPr lang="en-US" altLang="ko-KR" dirty="0"/>
          </a:p>
          <a:p>
            <a:pPr>
              <a:spcBef>
                <a:spcPts val="300"/>
              </a:spcBef>
              <a:spcAft>
                <a:spcPts val="300"/>
              </a:spcAft>
            </a:pPr>
            <a:r>
              <a:rPr lang="en-US" altLang="ko-KR" dirty="0"/>
              <a:t>There were no CRs on TEI</a:t>
            </a:r>
          </a:p>
          <a:p>
            <a:pPr lvl="1">
              <a:spcBef>
                <a:spcPts val="300"/>
              </a:spcBef>
              <a:spcAft>
                <a:spcPts val="300"/>
              </a:spcAft>
            </a:pPr>
            <a:endParaRPr lang="en-US" altLang="ko-KR" dirty="0"/>
          </a:p>
        </p:txBody>
      </p:sp>
      <p:sp>
        <p:nvSpPr>
          <p:cNvPr id="3" name="제목 2"/>
          <p:cNvSpPr>
            <a:spLocks noGrp="1"/>
          </p:cNvSpPr>
          <p:nvPr>
            <p:ph type="title"/>
          </p:nvPr>
        </p:nvSpPr>
        <p:spPr/>
        <p:txBody>
          <a:bodyPr/>
          <a:lstStyle/>
          <a:p>
            <a:r>
              <a:rPr lang="en-US" altLang="en-US" dirty="0"/>
              <a:t>Maintenance on NR</a:t>
            </a:r>
            <a:endParaRPr lang="en-US" dirty="0"/>
          </a:p>
        </p:txBody>
      </p:sp>
    </p:spTree>
    <p:extLst>
      <p:ext uri="{BB962C8B-B14F-4D97-AF65-F5344CB8AC3E}">
        <p14:creationId xmlns:p14="http://schemas.microsoft.com/office/powerpoint/2010/main" val="2245596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two meeting in 2024.Q4</a:t>
            </a:r>
          </a:p>
          <a:p>
            <a:pPr lvl="1">
              <a:spcBef>
                <a:spcPts val="600"/>
              </a:spcBef>
              <a:spcAft>
                <a:spcPts val="300"/>
              </a:spcAft>
            </a:pPr>
            <a:r>
              <a:rPr lang="en-US" dirty="0"/>
              <a:t>RAN1#118bis (October 14 ~ 18, Hefei</a:t>
            </a:r>
            <a:r>
              <a:rPr lang="en-US" altLang="ko-KR" b="0" i="0" dirty="0">
                <a:solidFill>
                  <a:srgbClr val="312E25"/>
                </a:solidFill>
                <a:effectLst/>
                <a:latin typeface="Arial" panose="020B0604020202020204" pitchFamily="34" charset="0"/>
              </a:rPr>
              <a:t>, China</a:t>
            </a:r>
            <a:r>
              <a:rPr lang="en-US" dirty="0"/>
              <a:t>)</a:t>
            </a:r>
          </a:p>
          <a:p>
            <a:pPr lvl="1">
              <a:spcBef>
                <a:spcPts val="600"/>
              </a:spcBef>
              <a:spcAft>
                <a:spcPts val="300"/>
              </a:spcAft>
            </a:pPr>
            <a:r>
              <a:rPr lang="en-US" altLang="ko-KR" dirty="0"/>
              <a:t>RAN1#119 (November 18 ~ 22, </a:t>
            </a:r>
            <a:r>
              <a:rPr lang="en-US" altLang="ko-KR" b="0" i="0" dirty="0">
                <a:solidFill>
                  <a:srgbClr val="312E25"/>
                </a:solidFill>
                <a:effectLst/>
                <a:latin typeface="Arial" panose="020B0604020202020204" pitchFamily="34" charset="0"/>
              </a:rPr>
              <a:t>Orlando, US</a:t>
            </a:r>
            <a:r>
              <a:rPr lang="en-US" altLang="ko-KR" dirty="0"/>
              <a:t>)</a:t>
            </a:r>
          </a:p>
          <a:p>
            <a:pPr lvl="1">
              <a:spcBef>
                <a:spcPts val="600"/>
              </a:spcBef>
              <a:spcAft>
                <a:spcPts val="300"/>
              </a:spcAft>
            </a:pPr>
            <a:endParaRPr lang="en-US" dirty="0"/>
          </a:p>
          <a:p>
            <a:pPr lvl="1">
              <a:spcBef>
                <a:spcPts val="600"/>
              </a:spcBef>
              <a:spcAft>
                <a:spcPts val="300"/>
              </a:spcAft>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RAN1#118 focused on </a:t>
            </a:r>
          </a:p>
          <a:p>
            <a:pPr lvl="1">
              <a:spcBef>
                <a:spcPts val="300"/>
              </a:spcBef>
              <a:spcAft>
                <a:spcPts val="300"/>
              </a:spcAft>
            </a:pPr>
            <a:r>
              <a:rPr lang="en-US" altLang="en-US" sz="1600" dirty="0">
                <a:ea typeface="ＭＳ Ｐゴシック" panose="020B0600070205080204" pitchFamily="34" charset="-128"/>
              </a:rPr>
              <a:t>Rel-19 study/work item discussions</a:t>
            </a:r>
          </a:p>
          <a:p>
            <a:pPr lvl="1">
              <a:spcBef>
                <a:spcPts val="300"/>
              </a:spcBef>
              <a:spcAft>
                <a:spcPts val="300"/>
              </a:spcAft>
            </a:pPr>
            <a:r>
              <a:rPr lang="en-US" altLang="en-US" sz="1600" dirty="0">
                <a:ea typeface="ＭＳ Ｐゴシック" panose="020B0600070205080204" pitchFamily="34" charset="-128"/>
              </a:rPr>
              <a:t>Critical maintenance issues</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solidFill>
                <a:schemeClr val="hlink"/>
              </a:solidFill>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sv-SE" altLang="ja-JP" sz="1600" dirty="0"/>
              <a:t>Patrick Merias for his always efficient and excellent support</a:t>
            </a:r>
          </a:p>
          <a:p>
            <a:pPr lvl="1">
              <a:spcBef>
                <a:spcPts val="300"/>
              </a:spcBef>
              <a:spcAft>
                <a:spcPts val="300"/>
              </a:spcAft>
            </a:pPr>
            <a:r>
              <a:rPr lang="sv-SE" altLang="ja-JP" sz="1600" dirty="0"/>
              <a:t>Vice-chairs David </a:t>
            </a:r>
            <a:r>
              <a:rPr lang="en-US" altLang="ja-JP" sz="1600" dirty="0" err="1"/>
              <a:t>M</a:t>
            </a:r>
            <a:r>
              <a:rPr lang="en-US" altLang="en-US" sz="1600" dirty="0" err="1"/>
              <a:t>azzarese</a:t>
            </a:r>
            <a:r>
              <a:rPr lang="en-US" altLang="en-US" sz="1600" dirty="0"/>
              <a:t> and </a:t>
            </a:r>
            <a:r>
              <a:rPr lang="en-US" altLang="en-US" sz="1600" dirty="0" err="1"/>
              <a:t>Xiaodong</a:t>
            </a:r>
            <a:r>
              <a:rPr lang="en-US" altLang="en-US" sz="1600" dirty="0"/>
              <a:t> Xu </a:t>
            </a:r>
            <a:r>
              <a:rPr lang="sv-SE" altLang="ja-JP" sz="1600" dirty="0"/>
              <a:t>for sharing the meeting management</a:t>
            </a:r>
          </a:p>
          <a:p>
            <a:pPr lvl="1">
              <a:spcBef>
                <a:spcPts val="300"/>
              </a:spcBef>
              <a:spcAft>
                <a:spcPts val="300"/>
              </a:spcAft>
            </a:pPr>
            <a:r>
              <a:rPr lang="sv-SE" altLang="ja-JP" sz="1600" dirty="0"/>
              <a:t>Editors Brian Classon (TS36.212), Vijay Nangia (TS36.213), Satoshi Nagata (TS38.201), Alexandros Manolakos (TS38.202), Sorour Falahati (TS37.213), Stefan Parkvall (TS36.211, TS38.211), Yan Cheng (TS38.212), Aris Papasakellariou (TS38.213), Mihai Enescu (TS38.214), Daewon Lee (TS38.215)</a:t>
            </a:r>
          </a:p>
          <a:p>
            <a:pPr lvl="1">
              <a:spcBef>
                <a:spcPts val="300"/>
              </a:spcBef>
              <a:spcAft>
                <a:spcPts val="300"/>
              </a:spcAft>
            </a:pPr>
            <a:r>
              <a:rPr lang="en-US" altLang="ja-JP" sz="1600" dirty="0"/>
              <a:t>Ralf </a:t>
            </a:r>
            <a:r>
              <a:rPr lang="en-US" altLang="ja-JP" sz="1600" dirty="0" err="1"/>
              <a:t>Bendlin</a:t>
            </a:r>
            <a:r>
              <a:rPr lang="en-US" altLang="ja-JP" sz="1600" dirty="0"/>
              <a:t> and Hiroki Harada 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a:t>
            </a:r>
            <a:r>
              <a:rPr lang="sv-SE" sz="1600" i="1" dirty="0">
                <a:solidFill>
                  <a:srgbClr val="FF0000"/>
                </a:solidFill>
              </a:rPr>
              <a:t>ETSI </a:t>
            </a:r>
            <a:r>
              <a:rPr lang="sv-SE" sz="1600" dirty="0"/>
              <a:t>for hosting the meeting in Maastricht</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693" y="3335383"/>
            <a:ext cx="11314633" cy="2664814"/>
          </a:xfrm>
        </p:spPr>
        <p:txBody>
          <a:bodyPr/>
          <a:lstStyle/>
          <a:p>
            <a:pPr>
              <a:spcBef>
                <a:spcPts val="300"/>
              </a:spcBef>
              <a:spcAft>
                <a:spcPts val="300"/>
              </a:spcAft>
            </a:pPr>
            <a:r>
              <a:rPr lang="en-US" altLang="en-US" sz="1800" b="1" dirty="0"/>
              <a:t>Rel-19 study/work items</a:t>
            </a:r>
            <a:r>
              <a:rPr lang="en-US" altLang="en-US" sz="1800" dirty="0"/>
              <a:t>: Currently, there are 3 study items and 9 work items under development </a:t>
            </a:r>
          </a:p>
          <a:p>
            <a:pPr lvl="1">
              <a:spcBef>
                <a:spcPts val="300"/>
              </a:spcBef>
              <a:spcAft>
                <a:spcPts val="300"/>
              </a:spcAft>
            </a:pPr>
            <a:r>
              <a:rPr lang="en-US" altLang="en-US" sz="1600" dirty="0"/>
              <a:t>In Q3, RAN1 kicked off discussions on Rel-19 NR Mobility Enhancements Phase 4.</a:t>
            </a:r>
          </a:p>
          <a:p>
            <a:pPr lvl="1">
              <a:spcBef>
                <a:spcPts val="300"/>
              </a:spcBef>
              <a:spcAft>
                <a:spcPts val="300"/>
              </a:spcAft>
            </a:pPr>
            <a:r>
              <a:rPr lang="en-US" altLang="en-US" sz="1600" dirty="0"/>
              <a:t>For</a:t>
            </a:r>
            <a:r>
              <a:rPr lang="ko-KR" altLang="en-US" sz="1600" dirty="0"/>
              <a:t> </a:t>
            </a:r>
            <a:r>
              <a:rPr lang="en-US" altLang="ko-KR" sz="1600" dirty="0"/>
              <a:t>Rel-19 AI/ML, the study objectives (CSI compression and other aspects of AI/ML model &amp; data) require additional study in RAN1</a:t>
            </a:r>
            <a:endParaRPr lang="en-US" altLang="en-US" sz="1600" dirty="0"/>
          </a:p>
          <a:p>
            <a:pPr lvl="1">
              <a:spcBef>
                <a:spcPts val="300"/>
              </a:spcBef>
              <a:spcAft>
                <a:spcPts val="300"/>
              </a:spcAft>
            </a:pPr>
            <a:r>
              <a:rPr lang="en-US" altLang="en-US" sz="1600" dirty="0"/>
              <a:t>For other WIs, progress was adequate</a:t>
            </a:r>
          </a:p>
          <a:p>
            <a:pPr lvl="1">
              <a:spcBef>
                <a:spcPts val="300"/>
              </a:spcBef>
              <a:spcAft>
                <a:spcPts val="300"/>
              </a:spcAft>
            </a:pPr>
            <a:endParaRPr lang="en-US" altLang="en-US" sz="1600" dirty="0"/>
          </a:p>
          <a:p>
            <a:pPr>
              <a:spcBef>
                <a:spcPts val="300"/>
              </a:spcBef>
              <a:spcAft>
                <a:spcPts val="300"/>
              </a:spcAft>
            </a:pPr>
            <a:r>
              <a:rPr lang="en-US" altLang="en-US" sz="1800" b="1" dirty="0"/>
              <a:t>Pre-Rel-19</a:t>
            </a:r>
            <a:r>
              <a:rPr lang="en-US" altLang="en-US" sz="1800" dirty="0"/>
              <a:t>: RAN1 specifications are stable.</a:t>
            </a:r>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689904317"/>
              </p:ext>
            </p:extLst>
          </p:nvPr>
        </p:nvGraphicFramePr>
        <p:xfrm>
          <a:off x="971432" y="1612803"/>
          <a:ext cx="10260000" cy="1512000"/>
        </p:xfrm>
        <a:graphic>
          <a:graphicData uri="http://schemas.openxmlformats.org/drawingml/2006/table">
            <a:tbl>
              <a:tblPr/>
              <a:tblGrid>
                <a:gridCol w="1548000">
                  <a:extLst>
                    <a:ext uri="{9D8B030D-6E8A-4147-A177-3AD203B41FA5}">
                      <a16:colId xmlns:a16="http://schemas.microsoft.com/office/drawing/2014/main" val="20000"/>
                    </a:ext>
                  </a:extLst>
                </a:gridCol>
                <a:gridCol w="2772000">
                  <a:extLst>
                    <a:ext uri="{9D8B030D-6E8A-4147-A177-3AD203B41FA5}">
                      <a16:colId xmlns:a16="http://schemas.microsoft.com/office/drawing/2014/main" val="20001"/>
                    </a:ext>
                  </a:extLst>
                </a:gridCol>
                <a:gridCol w="2556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7560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RAN1#118</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August 19</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 23</a:t>
                      </a:r>
                      <a:r>
                        <a:rPr kumimoji="0" lang="en-US" altLang="ja-JP" sz="18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Maastricht, Netherlands</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tx1"/>
                          </a:solidFill>
                          <a:effectLst/>
                          <a:latin typeface="Calibri" pitchFamily="34" charset="0"/>
                          <a:ea typeface="ＭＳ Ｐゴシック" pitchFamily="50" charset="-128"/>
                        </a:rPr>
                        <a:t>Release 19 , 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866325858"/>
                  </a:ext>
                </a:extLst>
              </a:tr>
              <a:tr h="756000">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RAN#105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September 9</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 12</a:t>
                      </a:r>
                      <a:r>
                        <a:rPr kumimoji="0" lang="en-US" altLang="ja-JP" sz="18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 2024</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rPr>
                        <a:t>Melbourne, Australia</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18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RAN1#118 had 1089 registered participants and 618 attended participants</a:t>
            </a:r>
          </a:p>
          <a:p>
            <a:pPr marL="0" indent="0">
              <a:spcBef>
                <a:spcPts val="600"/>
              </a:spcBef>
              <a:buNone/>
            </a:pPr>
            <a:endParaRPr lang="en-US" sz="1800" dirty="0"/>
          </a:p>
        </p:txBody>
      </p:sp>
      <p:sp>
        <p:nvSpPr>
          <p:cNvPr id="3" name="제목 2"/>
          <p:cNvSpPr>
            <a:spLocks noGrp="1"/>
          </p:cNvSpPr>
          <p:nvPr>
            <p:ph type="title"/>
          </p:nvPr>
        </p:nvSpPr>
        <p:spPr/>
        <p:txBody>
          <a:bodyPr/>
          <a:lstStyle/>
          <a:p>
            <a:r>
              <a:rPr lang="en-US" dirty="0"/>
              <a:t>Delegates in RAN1</a:t>
            </a:r>
          </a:p>
        </p:txBody>
      </p:sp>
      <p:pic>
        <p:nvPicPr>
          <p:cNvPr id="4" name="그림 3">
            <a:extLst>
              <a:ext uri="{FF2B5EF4-FFF2-40B4-BE49-F238E27FC236}">
                <a16:creationId xmlns:a16="http://schemas.microsoft.com/office/drawing/2014/main" id="{518CEF07-D491-49FC-8A4A-6EBFF312C3C8}"/>
              </a:ext>
            </a:extLst>
          </p:cNvPr>
          <p:cNvPicPr>
            <a:picLocks noChangeAspect="1"/>
          </p:cNvPicPr>
          <p:nvPr/>
        </p:nvPicPr>
        <p:blipFill>
          <a:blip r:embed="rId2"/>
          <a:stretch>
            <a:fillRect/>
          </a:stretch>
        </p:blipFill>
        <p:spPr>
          <a:xfrm>
            <a:off x="1294984" y="2145174"/>
            <a:ext cx="9602032" cy="4291956"/>
          </a:xfrm>
          <a:prstGeom prst="rect">
            <a:avLst/>
          </a:prstGeom>
        </p:spPr>
      </p:pic>
    </p:spTree>
    <p:extLst>
      <p:ext uri="{BB962C8B-B14F-4D97-AF65-F5344CB8AC3E}">
        <p14:creationId xmlns:p14="http://schemas.microsoft.com/office/powerpoint/2010/main" val="2360407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nearly 2000 </a:t>
            </a:r>
            <a:r>
              <a:rPr lang="en-US" sz="1800" dirty="0" err="1"/>
              <a:t>tdocs</a:t>
            </a:r>
            <a:r>
              <a:rPr lang="en-US" sz="1800" dirty="0"/>
              <a:t> per meeting (RAN1#118: 1800)</a:t>
            </a:r>
          </a:p>
        </p:txBody>
      </p:sp>
      <p:pic>
        <p:nvPicPr>
          <p:cNvPr id="2" name="그림 1">
            <a:extLst>
              <a:ext uri="{FF2B5EF4-FFF2-40B4-BE49-F238E27FC236}">
                <a16:creationId xmlns:a16="http://schemas.microsoft.com/office/drawing/2014/main" id="{AAA937DD-D60E-4E68-871B-DD02C5E08D1A}"/>
              </a:ext>
            </a:extLst>
          </p:cNvPr>
          <p:cNvPicPr>
            <a:picLocks noChangeAspect="1"/>
          </p:cNvPicPr>
          <p:nvPr/>
        </p:nvPicPr>
        <p:blipFill>
          <a:blip r:embed="rId2"/>
          <a:stretch>
            <a:fillRect/>
          </a:stretch>
        </p:blipFill>
        <p:spPr>
          <a:xfrm>
            <a:off x="1294984" y="2163026"/>
            <a:ext cx="9602032" cy="4273666"/>
          </a:xfrm>
          <a:prstGeom prst="rect">
            <a:avLst/>
          </a:prstGeom>
        </p:spPr>
      </p:pic>
    </p:spTree>
    <p:extLst>
      <p:ext uri="{BB962C8B-B14F-4D97-AF65-F5344CB8AC3E}">
        <p14:creationId xmlns:p14="http://schemas.microsoft.com/office/powerpoint/2010/main" val="173715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93863"/>
            <a:ext cx="11314633" cy="1623212"/>
          </a:xfrm>
        </p:spPr>
        <p:txBody>
          <a:bodyPr/>
          <a:lstStyle/>
          <a:p>
            <a:pPr>
              <a:lnSpc>
                <a:spcPct val="120000"/>
              </a:lnSpc>
              <a:spcBef>
                <a:spcPts val="300"/>
              </a:spcBef>
              <a:spcAft>
                <a:spcPts val="300"/>
              </a:spcAft>
            </a:pPr>
            <a:r>
              <a:rPr lang="en-US" sz="1800" dirty="0"/>
              <a:t>Up to 3 parallel sessions were used for online discussions in RAN1#118</a:t>
            </a:r>
          </a:p>
          <a:p>
            <a:pPr lvl="1">
              <a:spcBef>
                <a:spcPts val="300"/>
              </a:spcBef>
              <a:spcAft>
                <a:spcPts val="300"/>
              </a:spcAft>
            </a:pPr>
            <a:r>
              <a:rPr lang="en-US" altLang="ko-KR" sz="1600" dirty="0"/>
              <a:t>In general, online time used per WI/SI was roughly proportional to the number of TUs per WI/SI assigned by RAN</a:t>
            </a:r>
          </a:p>
          <a:p>
            <a:pPr>
              <a:lnSpc>
                <a:spcPct val="120000"/>
              </a:lnSpc>
              <a:spcBef>
                <a:spcPts val="300"/>
              </a:spcBef>
              <a:spcAft>
                <a:spcPts val="300"/>
              </a:spcAft>
            </a:pPr>
            <a:r>
              <a:rPr lang="en-US" altLang="ko-KR" sz="1800" dirty="0"/>
              <a:t>Up to 2 parallel sessions were used for organized offline discussions in RAN1#118</a:t>
            </a:r>
          </a:p>
          <a:p>
            <a:pPr lvl="1">
              <a:lnSpc>
                <a:spcPct val="120000"/>
              </a:lnSpc>
              <a:spcBef>
                <a:spcPts val="300"/>
              </a:spcBef>
              <a:spcAft>
                <a:spcPts val="300"/>
              </a:spcAft>
            </a:pPr>
            <a:r>
              <a:rPr lang="en-US" altLang="ko-KR" sz="1600" dirty="0"/>
              <a:t>Rel-19 SI/WIs were prioritized when assigning offline time </a:t>
            </a:r>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7" name="표 6"/>
          <p:cNvGraphicFramePr>
            <a:graphicFrameLocks noGrp="1"/>
          </p:cNvGraphicFramePr>
          <p:nvPr>
            <p:extLst>
              <p:ext uri="{D42A27DB-BD31-4B8C-83A1-F6EECF244321}">
                <p14:modId xmlns:p14="http://schemas.microsoft.com/office/powerpoint/2010/main" val="3705176703"/>
              </p:ext>
            </p:extLst>
          </p:nvPr>
        </p:nvGraphicFramePr>
        <p:xfrm>
          <a:off x="858916" y="3096434"/>
          <a:ext cx="10555695" cy="2760752"/>
        </p:xfrm>
        <a:graphic>
          <a:graphicData uri="http://schemas.openxmlformats.org/drawingml/2006/table">
            <a:tbl>
              <a:tblPr firstRow="1" bandRow="1">
                <a:tableStyleId>{5940675A-B579-460E-94D1-54222C63F5DA}</a:tableStyleId>
              </a:tblPr>
              <a:tblGrid>
                <a:gridCol w="1268979">
                  <a:extLst>
                    <a:ext uri="{9D8B030D-6E8A-4147-A177-3AD203B41FA5}">
                      <a16:colId xmlns:a16="http://schemas.microsoft.com/office/drawing/2014/main" val="2288741288"/>
                    </a:ext>
                  </a:extLst>
                </a:gridCol>
                <a:gridCol w="759156">
                  <a:extLst>
                    <a:ext uri="{9D8B030D-6E8A-4147-A177-3AD203B41FA5}">
                      <a16:colId xmlns:a16="http://schemas.microsoft.com/office/drawing/2014/main" val="1529471702"/>
                    </a:ext>
                  </a:extLst>
                </a:gridCol>
                <a:gridCol w="759156">
                  <a:extLst>
                    <a:ext uri="{9D8B030D-6E8A-4147-A177-3AD203B41FA5}">
                      <a16:colId xmlns:a16="http://schemas.microsoft.com/office/drawing/2014/main" val="799471431"/>
                    </a:ext>
                  </a:extLst>
                </a:gridCol>
                <a:gridCol w="759156">
                  <a:extLst>
                    <a:ext uri="{9D8B030D-6E8A-4147-A177-3AD203B41FA5}">
                      <a16:colId xmlns:a16="http://schemas.microsoft.com/office/drawing/2014/main" val="1299444280"/>
                    </a:ext>
                  </a:extLst>
                </a:gridCol>
                <a:gridCol w="759156">
                  <a:extLst>
                    <a:ext uri="{9D8B030D-6E8A-4147-A177-3AD203B41FA5}">
                      <a16:colId xmlns:a16="http://schemas.microsoft.com/office/drawing/2014/main" val="1192263184"/>
                    </a:ext>
                  </a:extLst>
                </a:gridCol>
                <a:gridCol w="759156">
                  <a:extLst>
                    <a:ext uri="{9D8B030D-6E8A-4147-A177-3AD203B41FA5}">
                      <a16:colId xmlns:a16="http://schemas.microsoft.com/office/drawing/2014/main" val="2174517937"/>
                    </a:ext>
                  </a:extLst>
                </a:gridCol>
                <a:gridCol w="759156">
                  <a:extLst>
                    <a:ext uri="{9D8B030D-6E8A-4147-A177-3AD203B41FA5}">
                      <a16:colId xmlns:a16="http://schemas.microsoft.com/office/drawing/2014/main" val="2778070285"/>
                    </a:ext>
                  </a:extLst>
                </a:gridCol>
                <a:gridCol w="759156">
                  <a:extLst>
                    <a:ext uri="{9D8B030D-6E8A-4147-A177-3AD203B41FA5}">
                      <a16:colId xmlns:a16="http://schemas.microsoft.com/office/drawing/2014/main" val="3969171253"/>
                    </a:ext>
                  </a:extLst>
                </a:gridCol>
                <a:gridCol w="759156">
                  <a:extLst>
                    <a:ext uri="{9D8B030D-6E8A-4147-A177-3AD203B41FA5}">
                      <a16:colId xmlns:a16="http://schemas.microsoft.com/office/drawing/2014/main" val="1248273859"/>
                    </a:ext>
                  </a:extLst>
                </a:gridCol>
                <a:gridCol w="759156">
                  <a:extLst>
                    <a:ext uri="{9D8B030D-6E8A-4147-A177-3AD203B41FA5}">
                      <a16:colId xmlns:a16="http://schemas.microsoft.com/office/drawing/2014/main" val="3199722088"/>
                    </a:ext>
                  </a:extLst>
                </a:gridCol>
                <a:gridCol w="759156">
                  <a:extLst>
                    <a:ext uri="{9D8B030D-6E8A-4147-A177-3AD203B41FA5}">
                      <a16:colId xmlns:a16="http://schemas.microsoft.com/office/drawing/2014/main" val="1656258419"/>
                    </a:ext>
                  </a:extLst>
                </a:gridCol>
                <a:gridCol w="759156">
                  <a:extLst>
                    <a:ext uri="{9D8B030D-6E8A-4147-A177-3AD203B41FA5}">
                      <a16:colId xmlns:a16="http://schemas.microsoft.com/office/drawing/2014/main" val="3725405787"/>
                    </a:ext>
                  </a:extLst>
                </a:gridCol>
                <a:gridCol w="936000">
                  <a:extLst>
                    <a:ext uri="{9D8B030D-6E8A-4147-A177-3AD203B41FA5}">
                      <a16:colId xmlns:a16="http://schemas.microsoft.com/office/drawing/2014/main" val="482474405"/>
                    </a:ext>
                  </a:extLst>
                </a:gridCol>
              </a:tblGrid>
              <a:tr h="539236">
                <a:tc>
                  <a:txBody>
                    <a:bodyPr/>
                    <a:lstStyle/>
                    <a:p>
                      <a:r>
                        <a:rPr lang="en-US" altLang="ko-KR" sz="1100" b="1" dirty="0">
                          <a:solidFill>
                            <a:schemeClr val="bg1"/>
                          </a:solidFill>
                        </a:rPr>
                        <a:t>Rel-19 WI/SIs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AI/ML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MIMO</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Duplex</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Ambient IoT</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NW Energy Savings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LP-WUS</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ISAC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7-24GHz channel model</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XR</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Mobility</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NR-NTN</a:t>
                      </a:r>
                      <a:br>
                        <a:rPr lang="en-US" sz="1100" b="1" dirty="0">
                          <a:solidFill>
                            <a:schemeClr val="bg1"/>
                          </a:solidFill>
                          <a:latin typeface="Arial Narrow" panose="020B0606020202030204" pitchFamily="34" charset="0"/>
                        </a:rPr>
                      </a:br>
                      <a:r>
                        <a:rPr lang="en-US" sz="1100" b="1" dirty="0">
                          <a:solidFill>
                            <a:schemeClr val="bg1"/>
                          </a:solidFill>
                          <a:latin typeface="Arial Narrow" panose="020B0606020202030204" pitchFamily="34" charset="0"/>
                        </a:rPr>
                        <a:t>/IoT-NTN</a:t>
                      </a:r>
                    </a:p>
                  </a:txBody>
                  <a:tcPr marL="97833" marR="97833" marT="48916" marB="48916" anchor="ctr">
                    <a:solidFill>
                      <a:srgbClr val="0070C0"/>
                    </a:solidFill>
                  </a:tcPr>
                </a:tc>
                <a:tc>
                  <a:txBody>
                    <a:bodyPr/>
                    <a:lstStyle/>
                    <a:p>
                      <a:pPr algn="ctr"/>
                      <a:r>
                        <a:rPr lang="en-US" sz="1100" b="1" dirty="0">
                          <a:solidFill>
                            <a:schemeClr val="bg1"/>
                          </a:solidFill>
                          <a:latin typeface="Arial Narrow" panose="020B0606020202030204" pitchFamily="34" charset="0"/>
                        </a:rPr>
                        <a:t>Maintenance</a:t>
                      </a:r>
                    </a:p>
                  </a:txBody>
                  <a:tcPr marL="97833" marR="97833" marT="48916" marB="48916" anchor="ctr">
                    <a:solidFill>
                      <a:srgbClr val="0070C0"/>
                    </a:solidFill>
                  </a:tcPr>
                </a:tc>
                <a:extLst>
                  <a:ext uri="{0D108BD9-81ED-4DB2-BD59-A6C34878D82A}">
                    <a16:rowId xmlns:a16="http://schemas.microsoft.com/office/drawing/2014/main" val="1422414337"/>
                  </a:ext>
                </a:extLst>
              </a:tr>
              <a:tr h="720000">
                <a:tc>
                  <a:txBody>
                    <a:bodyPr/>
                    <a:lstStyle/>
                    <a:p>
                      <a:r>
                        <a:rPr lang="en-US" altLang="ko-KR" sz="1100" b="1" dirty="0"/>
                        <a:t>RAN assigned TUs (per meeting)</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tc>
                  <a:txBody>
                    <a:bodyPr/>
                    <a:lstStyle/>
                    <a:p>
                      <a:pPr algn="ctr"/>
                      <a:r>
                        <a:rPr lang="en-US" sz="1100" dirty="0">
                          <a:latin typeface="Arial Narrow" panose="020B0606020202030204" pitchFamily="34" charset="0"/>
                        </a:rPr>
                        <a:t>2.5</a:t>
                      </a:r>
                    </a:p>
                  </a:txBody>
                  <a:tcPr marL="97833" marR="97833" marT="48916" marB="48916" anchor="ctr"/>
                </a:tc>
                <a:tc>
                  <a:txBody>
                    <a:bodyPr/>
                    <a:lstStyle/>
                    <a:p>
                      <a:pPr algn="ctr"/>
                      <a:r>
                        <a:rPr lang="en-US" sz="1100" dirty="0">
                          <a:latin typeface="Arial Narrow" panose="020B0606020202030204" pitchFamily="34" charset="0"/>
                        </a:rPr>
                        <a:t>2</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2</a:t>
                      </a:r>
                    </a:p>
                  </a:txBody>
                  <a:tcPr marL="97833" marR="97833" marT="48916" marB="48916" anchor="ctr"/>
                </a:tc>
                <a:tc>
                  <a:txBody>
                    <a:bodyPr/>
                    <a:lstStyle/>
                    <a:p>
                      <a:pPr algn="ctr"/>
                      <a:r>
                        <a:rPr lang="en-US" sz="1100" dirty="0">
                          <a:latin typeface="Arial Narrow" panose="020B0606020202030204" pitchFamily="34" charset="0"/>
                        </a:rPr>
                        <a:t>1.5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0.5</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1</a:t>
                      </a:r>
                    </a:p>
                  </a:txBody>
                  <a:tcPr marL="97833" marR="97833" marT="48916" marB="48916" anchor="ctr"/>
                </a:tc>
                <a:tc>
                  <a:txBody>
                    <a:bodyPr/>
                    <a:lstStyle/>
                    <a:p>
                      <a:pPr algn="ctr"/>
                      <a:r>
                        <a:rPr lang="en-US" sz="1100" dirty="0">
                          <a:latin typeface="Arial Narrow" panose="020B0606020202030204" pitchFamily="34" charset="0"/>
                        </a:rPr>
                        <a:t>4</a:t>
                      </a:r>
                    </a:p>
                  </a:txBody>
                  <a:tcPr marL="97833" marR="97833" marT="48916" marB="48916" anchor="ctr"/>
                </a:tc>
                <a:extLst>
                  <a:ext uri="{0D108BD9-81ED-4DB2-BD59-A6C34878D82A}">
                    <a16:rowId xmlns:a16="http://schemas.microsoft.com/office/drawing/2014/main" val="1208576553"/>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FF0000"/>
                          </a:solidFill>
                        </a:rPr>
                        <a:t>Online</a:t>
                      </a:r>
                      <a:r>
                        <a:rPr lang="en-US" altLang="ko-KR" sz="1100" b="1" dirty="0"/>
                        <a:t> time in RAN1#118</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1050</a:t>
                      </a:r>
                    </a:p>
                  </a:txBody>
                  <a:tcPr marL="97833" marR="97833" marT="48916" marB="48916" anchor="ctr"/>
                </a:tc>
                <a:tc>
                  <a:txBody>
                    <a:bodyPr/>
                    <a:lstStyle/>
                    <a:p>
                      <a:pPr algn="ctr"/>
                      <a:r>
                        <a:rPr lang="en-US" sz="1100" dirty="0">
                          <a:latin typeface="Arial Narrow" panose="020B0606020202030204" pitchFamily="34" charset="0"/>
                        </a:rPr>
                        <a:t>420</a:t>
                      </a:r>
                    </a:p>
                  </a:txBody>
                  <a:tcPr marL="97833" marR="97833" marT="48916" marB="48916" anchor="ctr"/>
                </a:tc>
                <a:tc>
                  <a:txBody>
                    <a:bodyPr/>
                    <a:lstStyle/>
                    <a:p>
                      <a:pPr algn="ctr"/>
                      <a:r>
                        <a:rPr lang="en-US" sz="1100" dirty="0">
                          <a:latin typeface="Arial Narrow" panose="020B0606020202030204" pitchFamily="34" charset="0"/>
                        </a:rPr>
                        <a:t>390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1035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445</a:t>
                      </a:r>
                    </a:p>
                  </a:txBody>
                  <a:tcPr marL="97833" marR="97833" marT="48916" marB="48916" anchor="ctr"/>
                </a:tc>
                <a:tc>
                  <a:txBody>
                    <a:bodyPr/>
                    <a:lstStyle/>
                    <a:p>
                      <a:pPr algn="ctr"/>
                      <a:r>
                        <a:rPr lang="en-US" sz="1100" dirty="0">
                          <a:latin typeface="Arial Narrow" panose="020B0606020202030204" pitchFamily="34" charset="0"/>
                        </a:rPr>
                        <a:t>385</a:t>
                      </a:r>
                    </a:p>
                  </a:txBody>
                  <a:tcPr marL="97833" marR="97833" marT="48916" marB="48916" anchor="ctr"/>
                </a:tc>
                <a:tc>
                  <a:txBody>
                    <a:bodyPr/>
                    <a:lstStyle/>
                    <a:p>
                      <a:pPr algn="ctr"/>
                      <a:r>
                        <a:rPr lang="en-US" sz="1100" dirty="0">
                          <a:latin typeface="Arial Narrow" panose="020B0606020202030204" pitchFamily="34" charset="0"/>
                        </a:rPr>
                        <a:t>225</a:t>
                      </a:r>
                    </a:p>
                  </a:txBody>
                  <a:tcPr marL="97833" marR="97833" marT="48916" marB="48916" anchor="ctr"/>
                </a:tc>
                <a:tc>
                  <a:txBody>
                    <a:bodyPr/>
                    <a:lstStyle/>
                    <a:p>
                      <a:pPr algn="ctr"/>
                      <a:r>
                        <a:rPr lang="en-US" sz="1100" dirty="0">
                          <a:latin typeface="Arial Narrow" panose="020B0606020202030204" pitchFamily="34" charset="0"/>
                        </a:rPr>
                        <a:t>240</a:t>
                      </a:r>
                    </a:p>
                  </a:txBody>
                  <a:tcPr marL="97833" marR="97833" marT="48916" marB="48916" anchor="ctr"/>
                </a:tc>
                <a:tc>
                  <a:txBody>
                    <a:bodyPr/>
                    <a:lstStyle/>
                    <a:p>
                      <a:pPr algn="ctr"/>
                      <a:r>
                        <a:rPr lang="en-US" sz="1100" dirty="0">
                          <a:latin typeface="Arial Narrow" panose="020B0606020202030204" pitchFamily="34" charset="0"/>
                        </a:rPr>
                        <a:t>75</a:t>
                      </a:r>
                    </a:p>
                  </a:txBody>
                  <a:tcPr marL="97833" marR="97833" marT="48916" marB="48916" anchor="ctr"/>
                </a:tc>
                <a:tc>
                  <a:txBody>
                    <a:bodyPr/>
                    <a:lstStyle/>
                    <a:p>
                      <a:pPr algn="ctr"/>
                      <a:r>
                        <a:rPr lang="en-US" sz="1100" dirty="0">
                          <a:latin typeface="Arial Narrow" panose="020B0606020202030204" pitchFamily="34" charset="0"/>
                        </a:rPr>
                        <a:t>90</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dirty="0">
                          <a:latin typeface="Arial Narrow" panose="020B0606020202030204" pitchFamily="34" charset="0"/>
                        </a:rPr>
                        <a:t>1205</a:t>
                      </a:r>
                    </a:p>
                  </a:txBody>
                  <a:tcPr marL="97833" marR="97833" marT="48916" marB="48916" anchor="ctr"/>
                </a:tc>
                <a:extLst>
                  <a:ext uri="{0D108BD9-81ED-4DB2-BD59-A6C34878D82A}">
                    <a16:rowId xmlns:a16="http://schemas.microsoft.com/office/drawing/2014/main" val="98662380"/>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1" dirty="0">
                          <a:solidFill>
                            <a:srgbClr val="0000FF"/>
                          </a:solidFill>
                        </a:rPr>
                        <a:t>Offline</a:t>
                      </a:r>
                      <a:r>
                        <a:rPr lang="en-US" altLang="ko-KR" sz="1100" b="1" dirty="0"/>
                        <a:t> time in RAN1#118</a:t>
                      </a:r>
                    </a:p>
                  </a:txBody>
                  <a:tcPr marL="97833" marR="97833" marT="48916" marB="48916"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latin typeface="Arial Narrow" panose="020B0606020202030204" pitchFamily="34" charset="0"/>
                        </a:rPr>
                        <a:t>780</a:t>
                      </a:r>
                    </a:p>
                  </a:txBody>
                  <a:tcPr marL="97833" marR="97833" marT="48916" marB="48916" anchor="ctr"/>
                </a:tc>
                <a:tc>
                  <a:txBody>
                    <a:bodyPr/>
                    <a:lstStyle/>
                    <a:p>
                      <a:pPr algn="ctr"/>
                      <a:r>
                        <a:rPr lang="en-US" sz="1100" dirty="0">
                          <a:latin typeface="Arial Narrow" panose="020B0606020202030204" pitchFamily="34" charset="0"/>
                        </a:rPr>
                        <a:t>315</a:t>
                      </a:r>
                    </a:p>
                  </a:txBody>
                  <a:tcPr marL="97833" marR="97833" marT="48916" marB="48916" anchor="ctr"/>
                </a:tc>
                <a:tc>
                  <a:txBody>
                    <a:bodyPr/>
                    <a:lstStyle/>
                    <a:p>
                      <a:pPr algn="ctr"/>
                      <a:r>
                        <a:rPr lang="en-US" sz="1100" dirty="0">
                          <a:latin typeface="Arial Narrow" panose="020B0606020202030204" pitchFamily="34" charset="0"/>
                        </a:rPr>
                        <a:t>375</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600</a:t>
                      </a:r>
                    </a:p>
                  </a:txBody>
                  <a:tcPr marL="97833" marR="97833" marT="48916" marB="48916" anchor="ctr"/>
                </a:tc>
                <a:tc>
                  <a:txBody>
                    <a:bodyPr/>
                    <a:lstStyle/>
                    <a:p>
                      <a:pPr algn="ctr"/>
                      <a:r>
                        <a:rPr lang="en-US" sz="1100" b="0" dirty="0">
                          <a:solidFill>
                            <a:schemeClr val="tx1"/>
                          </a:solidFill>
                          <a:latin typeface="Arial Narrow" panose="020B0606020202030204" pitchFamily="34" charset="0"/>
                        </a:rPr>
                        <a:t>360</a:t>
                      </a:r>
                    </a:p>
                  </a:txBody>
                  <a:tcPr marL="97833" marR="97833" marT="48916" marB="48916" anchor="ctr"/>
                </a:tc>
                <a:tc>
                  <a:txBody>
                    <a:bodyPr/>
                    <a:lstStyle/>
                    <a:p>
                      <a:pPr algn="ctr"/>
                      <a:r>
                        <a:rPr lang="en-US" sz="1100" dirty="0">
                          <a:latin typeface="Arial Narrow" panose="020B0606020202030204" pitchFamily="34" charset="0"/>
                        </a:rPr>
                        <a:t>450</a:t>
                      </a:r>
                    </a:p>
                  </a:txBody>
                  <a:tcPr marL="97833" marR="97833" marT="48916" marB="48916" anchor="ctr"/>
                </a:tc>
                <a:tc>
                  <a:txBody>
                    <a:bodyPr/>
                    <a:lstStyle/>
                    <a:p>
                      <a:pPr algn="ctr"/>
                      <a:r>
                        <a:rPr lang="en-US" sz="1100" dirty="0">
                          <a:latin typeface="Arial Narrow" panose="020B0606020202030204" pitchFamily="34" charset="0"/>
                        </a:rPr>
                        <a:t>180</a:t>
                      </a:r>
                    </a:p>
                  </a:txBody>
                  <a:tcPr marL="97833" marR="97833" marT="48916" marB="48916" anchor="ctr"/>
                </a:tc>
                <a:tc>
                  <a:txBody>
                    <a:bodyPr/>
                    <a:lstStyle/>
                    <a:p>
                      <a:pPr algn="ctr"/>
                      <a:r>
                        <a:rPr lang="en-US" sz="1100" dirty="0">
                          <a:latin typeface="Arial Narrow" panose="020B0606020202030204" pitchFamily="34" charset="0"/>
                        </a:rPr>
                        <a:t>210</a:t>
                      </a:r>
                    </a:p>
                  </a:txBody>
                  <a:tcPr marL="97833" marR="97833" marT="48916" marB="48916" anchor="ctr"/>
                </a:tc>
                <a:tc>
                  <a:txBody>
                    <a:bodyPr/>
                    <a:lstStyle/>
                    <a:p>
                      <a:pPr algn="ctr"/>
                      <a:r>
                        <a:rPr lang="en-US" sz="1100" dirty="0">
                          <a:latin typeface="Arial Narrow" panose="020B0606020202030204" pitchFamily="34" charset="0"/>
                        </a:rPr>
                        <a:t>65</a:t>
                      </a:r>
                    </a:p>
                  </a:txBody>
                  <a:tcPr marL="97833" marR="97833" marT="48916" marB="48916" anchor="ctr"/>
                </a:tc>
                <a:tc>
                  <a:txBody>
                    <a:bodyPr/>
                    <a:lstStyle/>
                    <a:p>
                      <a:pPr algn="ctr"/>
                      <a:r>
                        <a:rPr lang="en-US" sz="1100" dirty="0">
                          <a:latin typeface="Arial Narrow" panose="020B0606020202030204" pitchFamily="34" charset="0"/>
                        </a:rPr>
                        <a:t>100</a:t>
                      </a:r>
                    </a:p>
                  </a:txBody>
                  <a:tcPr marL="97833" marR="97833" marT="48916" marB="48916" anchor="ctr"/>
                </a:tc>
                <a:tc>
                  <a:txBody>
                    <a:bodyPr/>
                    <a:lstStyle/>
                    <a:p>
                      <a:pPr algn="ctr"/>
                      <a:r>
                        <a:rPr lang="en-US" sz="1100" dirty="0">
                          <a:latin typeface="Arial Narrow" panose="020B0606020202030204" pitchFamily="34" charset="0"/>
                        </a:rPr>
                        <a:t>255</a:t>
                      </a:r>
                    </a:p>
                  </a:txBody>
                  <a:tcPr marL="97833" marR="97833" marT="48916" marB="48916" anchor="ctr"/>
                </a:tc>
                <a:tc>
                  <a:txBody>
                    <a:bodyPr/>
                    <a:lstStyle/>
                    <a:p>
                      <a:pPr algn="ctr"/>
                      <a:r>
                        <a:rPr lang="en-US" sz="1100" dirty="0">
                          <a:latin typeface="Arial Narrow" panose="020B0606020202030204" pitchFamily="34" charset="0"/>
                        </a:rPr>
                        <a:t>30</a:t>
                      </a:r>
                    </a:p>
                  </a:txBody>
                  <a:tcPr marL="97833" marR="97833" marT="48916" marB="48916" anchor="ctr"/>
                </a:tc>
                <a:extLst>
                  <a:ext uri="{0D108BD9-81ED-4DB2-BD59-A6C34878D82A}">
                    <a16:rowId xmlns:a16="http://schemas.microsoft.com/office/drawing/2014/main" val="1340892811"/>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600"/>
              </a:spcAft>
            </a:pPr>
            <a:r>
              <a:rPr lang="en-US" sz="1800" dirty="0"/>
              <a:t>Additional effort was spent by RAN1 on post meeting email discussions for the following purposes</a:t>
            </a:r>
          </a:p>
          <a:p>
            <a:pPr lvl="1">
              <a:spcBef>
                <a:spcPts val="600"/>
              </a:spcBef>
              <a:spcAft>
                <a:spcPts val="600"/>
              </a:spcAft>
            </a:pPr>
            <a:r>
              <a:rPr lang="en-US" sz="1600" dirty="0"/>
              <a:t>Review and endorsement of RAN1 CRs for submission to RAN</a:t>
            </a:r>
          </a:p>
          <a:p>
            <a:pPr lvl="1">
              <a:spcBef>
                <a:spcPts val="600"/>
              </a:spcBef>
              <a:spcAft>
                <a:spcPts val="600"/>
              </a:spcAft>
            </a:pPr>
            <a:r>
              <a:rPr lang="en-US" sz="1600" dirty="0"/>
              <a:t>Update of AI/ML TR38.843 and Ambient IoT TR38.769 </a:t>
            </a:r>
          </a:p>
          <a:p>
            <a:pPr lvl="1">
              <a:spcBef>
                <a:spcPts val="600"/>
              </a:spcBef>
              <a:spcAft>
                <a:spcPts val="600"/>
              </a:spcAft>
            </a:pPr>
            <a:r>
              <a:rPr lang="en-US" sz="1600" dirty="0"/>
              <a:t>Collection of evaluation results on Ambient IoT (planned for Oct 8 – 10)</a:t>
            </a:r>
            <a:endParaRPr lang="en-US" sz="1400" dirty="0"/>
          </a:p>
        </p:txBody>
      </p:sp>
      <p:sp>
        <p:nvSpPr>
          <p:cNvPr id="3" name="제목 2"/>
          <p:cNvSpPr>
            <a:spLocks noGrp="1"/>
          </p:cNvSpPr>
          <p:nvPr>
            <p:ph type="title"/>
          </p:nvPr>
        </p:nvSpPr>
        <p:spPr/>
        <p:txBody>
          <a:bodyPr/>
          <a:lstStyle/>
          <a:p>
            <a:r>
              <a:rPr lang="en-US" dirty="0"/>
              <a:t>Other Information on RAN1 for 2024.Q3</a:t>
            </a:r>
          </a:p>
        </p:txBody>
      </p:sp>
    </p:spTree>
    <p:extLst>
      <p:ext uri="{BB962C8B-B14F-4D97-AF65-F5344CB8AC3E}">
        <p14:creationId xmlns:p14="http://schemas.microsoft.com/office/powerpoint/2010/main" val="1729611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lnSpc>
                <a:spcPct val="120000"/>
              </a:lnSpc>
              <a:spcBef>
                <a:spcPts val="300"/>
              </a:spcBef>
              <a:spcAft>
                <a:spcPts val="600"/>
              </a:spcAft>
            </a:pPr>
            <a:r>
              <a:rPr lang="en-US" altLang="en-US" sz="1800" dirty="0"/>
              <a:t>Rel-19 LTE (IoT NTN Phase 3)</a:t>
            </a:r>
          </a:p>
          <a:p>
            <a:pPr lvl="1">
              <a:lnSpc>
                <a:spcPct val="120000"/>
              </a:lnSpc>
              <a:spcBef>
                <a:spcPts val="300"/>
              </a:spcBef>
              <a:spcAft>
                <a:spcPts val="600"/>
              </a:spcAft>
            </a:pPr>
            <a:r>
              <a:rPr lang="en-US" altLang="en-US" sz="1600" dirty="0"/>
              <a:t>Reasonable progress </a:t>
            </a:r>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endParaRPr lang="en-US" altLang="en-US" sz="1800" dirty="0"/>
          </a:p>
          <a:p>
            <a:pPr>
              <a:lnSpc>
                <a:spcPct val="120000"/>
              </a:lnSpc>
              <a:spcBef>
                <a:spcPts val="300"/>
              </a:spcBef>
              <a:spcAft>
                <a:spcPts val="600"/>
              </a:spcAft>
            </a:pPr>
            <a:r>
              <a:rPr lang="en-US" altLang="en-US" sz="1800" dirty="0"/>
              <a:t>LTE specifications (including Rel-18) are stable</a:t>
            </a:r>
          </a:p>
          <a:p>
            <a:pPr lvl="1">
              <a:lnSpc>
                <a:spcPct val="120000"/>
              </a:lnSpc>
              <a:spcBef>
                <a:spcPts val="300"/>
              </a:spcBef>
              <a:spcAft>
                <a:spcPts val="600"/>
              </a:spcAft>
            </a:pPr>
            <a:r>
              <a:rPr lang="en-US" altLang="en-US" sz="1600" dirty="0">
                <a:ea typeface="ＭＳ Ｐゴシック" panose="020B0600070205080204" pitchFamily="34" charset="-128"/>
              </a:rPr>
              <a:t>There were no </a:t>
            </a:r>
            <a:r>
              <a:rPr lang="en-US" altLang="en-US" sz="1600" dirty="0" err="1">
                <a:ea typeface="ＭＳ Ｐゴシック" panose="020B0600070205080204" pitchFamily="34" charset="-128"/>
              </a:rPr>
              <a:t>tdocs</a:t>
            </a:r>
            <a:r>
              <a:rPr lang="en-US" altLang="en-US" sz="1600" dirty="0">
                <a:ea typeface="ＭＳ Ｐゴシック" panose="020B0600070205080204" pitchFamily="34" charset="-128"/>
              </a:rPr>
              <a:t> submitted to RAN1#118 on maintenance for pre-Rel-18 LTE specifications</a:t>
            </a:r>
          </a:p>
          <a:p>
            <a:pPr lvl="1">
              <a:lnSpc>
                <a:spcPct val="120000"/>
              </a:lnSpc>
              <a:spcBef>
                <a:spcPts val="300"/>
              </a:spcBef>
              <a:spcAft>
                <a:spcPts val="600"/>
              </a:spcAft>
            </a:pPr>
            <a:r>
              <a:rPr lang="en-US" altLang="en-US" sz="1600" dirty="0">
                <a:ea typeface="ＭＳ Ｐゴシック" panose="020B0600070205080204" pitchFamily="34" charset="-128"/>
              </a:rPr>
              <a:t>There were no CRs endorsed for LTE</a:t>
            </a:r>
          </a:p>
          <a:p>
            <a:pPr lvl="1">
              <a:lnSpc>
                <a:spcPct val="120000"/>
              </a:lnSpc>
              <a:spcBef>
                <a:spcPts val="300"/>
              </a:spcBef>
              <a:spcAft>
                <a:spcPts val="600"/>
              </a:spcAft>
            </a:pPr>
            <a:r>
              <a:rPr lang="en-US" altLang="ko-KR" sz="1600" dirty="0"/>
              <a:t>Updated UE features for Rel-18 IoT NTN have been sent to RAN2</a:t>
            </a:r>
          </a:p>
          <a:p>
            <a:pPr lvl="1">
              <a:lnSpc>
                <a:spcPct val="120000"/>
              </a:lnSpc>
              <a:spcBef>
                <a:spcPts val="300"/>
              </a:spcBef>
              <a:spcAft>
                <a:spcPts val="600"/>
              </a:spcAft>
            </a:pPr>
            <a:endParaRPr lang="en-US" altLang="en-US" sz="1600" dirty="0">
              <a:ea typeface="ＭＳ Ｐゴシック" panose="020B0600070205080204" pitchFamily="34" charset="-128"/>
            </a:endParaRPr>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lvl="1">
              <a:lnSpc>
                <a:spcPct val="120000"/>
              </a:lnSpc>
              <a:spcBef>
                <a:spcPts val="300"/>
              </a:spcBef>
              <a:spcAft>
                <a:spcPts val="600"/>
              </a:spcAft>
            </a:pPr>
            <a:endParaRPr lang="en-US" altLang="en-US" sz="1600" dirty="0"/>
          </a:p>
          <a:p>
            <a:pPr>
              <a:lnSpc>
                <a:spcPct val="120000"/>
              </a:lnSpc>
              <a:spcBef>
                <a:spcPts val="300"/>
              </a:spcBef>
              <a:spcAft>
                <a:spcPts val="600"/>
              </a:spcAft>
            </a:pPr>
            <a:endParaRPr lang="en-US" altLang="en-US" sz="1800" dirty="0"/>
          </a:p>
        </p:txBody>
      </p:sp>
      <p:sp>
        <p:nvSpPr>
          <p:cNvPr id="3" name="제목 2"/>
          <p:cNvSpPr>
            <a:spLocks noGrp="1"/>
          </p:cNvSpPr>
          <p:nvPr>
            <p:ph type="title"/>
          </p:nvPr>
        </p:nvSpPr>
        <p:spPr/>
        <p:txBody>
          <a:bodyPr/>
          <a:lstStyle/>
          <a:p>
            <a:r>
              <a:rPr lang="en-US" dirty="0"/>
              <a:t>LTE Summary</a:t>
            </a:r>
          </a:p>
        </p:txBody>
      </p:sp>
      <p:graphicFrame>
        <p:nvGraphicFramePr>
          <p:cNvPr id="4" name="Table 1">
            <a:extLst>
              <a:ext uri="{FF2B5EF4-FFF2-40B4-BE49-F238E27FC236}">
                <a16:creationId xmlns:a16="http://schemas.microsoft.com/office/drawing/2014/main" id="{B941F413-ED95-486B-B340-DCBFA30BFE7A}"/>
              </a:ext>
            </a:extLst>
          </p:cNvPr>
          <p:cNvGraphicFramePr>
            <a:graphicFrameLocks noGrp="1"/>
          </p:cNvGraphicFramePr>
          <p:nvPr>
            <p:extLst>
              <p:ext uri="{D42A27DB-BD31-4B8C-83A1-F6EECF244321}">
                <p14:modId xmlns:p14="http://schemas.microsoft.com/office/powerpoint/2010/main" val="1985968549"/>
              </p:ext>
            </p:extLst>
          </p:nvPr>
        </p:nvGraphicFramePr>
        <p:xfrm>
          <a:off x="1115652" y="2051105"/>
          <a:ext cx="9960696" cy="805924"/>
        </p:xfrm>
        <a:graphic>
          <a:graphicData uri="http://schemas.openxmlformats.org/drawingml/2006/table">
            <a:tbl>
              <a:tblPr/>
              <a:tblGrid>
                <a:gridCol w="6480000">
                  <a:extLst>
                    <a:ext uri="{9D8B030D-6E8A-4147-A177-3AD203B41FA5}">
                      <a16:colId xmlns:a16="http://schemas.microsoft.com/office/drawing/2014/main" val="20000"/>
                    </a:ext>
                  </a:extLst>
                </a:gridCol>
                <a:gridCol w="600696">
                  <a:extLst>
                    <a:ext uri="{9D8B030D-6E8A-4147-A177-3AD203B41FA5}">
                      <a16:colId xmlns:a16="http://schemas.microsoft.com/office/drawing/2014/main" val="20001"/>
                    </a:ext>
                  </a:extLst>
                </a:gridCol>
                <a:gridCol w="1440000">
                  <a:extLst>
                    <a:ext uri="{9D8B030D-6E8A-4147-A177-3AD203B41FA5}">
                      <a16:colId xmlns:a16="http://schemas.microsoft.com/office/drawing/2014/main" val="1107924479"/>
                    </a:ext>
                  </a:extLst>
                </a:gridCol>
                <a:gridCol w="1440000">
                  <a:extLst>
                    <a:ext uri="{9D8B030D-6E8A-4147-A177-3AD203B41FA5}">
                      <a16:colId xmlns:a16="http://schemas.microsoft.com/office/drawing/2014/main" val="20006"/>
                    </a:ext>
                  </a:extLst>
                </a:gridCol>
              </a:tblGrid>
              <a:tr h="303734">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charset="-128"/>
                        </a:defRPr>
                      </a:lvl1pPr>
                      <a:lvl2pPr marL="742950" indent="-285750" algn="l" defTabSz="914400" rtl="0" eaLnBrk="1" latinLnBrk="0" hangingPunct="1">
                        <a:spcBef>
                          <a:spcPct val="20000"/>
                        </a:spcBef>
                        <a:buClr>
                          <a:srgbClr val="C00000"/>
                        </a:buClr>
                        <a:buFont typeface="Arial" charset="0"/>
                        <a:defRPr sz="2000" kern="1200">
                          <a:solidFill>
                            <a:schemeClr val="tx1"/>
                          </a:solidFill>
                          <a:latin typeface="Calibri" pitchFamily="34" charset="0"/>
                          <a:ea typeface="ＭＳ Ｐゴシック" charset="-128"/>
                        </a:defRPr>
                      </a:lvl2pPr>
                      <a:lvl3pPr marL="1143000" indent="-228600" algn="l" defTabSz="914400" rtl="0" eaLnBrk="1" latinLnBrk="0" hangingPunct="1">
                        <a:spcBef>
                          <a:spcPct val="20000"/>
                        </a:spcBef>
                        <a:buFont typeface="Arial" charset="0"/>
                        <a:defRPr sz="1800" kern="1200">
                          <a:solidFill>
                            <a:schemeClr val="tx1"/>
                          </a:solidFill>
                          <a:latin typeface="Calibri" pitchFamily="34" charset="0"/>
                          <a:ea typeface="ＭＳ Ｐゴシック" charset="-128"/>
                        </a:defRPr>
                      </a:lvl3pPr>
                      <a:lvl4pPr marL="1600200" indent="-228600" algn="l" defTabSz="914400" rtl="0" eaLnBrk="1" latinLnBrk="0" hangingPunct="1">
                        <a:spcBef>
                          <a:spcPct val="20000"/>
                        </a:spcBef>
                        <a:buFont typeface="Arial" charset="0"/>
                        <a:defRPr sz="1600" kern="1200">
                          <a:solidFill>
                            <a:schemeClr val="tx1"/>
                          </a:solidFill>
                          <a:latin typeface="Calibri" pitchFamily="34" charset="0"/>
                          <a:ea typeface="ＭＳ Ｐゴシック" charset="-128"/>
                        </a:defRPr>
                      </a:lvl4pPr>
                      <a:lvl5pPr marL="2057400" indent="-228600" algn="l" defTabSz="914400" rtl="0" eaLnBrk="1" latinLnBrk="0" hangingPunct="1">
                        <a:spcBef>
                          <a:spcPct val="20000"/>
                        </a:spcBef>
                        <a:buFont typeface="Arial" charset="0"/>
                        <a:defRPr sz="1400" kern="1200">
                          <a:solidFill>
                            <a:schemeClr val="tx1"/>
                          </a:solidFill>
                          <a:latin typeface="Calibri" pitchFamily="34" charset="0"/>
                          <a:ea typeface="ＭＳ Ｐゴシック" charset="-128"/>
                        </a:defRPr>
                      </a:lvl5pPr>
                      <a:lvl6pPr marL="25146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6pPr>
                      <a:lvl7pPr marL="29718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7pPr>
                      <a:lvl8pPr marL="34290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8pPr>
                      <a:lvl9pPr marL="3886200" indent="-228600" algn="l" defTabSz="914400" rtl="0" eaLnBrk="0" fontAlgn="base" latinLnBrk="0" hangingPunct="0">
                        <a:spcBef>
                          <a:spcPct val="20000"/>
                        </a:spcBef>
                        <a:spcAft>
                          <a:spcPct val="0"/>
                        </a:spcAft>
                        <a:buFont typeface="Arial" charset="0"/>
                        <a:defRPr sz="1400" kern="1200">
                          <a:solidFill>
                            <a:schemeClr val="tx1"/>
                          </a:solidFill>
                          <a:latin typeface="Calibri" pitchFamily="34" charset="0"/>
                          <a:ea typeface="ＭＳ Ｐゴシック" charset="-128"/>
                        </a:defRPr>
                      </a:lvl9p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GB" altLang="ja-JP" sz="1400" b="1"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0" i="0" u="none" strike="noStrike" dirty="0">
                          <a:solidFill>
                            <a:schemeClr val="tx1"/>
                          </a:solidFill>
                          <a:effectLst/>
                          <a:latin typeface="Arial" panose="020B0604020202020204" pitchFamily="34" charset="0"/>
                          <a:ea typeface="맑은 고딕" panose="020B0503020000020004" pitchFamily="34" charset="-127"/>
                          <a:cs typeface="Arial" panose="020B0604020202020204" pitchFamily="34" charset="0"/>
                        </a:rPr>
                        <a:t>(RAN2 led) Non-Terrestrial Networks (NTN) for Internet of Things (IoT)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en-GB" altLang="ja-JP" sz="1200" b="0" i="0" u="none" strike="noStrike" cap="none" normalizeH="0" baseline="0" dirty="0">
                          <a:ln>
                            <a:noFill/>
                          </a:ln>
                          <a:solidFill>
                            <a:schemeClr val="tx1"/>
                          </a:solidFill>
                          <a:effectLst/>
                          <a:latin typeface="Arial" panose="020B0604020202020204" pitchFamily="34" charset="0"/>
                          <a:ea typeface="ＭＳ Ｐゴシック"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rPr>
                        <a:t>NO</a:t>
                      </a:r>
                      <a:endPar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tabLst/>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ＭＳ Ｐゴシック" charset="-128"/>
                          <a:cs typeface="Arial" panose="020B0604020202020204" pitchFamily="34" charset="0"/>
                        </a:rPr>
                        <a:t>RP-242050</a:t>
                      </a:r>
                      <a:endParaRPr kumimoji="0" lang="en-GB" altLang="ja-JP" sz="1200" b="0" i="0" u="none" strike="noStrike" kern="1200" cap="none" spc="0" normalizeH="0" baseline="0" noProof="0" dirty="0">
                        <a:ln>
                          <a:noFill/>
                        </a:ln>
                        <a:solidFill>
                          <a:schemeClr val="tx1"/>
                        </a:solidFill>
                        <a:effectLst/>
                        <a:highlight>
                          <a:srgbClr val="FFFF00"/>
                        </a:highlight>
                        <a:uLnTx/>
                        <a:uFillTx/>
                        <a:latin typeface="Arial" panose="020B0604020202020204" pitchFamily="34" charset="0"/>
                        <a:ea typeface="ＭＳ Ｐゴシック" charset="-128"/>
                        <a:cs typeface="Arial" panose="020B0604020202020204" pitchFamily="34" charset="0"/>
                      </a:endParaRP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1038345"/>
                  </a:ext>
                </a:extLst>
              </a:tr>
            </a:tbl>
          </a:graphicData>
        </a:graphic>
      </p:graphicFrame>
    </p:spTree>
    <p:extLst>
      <p:ext uri="{BB962C8B-B14F-4D97-AF65-F5344CB8AC3E}">
        <p14:creationId xmlns:p14="http://schemas.microsoft.com/office/powerpoint/2010/main" val="45343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32511</TotalTime>
  <Words>1011</Words>
  <Application>Microsoft Office PowerPoint</Application>
  <PresentationFormat>Widescreen</PresentationFormat>
  <Paragraphs>216</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微软雅黑</vt:lpstr>
      <vt:lpstr>Arial</vt:lpstr>
      <vt:lpstr>Arial Black</vt:lpstr>
      <vt:lpstr>Arial Narrow</vt:lpstr>
      <vt:lpstr>Calibri</vt:lpstr>
      <vt:lpstr>Times New Roman</vt:lpstr>
      <vt:lpstr>3gpp</vt:lpstr>
      <vt:lpstr>Status Report RAN WG1</vt:lpstr>
      <vt:lpstr>Executive Summary</vt:lpstr>
      <vt:lpstr>Delegates in RAN1</vt:lpstr>
      <vt:lpstr>Tdocs submitted to RAN1</vt:lpstr>
      <vt:lpstr>Online/Offline sessions</vt:lpstr>
      <vt:lpstr>Other Information on RAN1 for 2024.Q3</vt:lpstr>
      <vt:lpstr>PowerPoint Presentation</vt:lpstr>
      <vt:lpstr>LTE Summary</vt:lpstr>
      <vt:lpstr>PowerPoint Presentation</vt:lpstr>
      <vt:lpstr>NR Summary: Rel-19</vt:lpstr>
      <vt:lpstr>Rel-19 NR Study/Work Item List</vt:lpstr>
      <vt:lpstr>Maintenance on NR</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김윤선/기술표준연구팀(SR)/Master/삼성전자</cp:lastModifiedBy>
  <cp:revision>1180</cp:revision>
  <cp:lastPrinted>2016-09-15T08:31:00Z</cp:lastPrinted>
  <dcterms:created xsi:type="dcterms:W3CDTF">2009-11-27T05:15:00Z</dcterms:created>
  <dcterms:modified xsi:type="dcterms:W3CDTF">2024-09-04T01:26:48Z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