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3"/>
  </p:notesMasterIdLst>
  <p:sldIdLst>
    <p:sldId id="434" r:id="rId6"/>
    <p:sldId id="448" r:id="rId7"/>
    <p:sldId id="451" r:id="rId8"/>
    <p:sldId id="452" r:id="rId9"/>
    <p:sldId id="453" r:id="rId10"/>
    <p:sldId id="454" r:id="rId11"/>
    <p:sldId id="449" r:id="rId12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1E9657"/>
    <a:srgbClr val="663300"/>
    <a:srgbClr val="FA7100"/>
    <a:srgbClr val="92D050"/>
    <a:srgbClr val="C5C5C5"/>
    <a:srgbClr val="C800BE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DAD430-4A6B-444F-B8B4-074CA0F3ACE4}" v="8" dt="2024-03-20T12:19:26.7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9ADAD430-4A6B-444F-B8B4-074CA0F3ACE4}"/>
    <pc:docChg chg="custSel addSld modSld">
      <pc:chgData name="Wanshi Chen" userId="3a7dbef4-3474-47c6-9897-007f5734efb0" providerId="ADAL" clId="{9ADAD430-4A6B-444F-B8B4-074CA0F3ACE4}" dt="2024-03-20T12:24:12.838" v="715" actId="113"/>
      <pc:docMkLst>
        <pc:docMk/>
      </pc:docMkLst>
      <pc:sldChg chg="modSp mod">
        <pc:chgData name="Wanshi Chen" userId="3a7dbef4-3474-47c6-9897-007f5734efb0" providerId="ADAL" clId="{9ADAD430-4A6B-444F-B8B4-074CA0F3ACE4}" dt="2024-03-20T11:26:28.548" v="51" actId="20577"/>
        <pc:sldMkLst>
          <pc:docMk/>
          <pc:sldMk cId="399343419" sldId="434"/>
        </pc:sldMkLst>
        <pc:spChg chg="mod">
          <ac:chgData name="Wanshi Chen" userId="3a7dbef4-3474-47c6-9897-007f5734efb0" providerId="ADAL" clId="{9ADAD430-4A6B-444F-B8B4-074CA0F3ACE4}" dt="2024-03-20T11:26:28.548" v="51" actId="20577"/>
          <ac:spMkLst>
            <pc:docMk/>
            <pc:sldMk cId="399343419" sldId="434"/>
            <ac:spMk id="4" creationId="{383B80EF-453E-44A1-A570-F84B9499B06E}"/>
          </ac:spMkLst>
        </pc:spChg>
      </pc:sldChg>
      <pc:sldChg chg="modSp mod">
        <pc:chgData name="Wanshi Chen" userId="3a7dbef4-3474-47c6-9897-007f5734efb0" providerId="ADAL" clId="{9ADAD430-4A6B-444F-B8B4-074CA0F3ACE4}" dt="2024-03-20T12:13:14.606" v="642" actId="6549"/>
        <pc:sldMkLst>
          <pc:docMk/>
          <pc:sldMk cId="668940512" sldId="449"/>
        </pc:sldMkLst>
        <pc:spChg chg="mod">
          <ac:chgData name="Wanshi Chen" userId="3a7dbef4-3474-47c6-9897-007f5734efb0" providerId="ADAL" clId="{9ADAD430-4A6B-444F-B8B4-074CA0F3ACE4}" dt="2024-03-20T12:13:14.606" v="642" actId="6549"/>
          <ac:spMkLst>
            <pc:docMk/>
            <pc:sldMk cId="668940512" sldId="449"/>
            <ac:spMk id="10" creationId="{00E9ADD8-9F3F-32F9-C52F-DBF198960F14}"/>
          </ac:spMkLst>
        </pc:spChg>
      </pc:sldChg>
      <pc:sldChg chg="modSp mod">
        <pc:chgData name="Wanshi Chen" userId="3a7dbef4-3474-47c6-9897-007f5734efb0" providerId="ADAL" clId="{9ADAD430-4A6B-444F-B8B4-074CA0F3ACE4}" dt="2024-03-20T12:23:04.429" v="699" actId="20577"/>
        <pc:sldMkLst>
          <pc:docMk/>
          <pc:sldMk cId="634557294" sldId="451"/>
        </pc:sldMkLst>
        <pc:spChg chg="mod">
          <ac:chgData name="Wanshi Chen" userId="3a7dbef4-3474-47c6-9897-007f5734efb0" providerId="ADAL" clId="{9ADAD430-4A6B-444F-B8B4-074CA0F3ACE4}" dt="2024-03-20T12:23:04.429" v="699" actId="20577"/>
          <ac:spMkLst>
            <pc:docMk/>
            <pc:sldMk cId="634557294" sldId="451"/>
            <ac:spMk id="4" creationId="{04A4A73E-58CD-F2D8-7011-B69EF55D6F2B}"/>
          </ac:spMkLst>
        </pc:spChg>
      </pc:sldChg>
      <pc:sldChg chg="modSp mod">
        <pc:chgData name="Wanshi Chen" userId="3a7dbef4-3474-47c6-9897-007f5734efb0" providerId="ADAL" clId="{9ADAD430-4A6B-444F-B8B4-074CA0F3ACE4}" dt="2024-03-20T12:22:43.540" v="694" actId="20577"/>
        <pc:sldMkLst>
          <pc:docMk/>
          <pc:sldMk cId="889619934" sldId="452"/>
        </pc:sldMkLst>
        <pc:spChg chg="mod">
          <ac:chgData name="Wanshi Chen" userId="3a7dbef4-3474-47c6-9897-007f5734efb0" providerId="ADAL" clId="{9ADAD430-4A6B-444F-B8B4-074CA0F3ACE4}" dt="2024-03-20T12:19:26.704" v="677" actId="1076"/>
          <ac:spMkLst>
            <pc:docMk/>
            <pc:sldMk cId="889619934" sldId="452"/>
            <ac:spMk id="2" creationId="{12DD0395-6E2A-4D67-A1A6-3A5C1DB567C4}"/>
          </ac:spMkLst>
        </pc:spChg>
        <pc:spChg chg="mod">
          <ac:chgData name="Wanshi Chen" userId="3a7dbef4-3474-47c6-9897-007f5734efb0" providerId="ADAL" clId="{9ADAD430-4A6B-444F-B8B4-074CA0F3ACE4}" dt="2024-03-20T12:22:43.540" v="694" actId="20577"/>
          <ac:spMkLst>
            <pc:docMk/>
            <pc:sldMk cId="889619934" sldId="45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9ADAD430-4A6B-444F-B8B4-074CA0F3ACE4}" dt="2024-03-20T12:21:24.897" v="680" actId="20577"/>
        <pc:sldMkLst>
          <pc:docMk/>
          <pc:sldMk cId="1840479684" sldId="453"/>
        </pc:sldMkLst>
        <pc:spChg chg="mod">
          <ac:chgData name="Wanshi Chen" userId="3a7dbef4-3474-47c6-9897-007f5734efb0" providerId="ADAL" clId="{9ADAD430-4A6B-444F-B8B4-074CA0F3ACE4}" dt="2024-03-20T12:10:26.338" v="545" actId="20577"/>
          <ac:spMkLst>
            <pc:docMk/>
            <pc:sldMk cId="1840479684" sldId="453"/>
            <ac:spMk id="2" creationId="{12DD0395-6E2A-4D67-A1A6-3A5C1DB567C4}"/>
          </ac:spMkLst>
        </pc:spChg>
        <pc:spChg chg="mod">
          <ac:chgData name="Wanshi Chen" userId="3a7dbef4-3474-47c6-9897-007f5734efb0" providerId="ADAL" clId="{9ADAD430-4A6B-444F-B8B4-074CA0F3ACE4}" dt="2024-03-20T12:21:24.897" v="680" actId="20577"/>
          <ac:spMkLst>
            <pc:docMk/>
            <pc:sldMk cId="1840479684" sldId="453"/>
            <ac:spMk id="10" creationId="{00E9ADD8-9F3F-32F9-C52F-DBF198960F14}"/>
          </ac:spMkLst>
        </pc:spChg>
      </pc:sldChg>
      <pc:sldChg chg="modSp add mod">
        <pc:chgData name="Wanshi Chen" userId="3a7dbef4-3474-47c6-9897-007f5734efb0" providerId="ADAL" clId="{9ADAD430-4A6B-444F-B8B4-074CA0F3ACE4}" dt="2024-03-20T12:24:12.838" v="715" actId="113"/>
        <pc:sldMkLst>
          <pc:docMk/>
          <pc:sldMk cId="1921172551" sldId="454"/>
        </pc:sldMkLst>
        <pc:spChg chg="mod">
          <ac:chgData name="Wanshi Chen" userId="3a7dbef4-3474-47c6-9897-007f5734efb0" providerId="ADAL" clId="{9ADAD430-4A6B-444F-B8B4-074CA0F3ACE4}" dt="2024-03-20T12:10:31.911" v="549" actId="20577"/>
          <ac:spMkLst>
            <pc:docMk/>
            <pc:sldMk cId="1921172551" sldId="454"/>
            <ac:spMk id="2" creationId="{24E3EA42-24BA-A2DA-7F59-05ED04D73BDA}"/>
          </ac:spMkLst>
        </pc:spChg>
        <pc:spChg chg="mod">
          <ac:chgData name="Wanshi Chen" userId="3a7dbef4-3474-47c6-9897-007f5734efb0" providerId="ADAL" clId="{9ADAD430-4A6B-444F-B8B4-074CA0F3ACE4}" dt="2024-03-20T12:24:12.838" v="715" actId="113"/>
          <ac:spMkLst>
            <pc:docMk/>
            <pc:sldMk cId="1921172551" sldId="454"/>
            <ac:spMk id="10" creationId="{B9241494-FFFA-1198-9580-74FA745DFD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2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2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4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72E6B-3AF9-5560-AEDA-03E80B50E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93624E-4F47-9766-EC41-C8E72FBE97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C8771A-4DDF-FD34-FF65-A78DF9EFF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70823-E129-0685-AEEC-424050847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3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550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Additional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TSG#103 Joint Session</a:t>
            </a:r>
          </a:p>
          <a:p>
            <a:r>
              <a:rPr lang="en-US" b="1" dirty="0"/>
              <a:t>March 20</a:t>
            </a:r>
            <a:r>
              <a:rPr lang="en-US" b="1" baseline="30000" dirty="0"/>
              <a:t>th</a:t>
            </a:r>
            <a:r>
              <a:rPr lang="en-US" b="1" dirty="0"/>
              <a:t>, 2024</a:t>
            </a:r>
          </a:p>
          <a:p>
            <a:r>
              <a:rPr lang="en-US" b="1" dirty="0"/>
              <a:t>RP-240815</a:t>
            </a:r>
          </a:p>
          <a:p>
            <a:r>
              <a:rPr lang="en-US" b="1" dirty="0"/>
              <a:t>AI 6.1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160" y="478484"/>
            <a:ext cx="9776389" cy="802567"/>
          </a:xfrm>
        </p:spPr>
        <p:txBody>
          <a:bodyPr/>
          <a:lstStyle/>
          <a:p>
            <a:r>
              <a:rPr lang="en-US" dirty="0"/>
              <a:t>Background: As Endorsed in TSG#102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3011" y="1936005"/>
            <a:ext cx="9521298" cy="4092729"/>
          </a:xfrm>
        </p:spPr>
        <p:txBody>
          <a:bodyPr/>
          <a:lstStyle/>
          <a:p>
            <a:r>
              <a:rPr lang="en-US" sz="1600" b="1" i="1" dirty="0"/>
              <a:t>First TSG-wide 6G workshop </a:t>
            </a:r>
            <a:r>
              <a:rPr lang="en-US" sz="1600" i="1" dirty="0"/>
              <a:t>is expected to be in </a:t>
            </a:r>
            <a:r>
              <a:rPr lang="en-US" sz="1600" b="1" i="1" dirty="0"/>
              <a:t>March 2025</a:t>
            </a:r>
          </a:p>
          <a:p>
            <a:pPr lvl="1"/>
            <a:r>
              <a:rPr lang="en-US" sz="1400" i="1" dirty="0"/>
              <a:t>Right before the planned Rel-19 RAN1 functional freeze (June 2025). Detailed information for the workshop is TBD</a:t>
            </a:r>
          </a:p>
          <a:p>
            <a:r>
              <a:rPr lang="en-US" sz="1600" i="1" dirty="0"/>
              <a:t>Organization of a </a:t>
            </a:r>
            <a:r>
              <a:rPr lang="en-US" sz="1600" b="1" i="1" dirty="0"/>
              <a:t>3GPP Stage 1 workshop on IMT-2030 use cases </a:t>
            </a:r>
            <a:r>
              <a:rPr lang="en-US" sz="1600" i="1" dirty="0"/>
              <a:t>is being discussed separately</a:t>
            </a:r>
          </a:p>
          <a:p>
            <a:pPr lvl="1"/>
            <a:r>
              <a:rPr lang="en-US" sz="1400" i="1" dirty="0"/>
              <a:t>Refer to SP-231619 </a:t>
            </a:r>
          </a:p>
          <a:p>
            <a:r>
              <a:rPr lang="en-US" sz="1600" b="1" i="1" dirty="0"/>
              <a:t>Studies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20</a:t>
            </a:r>
          </a:p>
          <a:p>
            <a:pPr lvl="1"/>
            <a:r>
              <a:rPr lang="en-US" sz="1400" b="1" i="1" dirty="0"/>
              <a:t>Requirements studies:</a:t>
            </a:r>
          </a:p>
          <a:p>
            <a:pPr lvl="2"/>
            <a:r>
              <a:rPr lang="en-US" sz="1200" b="1" i="1" dirty="0"/>
              <a:t>SA1 SID </a:t>
            </a:r>
            <a:r>
              <a:rPr lang="en-US" sz="1200" i="1" dirty="0"/>
              <a:t>is expected to be approved in</a:t>
            </a:r>
            <a:r>
              <a:rPr lang="en-US" sz="1200" b="1" i="1" dirty="0"/>
              <a:t> Sept’2024. </a:t>
            </a:r>
          </a:p>
          <a:p>
            <a:pPr lvl="2"/>
            <a:r>
              <a:rPr lang="en-US" sz="1200" b="1" i="1" dirty="0"/>
              <a:t>RAN plenary SID </a:t>
            </a:r>
            <a:r>
              <a:rPr lang="en-US" sz="1200" i="1" dirty="0"/>
              <a:t>(e.g., radio requirements and KPIs) is expected to be approved </a:t>
            </a:r>
            <a:r>
              <a:rPr lang="en-US" sz="1200" b="1" i="1" dirty="0"/>
              <a:t>TBD</a:t>
            </a:r>
            <a:r>
              <a:rPr lang="en-US" sz="1200" i="1" dirty="0"/>
              <a:t> (to be decided at RAN#103)</a:t>
            </a:r>
          </a:p>
          <a:p>
            <a:pPr lvl="1"/>
            <a:r>
              <a:rPr lang="en-US" sz="1400" b="1" i="1" dirty="0"/>
              <a:t> Technology studies:</a:t>
            </a:r>
          </a:p>
          <a:p>
            <a:pPr lvl="2"/>
            <a:r>
              <a:rPr lang="en-US" sz="1200" b="1" i="1" dirty="0"/>
              <a:t>SA2 SID </a:t>
            </a:r>
            <a:r>
              <a:rPr lang="en-US" sz="1200" i="1" dirty="0"/>
              <a:t>is expected to be approved in </a:t>
            </a:r>
            <a:r>
              <a:rPr lang="en-US" sz="1200" b="1" i="1" dirty="0"/>
              <a:t>June’2025. </a:t>
            </a:r>
            <a:r>
              <a:rPr lang="en-US" sz="1200" i="1" dirty="0"/>
              <a:t>Other SA-WG SIDs (e.g., Security, etc.) are expected to be approved TBD</a:t>
            </a:r>
          </a:p>
          <a:p>
            <a:pPr lvl="2"/>
            <a:r>
              <a:rPr lang="en-US" sz="1200" b="1" i="1" dirty="0"/>
              <a:t>RAN-WG SIDs </a:t>
            </a:r>
            <a:r>
              <a:rPr lang="en-US" sz="1200" i="1" dirty="0"/>
              <a:t>are expected to be approved in </a:t>
            </a:r>
            <a:r>
              <a:rPr lang="en-US" sz="1200" b="1" i="1" dirty="0"/>
              <a:t>June’2025</a:t>
            </a:r>
          </a:p>
          <a:p>
            <a:pPr lvl="2"/>
            <a:r>
              <a:rPr lang="en-US" sz="1200" b="1" i="1" dirty="0"/>
              <a:t>CT-WG SIDs</a:t>
            </a:r>
            <a:r>
              <a:rPr lang="en-US" sz="1200" i="1" dirty="0"/>
              <a:t> are expected to be approved </a:t>
            </a:r>
            <a:r>
              <a:rPr lang="en-DE" sz="1200" i="1" dirty="0"/>
              <a:t>i</a:t>
            </a:r>
            <a:r>
              <a:rPr lang="en-GB" sz="1200" i="1" dirty="0"/>
              <a:t>n</a:t>
            </a:r>
            <a:r>
              <a:rPr lang="en-DE" sz="1200" i="1" dirty="0"/>
              <a:t> </a:t>
            </a:r>
            <a:r>
              <a:rPr lang="en-DE" sz="1200" b="1" i="1" dirty="0"/>
              <a:t>M</a:t>
            </a:r>
            <a:r>
              <a:rPr lang="en-GB" sz="1200" b="1" i="1" dirty="0"/>
              <a:t>a</a:t>
            </a:r>
            <a:r>
              <a:rPr lang="en-DE" sz="1200" b="1" i="1" dirty="0"/>
              <a:t>r</a:t>
            </a:r>
            <a:r>
              <a:rPr lang="en-GB" sz="1200" b="1" i="1" dirty="0"/>
              <a:t>c</a:t>
            </a:r>
            <a:r>
              <a:rPr lang="en-DE" sz="1200" b="1" i="1" dirty="0"/>
              <a:t>h</a:t>
            </a:r>
            <a:r>
              <a:rPr lang="en-US" sz="1200" b="1" i="1" dirty="0"/>
              <a:t>’202</a:t>
            </a:r>
            <a:r>
              <a:rPr lang="en-DE" sz="1200" b="1" i="1" dirty="0"/>
              <a:t>6 </a:t>
            </a:r>
            <a:r>
              <a:rPr lang="en-DE" sz="1200" i="1" dirty="0"/>
              <a:t>(</a:t>
            </a:r>
            <a:r>
              <a:rPr lang="en-GB" sz="1200" i="1" dirty="0"/>
              <a:t>d</a:t>
            </a:r>
            <a:r>
              <a:rPr lang="en-DE" sz="1200" i="1" dirty="0"/>
              <a:t>e</a:t>
            </a:r>
            <a:r>
              <a:rPr lang="en-GB" sz="1200" i="1" dirty="0"/>
              <a:t>p</a:t>
            </a:r>
            <a:r>
              <a:rPr lang="en-DE" sz="1200" i="1" dirty="0"/>
              <a:t>e</a:t>
            </a:r>
            <a:r>
              <a:rPr lang="en-GB" sz="1200" i="1" dirty="0"/>
              <a:t>n</a:t>
            </a:r>
            <a:r>
              <a:rPr lang="en-DE" sz="1200" i="1" dirty="0"/>
              <a:t>d</a:t>
            </a:r>
            <a:r>
              <a:rPr lang="en-GB" sz="1200" i="1" dirty="0"/>
              <a:t>s</a:t>
            </a:r>
            <a:r>
              <a:rPr lang="en-DE" sz="1200" i="1" dirty="0"/>
              <a:t> </a:t>
            </a:r>
            <a:r>
              <a:rPr lang="en-GB" sz="1200" i="1" dirty="0"/>
              <a:t>o</a:t>
            </a:r>
            <a:r>
              <a:rPr lang="en-DE" sz="1200" i="1" dirty="0"/>
              <a:t>n </a:t>
            </a:r>
            <a:r>
              <a:rPr lang="en-GB" sz="1200" i="1" dirty="0"/>
              <a:t>S</a:t>
            </a:r>
            <a:r>
              <a:rPr lang="en-DE" sz="1200" i="1" dirty="0"/>
              <a:t>A2 </a:t>
            </a:r>
            <a:r>
              <a:rPr lang="en-GB" sz="1200" i="1" dirty="0"/>
              <a:t>S</a:t>
            </a:r>
            <a:r>
              <a:rPr lang="en-DE" sz="1200" i="1" dirty="0"/>
              <a:t>I </a:t>
            </a:r>
            <a:r>
              <a:rPr lang="en-GB" sz="1200" i="1" dirty="0"/>
              <a:t>w</a:t>
            </a:r>
            <a:r>
              <a:rPr lang="en-DE" sz="1200" i="1" dirty="0"/>
              <a:t>o</a:t>
            </a:r>
            <a:r>
              <a:rPr lang="en-GB" sz="1200" i="1" dirty="0"/>
              <a:t>r</a:t>
            </a:r>
            <a:r>
              <a:rPr lang="en-DE" sz="1200" i="1" dirty="0"/>
              <a:t>k)</a:t>
            </a:r>
            <a:endParaRPr lang="en-US" sz="1200" i="1" dirty="0"/>
          </a:p>
          <a:p>
            <a:r>
              <a:rPr lang="en-US" sz="1600" b="1" i="1" dirty="0"/>
              <a:t>IMT-2030 submission and normative work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21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produce the 1</a:t>
            </a:r>
            <a:r>
              <a:rPr lang="en-US" sz="1400" i="1" baseline="30000" dirty="0"/>
              <a:t>st</a:t>
            </a:r>
            <a:r>
              <a:rPr lang="en-US" sz="1400" i="1" dirty="0"/>
              <a:t> set of 3GPP </a:t>
            </a:r>
            <a:r>
              <a:rPr lang="en-US" sz="1400" b="1" i="1" dirty="0"/>
              <a:t>6G technical specifications</a:t>
            </a:r>
            <a:r>
              <a:rPr lang="en-US" sz="1400" i="1" dirty="0"/>
              <a:t>, and will be the release for </a:t>
            </a:r>
            <a:r>
              <a:rPr lang="en-US" sz="1400" b="1" i="1" dirty="0"/>
              <a:t>IMT-2030 submission </a:t>
            </a:r>
            <a:r>
              <a:rPr lang="en-US" sz="1400" i="1" dirty="0"/>
              <a:t>before 2030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be delivered with a </a:t>
            </a:r>
            <a:r>
              <a:rPr lang="en-US" sz="1400" b="1" i="1" dirty="0"/>
              <a:t>single drop </a:t>
            </a:r>
            <a:r>
              <a:rPr lang="en-US" sz="1400" i="1" dirty="0"/>
              <a:t>(i.e., a single code freeze)</a:t>
            </a:r>
          </a:p>
          <a:p>
            <a:r>
              <a:rPr lang="en-US" sz="1600" i="1" dirty="0"/>
              <a:t>Target </a:t>
            </a:r>
            <a:r>
              <a:rPr lang="en-US" sz="1600" b="1" i="1" dirty="0"/>
              <a:t>TSG#103 (March’2024) </a:t>
            </a:r>
            <a:r>
              <a:rPr lang="en-US" sz="1600" i="1" dirty="0"/>
              <a:t>for the remaining detailed 6G timeline decisions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E1DECD-D9D1-4CC5-BBB4-5FA5EF1D18F0}"/>
              </a:ext>
            </a:extLst>
          </p:cNvPr>
          <p:cNvSpPr txBox="1"/>
          <p:nvPr/>
        </p:nvSpPr>
        <p:spPr>
          <a:xfrm>
            <a:off x="4644203" y="1408473"/>
            <a:ext cx="57071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u="sng" dirty="0">
                <a:solidFill>
                  <a:srgbClr val="FF0000"/>
                </a:solidFill>
              </a:rPr>
              <a:t>High-Level Considerations for 6G Timeline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7912" y="503780"/>
            <a:ext cx="12883580" cy="530509"/>
          </a:xfrm>
        </p:spPr>
        <p:txBody>
          <a:bodyPr/>
          <a:lstStyle/>
          <a:p>
            <a:r>
              <a:rPr lang="en-US" dirty="0"/>
              <a:t>Proposal: Additional Details for TSG-Wide 6G Workshop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A4A73E-58CD-F2D8-7011-B69EF55D6F2B}"/>
              </a:ext>
            </a:extLst>
          </p:cNvPr>
          <p:cNvSpPr txBox="1">
            <a:spLocks/>
          </p:cNvSpPr>
          <p:nvPr/>
        </p:nvSpPr>
        <p:spPr bwMode="auto">
          <a:xfrm>
            <a:off x="927012" y="1336915"/>
            <a:ext cx="12776375" cy="408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kern="0" dirty="0">
                <a:solidFill>
                  <a:schemeClr val="bg1">
                    <a:lumMod val="50000"/>
                  </a:schemeClr>
                </a:solidFill>
              </a:rPr>
              <a:t>Note: TSG#102 endorsed the TSG-wide 6G workshop to be in</a:t>
            </a:r>
            <a:r>
              <a:rPr lang="en-US" sz="2400" b="1" kern="0" dirty="0"/>
              <a:t> </a:t>
            </a:r>
            <a:r>
              <a:rPr lang="en-US" sz="2400" b="1" kern="0" dirty="0">
                <a:solidFill>
                  <a:srgbClr val="0066FF"/>
                </a:solidFill>
              </a:rPr>
              <a:t>March’2025</a:t>
            </a:r>
          </a:p>
          <a:p>
            <a:r>
              <a:rPr lang="en-US" sz="2400" b="1" kern="0" dirty="0"/>
              <a:t>Proposal:</a:t>
            </a:r>
          </a:p>
          <a:p>
            <a:pPr lvl="1"/>
            <a:r>
              <a:rPr lang="en-US" sz="2000" b="1" kern="0" dirty="0"/>
              <a:t>TSG-Wide 6G Workshop (WS): </a:t>
            </a:r>
            <a:r>
              <a:rPr lang="en-US" sz="2000" b="1" kern="0" dirty="0">
                <a:solidFill>
                  <a:srgbClr val="0066FF"/>
                </a:solidFill>
              </a:rPr>
              <a:t>Monday – Tuesday </a:t>
            </a:r>
            <a:r>
              <a:rPr lang="en-US" sz="2000" b="1" kern="0" dirty="0"/>
              <a:t>of the TSG#107 meeting week</a:t>
            </a:r>
          </a:p>
          <a:p>
            <a:pPr lvl="2"/>
            <a:r>
              <a:rPr lang="en-US" sz="1800" b="1" kern="0" dirty="0"/>
              <a:t>Details TBD (e.g., whether to have a joint or separate workshop across TSGs, how to handle contributions, etc.)</a:t>
            </a:r>
            <a:endParaRPr lang="en-US" sz="1400" b="1" kern="0" dirty="0"/>
          </a:p>
          <a:p>
            <a:pPr lvl="1"/>
            <a:r>
              <a:rPr lang="en-US" sz="2000" b="1" kern="0" dirty="0">
                <a:solidFill>
                  <a:srgbClr val="0066FF"/>
                </a:solidFill>
              </a:rPr>
              <a:t>TSG#107 plenary meetings </a:t>
            </a:r>
            <a:r>
              <a:rPr lang="en-US" sz="2000" b="1" kern="0" dirty="0"/>
              <a:t>are to be scheduled subsequently in the same week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RAN/SA:  Wed (0900) – Friday (1800)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CT:  Wed (0900) – Thursday (1200)</a:t>
            </a:r>
          </a:p>
          <a:p>
            <a:pPr lvl="1"/>
            <a:endParaRPr lang="en-US" sz="1800" b="1" kern="0" dirty="0"/>
          </a:p>
        </p:txBody>
      </p:sp>
    </p:spTree>
    <p:extLst>
      <p:ext uri="{BB962C8B-B14F-4D97-AF65-F5344CB8AC3E}">
        <p14:creationId xmlns:p14="http://schemas.microsoft.com/office/powerpoint/2010/main" val="6345572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334" y="604201"/>
            <a:ext cx="11921066" cy="530509"/>
          </a:xfrm>
        </p:spPr>
        <p:txBody>
          <a:bodyPr/>
          <a:lstStyle/>
          <a:p>
            <a:r>
              <a:rPr lang="en-US" dirty="0"/>
              <a:t>Proposal: Additional Details for 3GPP RAN Plenary Study for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5474" y="1486408"/>
            <a:ext cx="11802758" cy="5198793"/>
          </a:xfrm>
        </p:spPr>
        <p:txBody>
          <a:bodyPr/>
          <a:lstStyle/>
          <a:p>
            <a:r>
              <a:rPr lang="en-US" sz="2400" b="1" dirty="0">
                <a:solidFill>
                  <a:srgbClr val="0066FF"/>
                </a:solidFill>
              </a:rPr>
              <a:t>RAN</a:t>
            </a:r>
            <a:endParaRPr lang="en-US" sz="2400" b="1" dirty="0"/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RAN plenary work is split into an ITU focused SI (study item) and General RAN SI</a:t>
            </a:r>
          </a:p>
          <a:p>
            <a:pPr lvl="2"/>
            <a:r>
              <a:rPr lang="en-US" sz="1865" dirty="0"/>
              <a:t>IMT-2030 discussion is expected in RAN from 09/24 to 12/24</a:t>
            </a:r>
          </a:p>
          <a:p>
            <a:pPr lvl="2"/>
            <a:r>
              <a:rPr lang="en-US" sz="1865" dirty="0"/>
              <a:t>RP SI Rel-20 focusing on ITU– IMT-2030:  approval 12/24 until 06/25</a:t>
            </a:r>
          </a:p>
          <a:p>
            <a:pPr lvl="2"/>
            <a:r>
              <a:rPr lang="en-US" sz="1865" dirty="0"/>
              <a:t>RP SI Rel-20 focusing on 6G General: approval 03/25 (after WS),  until 06/26</a:t>
            </a:r>
          </a:p>
          <a:p>
            <a:endParaRPr lang="en-US" sz="1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199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Rel-20 1/2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970" y="1217090"/>
            <a:ext cx="13129630" cy="5137130"/>
          </a:xfrm>
        </p:spPr>
        <p:txBody>
          <a:bodyPr/>
          <a:lstStyle/>
          <a:p>
            <a:r>
              <a:rPr lang="en-US" sz="2400" dirty="0"/>
              <a:t>Proposal: </a:t>
            </a:r>
            <a:r>
              <a:rPr lang="en-US" sz="2400" b="1" u="sng" dirty="0">
                <a:solidFill>
                  <a:srgbClr val="0066FF"/>
                </a:solidFill>
              </a:rPr>
              <a:t>in Rel-20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For 5G-Advanced: 18-month</a:t>
            </a:r>
            <a:r>
              <a:rPr lang="en-US" sz="2000" dirty="0"/>
              <a:t>. Assuming no delay of Rel-19</a:t>
            </a:r>
            <a:endParaRPr lang="en-US" sz="1100" dirty="0"/>
          </a:p>
          <a:p>
            <a:pPr lvl="2"/>
            <a:r>
              <a:rPr lang="en-US" sz="1800" b="1" kern="0" dirty="0"/>
              <a:t>Stage-1 freeze : Jun 2025</a:t>
            </a:r>
            <a:endParaRPr lang="en-US" sz="1800" b="1" dirty="0"/>
          </a:p>
          <a:p>
            <a:pPr lvl="2"/>
            <a:r>
              <a:rPr lang="en-US" sz="1800" b="1" kern="0" dirty="0"/>
              <a:t>Stage-2 freeze : Jun 2026 (&gt;=80%); Sep 2026 (100%)</a:t>
            </a:r>
            <a:endParaRPr lang="en-US" sz="1800" b="1" dirty="0"/>
          </a:p>
          <a:p>
            <a:pPr lvl="2"/>
            <a:r>
              <a:rPr lang="en-US" sz="1800" b="1" kern="0" dirty="0"/>
              <a:t>Stage-3 freeze : Mar 2027</a:t>
            </a:r>
            <a:endParaRPr lang="en-US" sz="1800" b="1" dirty="0"/>
          </a:p>
          <a:p>
            <a:pPr lvl="2"/>
            <a:r>
              <a:rPr lang="en-US" sz="1800" b="1" kern="0" dirty="0"/>
              <a:t>ASN.1/</a:t>
            </a:r>
            <a:r>
              <a:rPr lang="en-US" sz="1800" b="1" kern="0" dirty="0" err="1"/>
              <a:t>OpenAPI</a:t>
            </a:r>
            <a:r>
              <a:rPr lang="en-US" sz="1800" b="1" kern="0" dirty="0"/>
              <a:t> freeze: June 2027</a:t>
            </a:r>
          </a:p>
        </p:txBody>
      </p:sp>
    </p:spTree>
    <p:extLst>
      <p:ext uri="{BB962C8B-B14F-4D97-AF65-F5344CB8AC3E}">
        <p14:creationId xmlns:p14="http://schemas.microsoft.com/office/powerpoint/2010/main" val="18404796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2E790-71CD-81CC-0BD4-502FDB032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3EA42-24BA-A2DA-7F59-05ED04D73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Rel-20 2/2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9241494-FFFA-1198-9580-74FA745DF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970" y="1217090"/>
            <a:ext cx="13129630" cy="5137130"/>
          </a:xfrm>
        </p:spPr>
        <p:txBody>
          <a:bodyPr/>
          <a:lstStyle/>
          <a:p>
            <a:r>
              <a:rPr lang="en-US" sz="2800" dirty="0"/>
              <a:t>Proposal (Cont’d): </a:t>
            </a:r>
            <a:r>
              <a:rPr lang="en-US" sz="2800" b="1" u="sng" dirty="0">
                <a:solidFill>
                  <a:srgbClr val="0066FF"/>
                </a:solidFill>
              </a:rPr>
              <a:t>in Rel-20 </a:t>
            </a:r>
          </a:p>
          <a:p>
            <a:pPr lvl="1"/>
            <a:r>
              <a:rPr lang="en-US" sz="2400" b="1" dirty="0">
                <a:solidFill>
                  <a:srgbClr val="0066FF"/>
                </a:solidFill>
              </a:rPr>
              <a:t>For 6G SI </a:t>
            </a:r>
          </a:p>
          <a:p>
            <a:pPr lvl="2"/>
            <a:r>
              <a:rPr lang="en-US" sz="2000" b="1" dirty="0"/>
              <a:t>SA WGs:</a:t>
            </a:r>
          </a:p>
          <a:p>
            <a:pPr lvl="3"/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SA1 SI approval: TSG#105(Sept2024) – endorsed at TSG#102</a:t>
            </a:r>
          </a:p>
          <a:p>
            <a:pPr lvl="3"/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SA2 SI approval: TSG#108(Jun2025) – endorsed at TSG#102 </a:t>
            </a:r>
          </a:p>
          <a:p>
            <a:pPr lvl="3"/>
            <a:r>
              <a:rPr lang="en-US" sz="1800" b="1" dirty="0"/>
              <a:t>Other SA WG (SA3, SA4, SA5, SA6) SI approval: TBD at future TSG meeting</a:t>
            </a:r>
          </a:p>
          <a:p>
            <a:pPr lvl="3"/>
            <a:r>
              <a:rPr lang="en-US" sz="1800" b="1" dirty="0"/>
              <a:t>SA1/SA2 6G SI may continue beyond Stage-1/Stage-2 freeze dates for 5G-Advanced</a:t>
            </a:r>
          </a:p>
          <a:p>
            <a:pPr lvl="3"/>
            <a:r>
              <a:rPr lang="en-US" sz="1800" b="1" dirty="0"/>
              <a:t>6G SI (this may use time from Rel-21)</a:t>
            </a:r>
          </a:p>
          <a:p>
            <a:pPr lvl="4"/>
            <a:r>
              <a:rPr lang="en-US" sz="1600" b="1" dirty="0"/>
              <a:t>SA1 6G SI completion: Mar 2026</a:t>
            </a:r>
          </a:p>
          <a:p>
            <a:pPr lvl="4"/>
            <a:r>
              <a:rPr lang="en-US" sz="1600" b="1" dirty="0"/>
              <a:t>SA2 6G SI completion: Dec. 2026 for or Mar 2027 (To be confirmed at future TSG meeting)</a:t>
            </a:r>
          </a:p>
          <a:p>
            <a:pPr lvl="2"/>
            <a:r>
              <a:rPr lang="en-US" sz="2000" b="1" dirty="0"/>
              <a:t>RAN WGs: 21 months </a:t>
            </a:r>
          </a:p>
          <a:p>
            <a:pPr lvl="3"/>
            <a:r>
              <a:rPr lang="en-US" sz="2000" b="1" dirty="0"/>
              <a:t>RAN1 starts in 3Q/25 until 1Q/27; RAN2/3/4 start in 4Q/25 until 2Q/27</a:t>
            </a:r>
          </a:p>
          <a:p>
            <a:pPr lvl="2"/>
            <a:r>
              <a:rPr lang="en-US" sz="2000" b="1" dirty="0"/>
              <a:t>CT WGs: at least 9 months</a:t>
            </a:r>
          </a:p>
          <a:p>
            <a:pPr lvl="3"/>
            <a:r>
              <a:rPr lang="en-US" sz="2000" b="1" dirty="0"/>
              <a:t>CT WG 6G SI will start 9 months after approval of SA2 SI. 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2117255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Rel-21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6765" y="1371600"/>
            <a:ext cx="11802758" cy="4851400"/>
          </a:xfrm>
        </p:spPr>
        <p:txBody>
          <a:bodyPr/>
          <a:lstStyle/>
          <a:p>
            <a:r>
              <a:rPr lang="en-US" sz="2400" b="1" dirty="0"/>
              <a:t>Proposal:</a:t>
            </a:r>
          </a:p>
          <a:p>
            <a:pPr lvl="1"/>
            <a:r>
              <a:rPr lang="en-US" sz="2269" b="1" dirty="0">
                <a:solidFill>
                  <a:srgbClr val="0066FF"/>
                </a:solidFill>
              </a:rPr>
              <a:t>Rel-21 timeline is to be decided no later than June 2026</a:t>
            </a:r>
          </a:p>
          <a:p>
            <a:pPr lvl="2"/>
            <a:r>
              <a:rPr lang="en-US" sz="1865" dirty="0">
                <a:solidFill>
                  <a:srgbClr val="0066FF"/>
                </a:solidFill>
              </a:rPr>
              <a:t>ASN.1 freeze is expected to be no earlier than March 2029</a:t>
            </a:r>
          </a:p>
        </p:txBody>
      </p:sp>
    </p:spTree>
    <p:extLst>
      <p:ext uri="{BB962C8B-B14F-4D97-AF65-F5344CB8AC3E}">
        <p14:creationId xmlns:p14="http://schemas.microsoft.com/office/powerpoint/2010/main" val="6689405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8B41B4-59F2-41CD-9393-3870078F4CFA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www.w3.org/XML/1998/namespace"/>
    <ds:schemaRef ds:uri="ba37140e-f4c5-4a6c-a9b4-20a691ce6c8a"/>
    <ds:schemaRef ds:uri="cc9c437c-ae0c-4066-8d90-a0f7de786127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71845</TotalTime>
  <Words>722</Words>
  <Application>Microsoft Office PowerPoint</Application>
  <PresentationFormat>Custom</PresentationFormat>
  <Paragraphs>70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Additional Considerations for 6G Timeline</vt:lpstr>
      <vt:lpstr>Background: As Endorsed in TSG#102</vt:lpstr>
      <vt:lpstr>Proposal: Additional Details for TSG-Wide 6G Workshop</vt:lpstr>
      <vt:lpstr>Proposal: Additional Details for 3GPP RAN Plenary Study for 6G</vt:lpstr>
      <vt:lpstr>Proposal: Additional Details for Rel-20 1/2</vt:lpstr>
      <vt:lpstr>Proposal: Additional Details for Rel-20 2/2</vt:lpstr>
      <vt:lpstr>Proposal: Additional Details for Rel-21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735</cp:revision>
  <dcterms:created xsi:type="dcterms:W3CDTF">2018-05-24T11:49:12Z</dcterms:created>
  <dcterms:modified xsi:type="dcterms:W3CDTF">2024-03-20T12:24:21Z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</Properties>
</file>