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1" r:id="rId2"/>
  </p:sldMasterIdLst>
  <p:notesMasterIdLst>
    <p:notesMasterId r:id="rId9"/>
  </p:notesMasterIdLst>
  <p:sldIdLst>
    <p:sldId id="434" r:id="rId3"/>
    <p:sldId id="1117" r:id="rId4"/>
    <p:sldId id="1118" r:id="rId5"/>
    <p:sldId id="1119" r:id="rId6"/>
    <p:sldId id="1120" r:id="rId7"/>
    <p:sldId id="1121" r:id="rId8"/>
  </p:sldIdLst>
  <p:sldSz cx="12192000" cy="6858000"/>
  <p:notesSz cx="7102475" cy="9037638"/>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9657"/>
    <a:srgbClr val="0066FF"/>
    <a:srgbClr val="92D050"/>
    <a:srgbClr val="C5C5C5"/>
    <a:srgbClr val="C800BE"/>
    <a:srgbClr val="FA7100"/>
    <a:srgbClr val="FFA7A7"/>
    <a:srgbClr val="53FFA1"/>
    <a:srgbClr val="FF5B5B"/>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449" autoAdjust="0"/>
    <p:restoredTop sz="94660"/>
  </p:normalViewPr>
  <p:slideViewPr>
    <p:cSldViewPr snapToGrid="0">
      <p:cViewPr varScale="1">
        <p:scale>
          <a:sx n="74" d="100"/>
          <a:sy n="74" d="100"/>
        </p:scale>
        <p:origin x="552" y="56"/>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5345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23092" y="0"/>
            <a:ext cx="3077739" cy="453451"/>
          </a:xfrm>
          <a:prstGeom prst="rect">
            <a:avLst/>
          </a:prstGeom>
        </p:spPr>
        <p:txBody>
          <a:bodyPr vert="horz" lIns="91440" tIns="45720" rIns="91440" bIns="45720" rtlCol="0"/>
          <a:lstStyle>
            <a:lvl1pPr algn="r">
              <a:defRPr sz="1200"/>
            </a:lvl1pPr>
          </a:lstStyle>
          <a:p>
            <a:fld id="{A4948FFD-DDE0-4E13-8CF4-6D833C916B90}" type="datetimeFigureOut">
              <a:rPr lang="en-US" smtClean="0"/>
              <a:t>12/12/2023</a:t>
            </a:fld>
            <a:endParaRPr lang="en-US"/>
          </a:p>
        </p:txBody>
      </p:sp>
      <p:sp>
        <p:nvSpPr>
          <p:cNvPr id="4" name="Slide Image Placeholder 3"/>
          <p:cNvSpPr>
            <a:spLocks noGrp="1" noRot="1" noChangeAspect="1"/>
          </p:cNvSpPr>
          <p:nvPr>
            <p:ph type="sldImg" idx="2"/>
          </p:nvPr>
        </p:nvSpPr>
        <p:spPr>
          <a:xfrm>
            <a:off x="839788" y="1130300"/>
            <a:ext cx="5422900" cy="304958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10248" y="4349363"/>
            <a:ext cx="5681980" cy="355857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584188"/>
            <a:ext cx="3077739" cy="45345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3092" y="8584188"/>
            <a:ext cx="3077739" cy="453450"/>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130300"/>
            <a:ext cx="5422900" cy="30495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2</a:t>
            </a:fld>
            <a:endParaRPr lang="en-US"/>
          </a:p>
        </p:txBody>
      </p:sp>
    </p:spTree>
    <p:extLst>
      <p:ext uri="{BB962C8B-B14F-4D97-AF65-F5344CB8AC3E}">
        <p14:creationId xmlns:p14="http://schemas.microsoft.com/office/powerpoint/2010/main" val="28123473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130300"/>
            <a:ext cx="5422900" cy="30495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3</a:t>
            </a:fld>
            <a:endParaRPr lang="en-US"/>
          </a:p>
        </p:txBody>
      </p:sp>
    </p:spTree>
    <p:extLst>
      <p:ext uri="{BB962C8B-B14F-4D97-AF65-F5344CB8AC3E}">
        <p14:creationId xmlns:p14="http://schemas.microsoft.com/office/powerpoint/2010/main" val="8961216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130300"/>
            <a:ext cx="5422900" cy="30495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4</a:t>
            </a:fld>
            <a:endParaRPr lang="en-US"/>
          </a:p>
        </p:txBody>
      </p:sp>
    </p:spTree>
    <p:extLst>
      <p:ext uri="{BB962C8B-B14F-4D97-AF65-F5344CB8AC3E}">
        <p14:creationId xmlns:p14="http://schemas.microsoft.com/office/powerpoint/2010/main" val="13905702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130300"/>
            <a:ext cx="5422900" cy="30495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5</a:t>
            </a:fld>
            <a:endParaRPr lang="en-US"/>
          </a:p>
        </p:txBody>
      </p:sp>
    </p:spTree>
    <p:extLst>
      <p:ext uri="{BB962C8B-B14F-4D97-AF65-F5344CB8AC3E}">
        <p14:creationId xmlns:p14="http://schemas.microsoft.com/office/powerpoint/2010/main" val="15044584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130300"/>
            <a:ext cx="5422900" cy="30495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6</a:t>
            </a:fld>
            <a:endParaRPr lang="en-US"/>
          </a:p>
        </p:txBody>
      </p:sp>
    </p:spTree>
    <p:extLst>
      <p:ext uri="{BB962C8B-B14F-4D97-AF65-F5344CB8AC3E}">
        <p14:creationId xmlns:p14="http://schemas.microsoft.com/office/powerpoint/2010/main" val="13081495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mj-lt"/>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556804" y="374418"/>
            <a:ext cx="11078400" cy="846355"/>
          </a:xfrm>
          <a:prstGeom prst="rect">
            <a:avLst/>
          </a:prstGeom>
        </p:spPr>
        <p:txBody>
          <a:bodyPr lIns="0" tIns="0" rIns="0" bIns="0"/>
          <a:lstStyle>
            <a:lvl1pPr marL="0" indent="0">
              <a:buNone/>
              <a:defRPr sz="4769"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556804" y="1440000"/>
            <a:ext cx="11078400" cy="4747200"/>
          </a:xfrm>
          <a:prstGeom prst="rect">
            <a:avLst/>
          </a:prstGeom>
        </p:spPr>
        <p:txBody>
          <a:bodyPr lIns="0" tIns="0" rIns="0" bIns="0">
            <a:normAutofit/>
          </a:bodyPr>
          <a:lstStyle>
            <a:lvl1pPr marL="249511" indent="-249511">
              <a:spcBef>
                <a:spcPts val="0"/>
              </a:spcBef>
              <a:spcAft>
                <a:spcPts val="650"/>
              </a:spcAft>
              <a:buFont typeface="Nokia Pure Text Light" panose="020B0304040602060303" pitchFamily="34" charset="0"/>
              <a:buChar char="‑"/>
              <a:defRPr sz="1733" b="0">
                <a:solidFill>
                  <a:schemeClr val="bg1"/>
                </a:solidFill>
                <a:latin typeface="Nokia Pure Text Light" panose="020B0403020202020204" pitchFamily="34" charset="0"/>
                <a:ea typeface="Nokia Pure Text Light" panose="020B0403020202020204" pitchFamily="34" charset="0"/>
              </a:defRPr>
            </a:lvl1pPr>
            <a:lvl2pPr marL="495577" indent="-246068">
              <a:spcBef>
                <a:spcPts val="0"/>
              </a:spcBef>
              <a:spcAft>
                <a:spcPts val="650"/>
              </a:spcAft>
              <a:buFont typeface="Nokia Pure Text Light" panose="020B0304040602060303" pitchFamily="34" charset="0"/>
              <a:buChar char="‑"/>
              <a:defRPr sz="1518">
                <a:solidFill>
                  <a:schemeClr val="bg1"/>
                </a:solidFill>
                <a:latin typeface="Nokia Pure Text Light" panose="020B0403020202020204" pitchFamily="34" charset="0"/>
                <a:ea typeface="Nokia Pure Text Light" panose="020B0403020202020204" pitchFamily="34" charset="0"/>
              </a:defRPr>
            </a:lvl2pPr>
            <a:lvl3pPr marL="687271" indent="-185841">
              <a:spcBef>
                <a:spcPts val="0"/>
              </a:spcBef>
              <a:spcAft>
                <a:spcPts val="650"/>
              </a:spcAft>
              <a:buSzPct val="66000"/>
              <a:buFont typeface="Wingdings" panose="05000000000000000000" pitchFamily="2" charset="2"/>
              <a:buChar char="§"/>
              <a:defRPr sz="1300">
                <a:solidFill>
                  <a:schemeClr val="bg1"/>
                </a:solidFill>
                <a:latin typeface="Nokia Pure Text Light" panose="020B0403020202020204" pitchFamily="34" charset="0"/>
                <a:ea typeface="Nokia Pure Text Light" panose="020B0403020202020204" pitchFamily="34" charset="0"/>
              </a:defRPr>
            </a:lvl3pPr>
            <a:lvl4pPr marL="868982" indent="0">
              <a:spcBef>
                <a:spcPts val="0"/>
              </a:spcBef>
              <a:spcAft>
                <a:spcPts val="650"/>
              </a:spcAft>
              <a:buNone/>
              <a:defRPr sz="1084">
                <a:solidFill>
                  <a:schemeClr val="bg1"/>
                </a:solidFill>
                <a:latin typeface="Nokia Pure Text Light" panose="020B0403020202020204" pitchFamily="34" charset="0"/>
                <a:ea typeface="Nokia Pure Text Light" panose="020B0403020202020204" pitchFamily="34" charset="0"/>
              </a:defRPr>
            </a:lvl4pPr>
            <a:lvl5pPr marL="1000910" indent="0">
              <a:spcBef>
                <a:spcPts val="0"/>
              </a:spcBef>
              <a:spcAft>
                <a:spcPts val="650"/>
              </a:spcAft>
              <a:buFont typeface="Arial" panose="020B0604020202020204" pitchFamily="34" charset="0"/>
              <a:buNone/>
              <a:defRPr sz="868">
                <a:solidFill>
                  <a:schemeClr val="bg1"/>
                </a:solidFill>
                <a:latin typeface="Nokia Pure Text Light" panose="020B0403020202020204" pitchFamily="34" charset="0"/>
                <a:ea typeface="Nokia Pure Text Light" panose="020B0403020202020204" pitchFamily="34" charset="0"/>
              </a:defRPr>
            </a:lvl5pPr>
            <a:lvl6pPr marL="1250650" indent="0">
              <a:spcBef>
                <a:spcPts val="0"/>
              </a:spcBef>
              <a:spcAft>
                <a:spcPts val="650"/>
              </a:spcAft>
              <a:buFont typeface="Nokia Pure Text" panose="020B0503020202020204" pitchFamily="34" charset="0"/>
              <a:buNone/>
              <a:defRPr sz="868" baseline="0">
                <a:solidFill>
                  <a:schemeClr val="bg1"/>
                </a:solidFill>
                <a:latin typeface="Nokia Pure Text Light" panose="020B0403020202020204" pitchFamily="34" charset="0"/>
                <a:ea typeface="Nokia Pure Text Light" panose="020B0403020202020204" pitchFamily="34" charset="0"/>
              </a:defRPr>
            </a:lvl6pPr>
            <a:lvl7pPr marL="1500389" indent="0">
              <a:spcBef>
                <a:spcPts val="0"/>
              </a:spcBef>
              <a:spcAft>
                <a:spcPts val="650"/>
              </a:spcAft>
              <a:buNone/>
              <a:defRPr sz="759">
                <a:solidFill>
                  <a:schemeClr val="bg1"/>
                </a:solidFill>
                <a:latin typeface="Nokia Pure Text Light" panose="020B0403020202020204" pitchFamily="34" charset="0"/>
                <a:ea typeface="Nokia Pure Text Light" panose="020B0403020202020204" pitchFamily="34" charset="0"/>
              </a:defRPr>
            </a:lvl7pPr>
            <a:lvl8pPr marL="1750128" indent="0">
              <a:spcBef>
                <a:spcPts val="0"/>
              </a:spcBef>
              <a:spcAft>
                <a:spcPts val="650"/>
              </a:spcAft>
              <a:buNone/>
              <a:defRPr sz="65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501084" y="6198577"/>
            <a:ext cx="1345537" cy="566400"/>
          </a:xfrm>
          <a:prstGeom prst="rect">
            <a:avLst/>
          </a:prstGeom>
        </p:spPr>
      </p:pic>
      <p:sp>
        <p:nvSpPr>
          <p:cNvPr id="10"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50"/>
              </a:spcAft>
              <a:defRPr baseline="0"/>
            </a:lvl1pPr>
            <a:lvl2pPr>
              <a:spcAft>
                <a:spcPts val="650"/>
              </a:spcAft>
              <a:defRPr/>
            </a:lvl2pPr>
            <a:lvl3pPr>
              <a:spcAft>
                <a:spcPts val="650"/>
              </a:spcAft>
              <a:defRPr/>
            </a:lvl3pPr>
            <a:lvl4pPr>
              <a:spcAft>
                <a:spcPts val="650"/>
              </a:spcAft>
              <a:defRPr/>
            </a:lvl4pPr>
            <a:lvl5pPr>
              <a:spcAft>
                <a:spcPts val="65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557496" y="372353"/>
            <a:ext cx="10972801"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557501" y="717056"/>
            <a:ext cx="10970199" cy="402167"/>
          </a:xfrm>
        </p:spPr>
        <p:txBody>
          <a:bodyPr/>
          <a:lstStyle>
            <a:lvl1pPr marL="0" indent="0">
              <a:buFont typeface="Arial"/>
              <a:buNone/>
              <a:defRPr sz="1951">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1845582" y="6319707"/>
            <a:ext cx="2046914"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8052" tIns="78052" rIns="78052" bIns="78052" numCol="1" spcCol="0" rtlCol="0" fromWordArt="0" anchor="t" anchorCtr="0" forceAA="0" compatLnSpc="1">
            <a:prstTxWarp prst="textNoShape">
              <a:avLst/>
            </a:prstTxWarp>
            <a:noAutofit/>
          </a:bodyPr>
          <a:lstStyle/>
          <a:p>
            <a:pPr algn="l"/>
            <a:endParaRPr lang="fi-FI" sz="1300">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a:xfrm>
            <a:off x="3072005" y="6422400"/>
            <a:ext cx="6048000" cy="163200"/>
          </a:xfrm>
          <a:prstGeom prst="rect">
            <a:avLst/>
          </a:prstGeom>
        </p:spPr>
        <p:txBody>
          <a:bodyPr/>
          <a:lstStyle/>
          <a:p>
            <a:endParaRPr lang="en-US" dirty="0"/>
          </a:p>
        </p:txBody>
      </p:sp>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mj-lt"/>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92" y="19"/>
            <a:ext cx="5145615"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3" y="2130448"/>
            <a:ext cx="10363201"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5" y="3839308"/>
            <a:ext cx="8534401" cy="1752600"/>
          </a:xfrm>
        </p:spPr>
        <p:txBody>
          <a:bodyPr/>
          <a:lstStyle>
            <a:lvl1pPr marL="0" indent="0" algn="ctr">
              <a:buNone/>
              <a:defRPr/>
            </a:lvl1pPr>
            <a:lvl2pPr marL="495577" indent="0" algn="ctr">
              <a:buNone/>
              <a:defRPr/>
            </a:lvl2pPr>
            <a:lvl3pPr marL="991155" indent="0" algn="ctr">
              <a:buNone/>
              <a:defRPr/>
            </a:lvl3pPr>
            <a:lvl4pPr marL="1486731" indent="0" algn="ctr">
              <a:buNone/>
              <a:defRPr/>
            </a:lvl4pPr>
            <a:lvl5pPr marL="1982308" indent="0" algn="ctr">
              <a:buNone/>
              <a:defRPr/>
            </a:lvl5pPr>
            <a:lvl6pPr marL="2477886" indent="0" algn="ctr">
              <a:buNone/>
              <a:defRPr/>
            </a:lvl6pPr>
            <a:lvl7pPr marL="2973463" indent="0" algn="ctr">
              <a:buNone/>
              <a:defRPr/>
            </a:lvl7pPr>
            <a:lvl8pPr marL="3469041" indent="0" algn="ctr">
              <a:buNone/>
              <a:defRPr/>
            </a:lvl8pPr>
            <a:lvl9pPr marL="3964618" indent="0" algn="ctr">
              <a:buNone/>
              <a:defRPr/>
            </a:lvl9pPr>
          </a:lstStyle>
          <a:p>
            <a:r>
              <a:rPr lang="en-US" dirty="0"/>
              <a:t>Click to edit Master subtitle style</a:t>
            </a:r>
            <a:endParaRPr lang="en-GB" dirty="0"/>
          </a:p>
        </p:txBody>
      </p:sp>
      <p:pic>
        <p:nvPicPr>
          <p:cNvPr id="7" name="Picture 1">
            <a:extLst>
              <a:ext uri="{FF2B5EF4-FFF2-40B4-BE49-F238E27FC236}">
                <a16:creationId xmlns:a16="http://schemas.microsoft.com/office/drawing/2014/main" id="{C5E5EFE4-EEED-4067-9F76-AC2A2D76691B}"/>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37406" y="0"/>
            <a:ext cx="1948374" cy="149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71684" indent="-371684">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mn-lt"/>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556804" y="1440000"/>
            <a:ext cx="110784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mn-lt"/>
                <a:ea typeface="Nokia Pure Text Light" panose="020B0403020202020204" pitchFamily="34" charset="0"/>
              </a:defRPr>
            </a:lvl1pPr>
            <a:lvl2pPr marL="249741" indent="0">
              <a:spcBef>
                <a:spcPts val="0"/>
              </a:spcBef>
              <a:spcAft>
                <a:spcPts val="650"/>
              </a:spcAft>
              <a:buNone/>
              <a:defRPr sz="1518">
                <a:solidFill>
                  <a:schemeClr val="tx2"/>
                </a:solidFill>
                <a:latin typeface="+mn-lt"/>
                <a:ea typeface="Nokia Pure Text Light" panose="020B0403020202020204" pitchFamily="34" charset="0"/>
              </a:defRPr>
            </a:lvl2pPr>
            <a:lvl3pPr marL="501432" indent="0">
              <a:spcBef>
                <a:spcPts val="0"/>
              </a:spcBef>
              <a:spcAft>
                <a:spcPts val="650"/>
              </a:spcAft>
              <a:buNone/>
              <a:defRPr sz="1300">
                <a:solidFill>
                  <a:schemeClr val="tx2"/>
                </a:solidFill>
                <a:latin typeface="+mn-lt"/>
                <a:ea typeface="Nokia Pure Text Light" panose="020B0403020202020204" pitchFamily="34" charset="0"/>
              </a:defRPr>
            </a:lvl3pPr>
            <a:lvl4pPr marL="751170" indent="0">
              <a:spcBef>
                <a:spcPts val="0"/>
              </a:spcBef>
              <a:spcAft>
                <a:spcPts val="650"/>
              </a:spcAft>
              <a:buNone/>
              <a:defRPr sz="1084">
                <a:solidFill>
                  <a:schemeClr val="tx2"/>
                </a:solidFill>
                <a:latin typeface="+mn-lt"/>
                <a:ea typeface="Nokia Pure Text Light" panose="020B0403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mn-lt"/>
                <a:ea typeface="Nokia Pure Text Light" panose="020B0403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latin typeface="Nokia Pure Text Light" panose="020B0403020202020204" pitchFamily="34" charset="0"/>
                <a:ea typeface="Nokia Pure Text Light" panose="020B0403020202020204" pitchFamily="34" charset="0"/>
              </a:defRPr>
            </a:lvl6pPr>
            <a:lvl7pPr marL="1748177">
              <a:spcBef>
                <a:spcPts val="0"/>
              </a:spcBef>
              <a:spcAft>
                <a:spcPts val="650"/>
              </a:spcAft>
              <a:defRPr sz="759">
                <a:solidFill>
                  <a:schemeClr val="tx2"/>
                </a:solidFill>
                <a:latin typeface="Nokia Pure Text Light" panose="020B0403020202020204" pitchFamily="34" charset="0"/>
                <a:ea typeface="Nokia Pure Text Light" panose="020B0403020202020204" pitchFamily="34" charset="0"/>
              </a:defRPr>
            </a:lvl7pPr>
            <a:lvl8pPr marL="1997917">
              <a:spcBef>
                <a:spcPts val="0"/>
              </a:spcBef>
              <a:spcAft>
                <a:spcPts val="650"/>
              </a:spcAft>
              <a:defRPr sz="65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mn-lt"/>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556804" y="1435200"/>
            <a:ext cx="11078400" cy="4752000"/>
          </a:xfrm>
          <a:prstGeom prst="rect">
            <a:avLst/>
          </a:prstGeom>
        </p:spPr>
        <p:txBody>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556804" y="1435200"/>
            <a:ext cx="11078400" cy="4752000"/>
          </a:xfrm>
          <a:prstGeom prst="rect">
            <a:avLst/>
          </a:prstGeom>
        </p:spPr>
        <p:txBody>
          <a:bodyPr/>
          <a:lstStyle>
            <a:lvl1pPr marL="0" indent="0">
              <a:buNone/>
              <a:defRPr sz="1084">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2" y="1440000"/>
            <a:ext cx="53472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6288002" y="1440000"/>
            <a:ext cx="53472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6288002" y="1440000"/>
            <a:ext cx="53472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556802" y="1440000"/>
            <a:ext cx="5347201"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0" y="1440000"/>
            <a:ext cx="34560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367809" y="1440000"/>
            <a:ext cx="34560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8179200" y="1440000"/>
            <a:ext cx="34560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556415" y="1440000"/>
            <a:ext cx="3456000"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8176563" y="1440000"/>
            <a:ext cx="3456000"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4365173" y="1440000"/>
            <a:ext cx="3456000"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3"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3408005"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6259203"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9110405"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556804" y="374400"/>
            <a:ext cx="11078400"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558806" y="6452039"/>
            <a:ext cx="336001" cy="133563"/>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084"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hdr="0" dt="0"/>
  <p:txStyles>
    <p:titleStyle>
      <a:lvl1pPr algn="l" defTabSz="991155" rtl="0" eaLnBrk="1" latinLnBrk="0" hangingPunct="1">
        <a:spcBef>
          <a:spcPct val="0"/>
        </a:spcBef>
        <a:buNone/>
        <a:defRPr sz="2167" kern="1200" baseline="0">
          <a:solidFill>
            <a:schemeClr val="tx1"/>
          </a:solidFill>
          <a:latin typeface="+mj-lt"/>
          <a:ea typeface="+mj-ea"/>
          <a:cs typeface="+mj-cs"/>
        </a:defRPr>
      </a:lvl1pPr>
    </p:titleStyle>
    <p:bodyStyle>
      <a:lvl1pPr marL="371684" indent="-371684" algn="l" defTabSz="991155" rtl="0" eaLnBrk="1" latinLnBrk="0" hangingPunct="1">
        <a:spcBef>
          <a:spcPct val="20000"/>
        </a:spcBef>
        <a:buFont typeface="Arial" panose="020B0604020202020204" pitchFamily="34" charset="0"/>
        <a:buChar char="•"/>
        <a:defRPr sz="3469" kern="1200">
          <a:solidFill>
            <a:schemeClr val="tx1"/>
          </a:solidFill>
          <a:latin typeface="+mn-lt"/>
          <a:ea typeface="+mn-ea"/>
          <a:cs typeface="+mn-cs"/>
        </a:defRPr>
      </a:lvl1pPr>
      <a:lvl2pPr marL="805312" indent="-309735" algn="l" defTabSz="991155" rtl="0" eaLnBrk="1" latinLnBrk="0" hangingPunct="1">
        <a:spcBef>
          <a:spcPct val="20000"/>
        </a:spcBef>
        <a:buFont typeface="Arial" panose="020B0604020202020204" pitchFamily="34" charset="0"/>
        <a:buChar char="–"/>
        <a:defRPr sz="3034" kern="1200">
          <a:solidFill>
            <a:schemeClr val="tx1"/>
          </a:solidFill>
          <a:latin typeface="+mn-lt"/>
          <a:ea typeface="+mn-ea"/>
          <a:cs typeface="+mn-cs"/>
        </a:defRPr>
      </a:lvl2pPr>
      <a:lvl3pPr marL="1238943" indent="-247788" algn="l" defTabSz="991155" rtl="0" eaLnBrk="1" latinLnBrk="0" hangingPunct="1">
        <a:spcBef>
          <a:spcPct val="20000"/>
        </a:spcBef>
        <a:buFont typeface="Arial" panose="020B0604020202020204" pitchFamily="34" charset="0"/>
        <a:buChar char="•"/>
        <a:defRPr sz="2602" kern="1200">
          <a:solidFill>
            <a:schemeClr val="tx1"/>
          </a:solidFill>
          <a:latin typeface="+mn-lt"/>
          <a:ea typeface="+mn-ea"/>
          <a:cs typeface="+mn-cs"/>
        </a:defRPr>
      </a:lvl3pPr>
      <a:lvl4pPr marL="1734520"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4pPr>
      <a:lvl5pPr marL="2230097"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5pPr>
      <a:lvl6pPr marL="2725674"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6pPr>
      <a:lvl7pPr marL="3221252"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7pPr>
      <a:lvl8pPr marL="3716829"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8pPr>
      <a:lvl9pPr marL="4212406"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9pPr>
    </p:bodyStyle>
    <p:otherStyle>
      <a:defPPr>
        <a:defRPr lang="en-US"/>
      </a:defPPr>
      <a:lvl1pPr marL="0" algn="l" defTabSz="991155" rtl="0" eaLnBrk="1" latinLnBrk="0" hangingPunct="1">
        <a:defRPr sz="1951" kern="1200">
          <a:solidFill>
            <a:schemeClr val="tx1"/>
          </a:solidFill>
          <a:latin typeface="+mn-lt"/>
          <a:ea typeface="+mn-ea"/>
          <a:cs typeface="+mn-cs"/>
        </a:defRPr>
      </a:lvl1pPr>
      <a:lvl2pPr marL="495577" algn="l" defTabSz="991155" rtl="0" eaLnBrk="1" latinLnBrk="0" hangingPunct="1">
        <a:defRPr sz="1951" kern="1200">
          <a:solidFill>
            <a:schemeClr val="tx1"/>
          </a:solidFill>
          <a:latin typeface="+mn-lt"/>
          <a:ea typeface="+mn-ea"/>
          <a:cs typeface="+mn-cs"/>
        </a:defRPr>
      </a:lvl2pPr>
      <a:lvl3pPr marL="991155" algn="l" defTabSz="991155" rtl="0" eaLnBrk="1" latinLnBrk="0" hangingPunct="1">
        <a:defRPr sz="1951" kern="1200">
          <a:solidFill>
            <a:schemeClr val="tx1"/>
          </a:solidFill>
          <a:latin typeface="+mn-lt"/>
          <a:ea typeface="+mn-ea"/>
          <a:cs typeface="+mn-cs"/>
        </a:defRPr>
      </a:lvl3pPr>
      <a:lvl4pPr marL="1486731" algn="l" defTabSz="991155" rtl="0" eaLnBrk="1" latinLnBrk="0" hangingPunct="1">
        <a:defRPr sz="1951" kern="1200">
          <a:solidFill>
            <a:schemeClr val="tx1"/>
          </a:solidFill>
          <a:latin typeface="+mn-lt"/>
          <a:ea typeface="+mn-ea"/>
          <a:cs typeface="+mn-cs"/>
        </a:defRPr>
      </a:lvl4pPr>
      <a:lvl5pPr marL="1982308" algn="l" defTabSz="991155" rtl="0" eaLnBrk="1" latinLnBrk="0" hangingPunct="1">
        <a:defRPr sz="1951" kern="1200">
          <a:solidFill>
            <a:schemeClr val="tx1"/>
          </a:solidFill>
          <a:latin typeface="+mn-lt"/>
          <a:ea typeface="+mn-ea"/>
          <a:cs typeface="+mn-cs"/>
        </a:defRPr>
      </a:lvl5pPr>
      <a:lvl6pPr marL="2477886" algn="l" defTabSz="991155" rtl="0" eaLnBrk="1" latinLnBrk="0" hangingPunct="1">
        <a:defRPr sz="1951" kern="1200">
          <a:solidFill>
            <a:schemeClr val="tx1"/>
          </a:solidFill>
          <a:latin typeface="+mn-lt"/>
          <a:ea typeface="+mn-ea"/>
          <a:cs typeface="+mn-cs"/>
        </a:defRPr>
      </a:lvl6pPr>
      <a:lvl7pPr marL="2973463" algn="l" defTabSz="991155" rtl="0" eaLnBrk="1" latinLnBrk="0" hangingPunct="1">
        <a:defRPr sz="1951" kern="1200">
          <a:solidFill>
            <a:schemeClr val="tx1"/>
          </a:solidFill>
          <a:latin typeface="+mn-lt"/>
          <a:ea typeface="+mn-ea"/>
          <a:cs typeface="+mn-cs"/>
        </a:defRPr>
      </a:lvl7pPr>
      <a:lvl8pPr marL="3469041" algn="l" defTabSz="991155" rtl="0" eaLnBrk="1" latinLnBrk="0" hangingPunct="1">
        <a:defRPr sz="1951" kern="1200">
          <a:solidFill>
            <a:schemeClr val="tx1"/>
          </a:solidFill>
          <a:latin typeface="+mn-lt"/>
          <a:ea typeface="+mn-ea"/>
          <a:cs typeface="+mn-cs"/>
        </a:defRPr>
      </a:lvl8pPr>
      <a:lvl9pPr marL="3964618" algn="l" defTabSz="991155" rtl="0" eaLnBrk="1" latinLnBrk="0" hangingPunct="1">
        <a:defRPr sz="1951"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1750488" y="228600"/>
            <a:ext cx="800523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647703"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5448305" y="3304123"/>
            <a:ext cx="1042273" cy="25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84" dirty="0">
                <a:solidFill>
                  <a:schemeClr val="bg1"/>
                </a:solidFill>
              </a:rPr>
              <a:t>© 3GPP 2012</a:t>
            </a:r>
            <a:endParaRPr lang="en-GB" altLang="en-US" sz="1084" dirty="0"/>
          </a:p>
        </p:txBody>
      </p:sp>
      <p:sp>
        <p:nvSpPr>
          <p:cNvPr id="5" name="Slide Number Placeholder 5">
            <a:extLst>
              <a:ext uri="{FF2B5EF4-FFF2-40B4-BE49-F238E27FC236}">
                <a16:creationId xmlns:a16="http://schemas.microsoft.com/office/drawing/2014/main" id="{E1B2C798-C6B2-4522-A8CF-E337BBB7A7E8}"/>
              </a:ext>
            </a:extLst>
          </p:cNvPr>
          <p:cNvSpPr txBox="1">
            <a:spLocks/>
          </p:cNvSpPr>
          <p:nvPr userDrawn="1"/>
        </p:nvSpPr>
        <p:spPr>
          <a:xfrm>
            <a:off x="11816871" y="6644545"/>
            <a:ext cx="336001" cy="133563"/>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084"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transition spd="slow"/>
  <p:hf hdr="0" ftr="0" dt="0"/>
  <p:txStyles>
    <p:titleStyle>
      <a:lvl1pPr algn="ctr" rtl="0" eaLnBrk="0" fontAlgn="base" hangingPunct="0">
        <a:spcBef>
          <a:spcPct val="0"/>
        </a:spcBef>
        <a:spcAft>
          <a:spcPct val="0"/>
        </a:spcAft>
        <a:defRPr sz="3469">
          <a:solidFill>
            <a:srgbClr val="FF0000"/>
          </a:solidFill>
          <a:latin typeface="+mj-lt"/>
          <a:ea typeface="+mj-ea"/>
          <a:cs typeface="+mj-cs"/>
        </a:defRPr>
      </a:lvl1pPr>
      <a:lvl2pPr algn="ctr" rtl="0" eaLnBrk="0" fontAlgn="base" hangingPunct="0">
        <a:spcBef>
          <a:spcPct val="0"/>
        </a:spcBef>
        <a:spcAft>
          <a:spcPct val="0"/>
        </a:spcAft>
        <a:defRPr sz="3469">
          <a:solidFill>
            <a:srgbClr val="FF0000"/>
          </a:solidFill>
          <a:latin typeface="Calibri" pitchFamily="34" charset="0"/>
        </a:defRPr>
      </a:lvl2pPr>
      <a:lvl3pPr algn="ctr" rtl="0" eaLnBrk="0" fontAlgn="base" hangingPunct="0">
        <a:spcBef>
          <a:spcPct val="0"/>
        </a:spcBef>
        <a:spcAft>
          <a:spcPct val="0"/>
        </a:spcAft>
        <a:defRPr sz="3469">
          <a:solidFill>
            <a:srgbClr val="FF0000"/>
          </a:solidFill>
          <a:latin typeface="Calibri" pitchFamily="34" charset="0"/>
        </a:defRPr>
      </a:lvl3pPr>
      <a:lvl4pPr algn="ctr" rtl="0" eaLnBrk="0" fontAlgn="base" hangingPunct="0">
        <a:spcBef>
          <a:spcPct val="0"/>
        </a:spcBef>
        <a:spcAft>
          <a:spcPct val="0"/>
        </a:spcAft>
        <a:defRPr sz="3469">
          <a:solidFill>
            <a:srgbClr val="FF0000"/>
          </a:solidFill>
          <a:latin typeface="Calibri" pitchFamily="34" charset="0"/>
        </a:defRPr>
      </a:lvl4pPr>
      <a:lvl5pPr algn="ctr" rtl="0" eaLnBrk="0" fontAlgn="base" hangingPunct="0">
        <a:spcBef>
          <a:spcPct val="0"/>
        </a:spcBef>
        <a:spcAft>
          <a:spcPct val="0"/>
        </a:spcAft>
        <a:defRPr sz="3469">
          <a:solidFill>
            <a:srgbClr val="FF0000"/>
          </a:solidFill>
          <a:latin typeface="Calibri" pitchFamily="34" charset="0"/>
        </a:defRPr>
      </a:lvl5pPr>
      <a:lvl6pPr marL="495577" algn="ctr" rtl="0" eaLnBrk="0" fontAlgn="base" hangingPunct="0">
        <a:spcBef>
          <a:spcPct val="0"/>
        </a:spcBef>
        <a:spcAft>
          <a:spcPct val="0"/>
        </a:spcAft>
        <a:defRPr sz="3469">
          <a:solidFill>
            <a:srgbClr val="FF0000"/>
          </a:solidFill>
          <a:latin typeface="Calibri" pitchFamily="34" charset="0"/>
        </a:defRPr>
      </a:lvl6pPr>
      <a:lvl7pPr marL="991155" algn="ctr" rtl="0" eaLnBrk="0" fontAlgn="base" hangingPunct="0">
        <a:spcBef>
          <a:spcPct val="0"/>
        </a:spcBef>
        <a:spcAft>
          <a:spcPct val="0"/>
        </a:spcAft>
        <a:defRPr sz="3469">
          <a:solidFill>
            <a:srgbClr val="FF0000"/>
          </a:solidFill>
          <a:latin typeface="Calibri" pitchFamily="34" charset="0"/>
        </a:defRPr>
      </a:lvl7pPr>
      <a:lvl8pPr marL="1486731" algn="ctr" rtl="0" eaLnBrk="0" fontAlgn="base" hangingPunct="0">
        <a:spcBef>
          <a:spcPct val="0"/>
        </a:spcBef>
        <a:spcAft>
          <a:spcPct val="0"/>
        </a:spcAft>
        <a:defRPr sz="3469">
          <a:solidFill>
            <a:srgbClr val="FF0000"/>
          </a:solidFill>
          <a:latin typeface="Calibri" pitchFamily="34" charset="0"/>
        </a:defRPr>
      </a:lvl8pPr>
      <a:lvl9pPr marL="1982308" algn="ctr" rtl="0" eaLnBrk="0" fontAlgn="base" hangingPunct="0">
        <a:spcBef>
          <a:spcPct val="0"/>
        </a:spcBef>
        <a:spcAft>
          <a:spcPct val="0"/>
        </a:spcAft>
        <a:defRPr sz="3469">
          <a:solidFill>
            <a:srgbClr val="FF0000"/>
          </a:solidFill>
          <a:latin typeface="Calibri" pitchFamily="34" charset="0"/>
        </a:defRPr>
      </a:lvl9pPr>
    </p:titleStyle>
    <p:bodyStyle>
      <a:lvl1pPr marL="371684" indent="-371684" algn="l" rtl="0" eaLnBrk="0" fontAlgn="base" hangingPunct="0">
        <a:spcBef>
          <a:spcPct val="20000"/>
        </a:spcBef>
        <a:spcAft>
          <a:spcPct val="0"/>
        </a:spcAft>
        <a:buBlip>
          <a:blip r:embed="rId5"/>
        </a:buBlip>
        <a:defRPr sz="3034">
          <a:solidFill>
            <a:schemeClr val="tx1"/>
          </a:solidFill>
          <a:latin typeface="+mn-lt"/>
          <a:ea typeface="+mn-ea"/>
          <a:cs typeface="+mn-cs"/>
        </a:defRPr>
      </a:lvl1pPr>
      <a:lvl2pPr marL="805312" indent="-309735" algn="l" rtl="0" eaLnBrk="0" fontAlgn="base" hangingPunct="0">
        <a:spcBef>
          <a:spcPct val="20000"/>
        </a:spcBef>
        <a:spcAft>
          <a:spcPct val="0"/>
        </a:spcAft>
        <a:buClr>
          <a:srgbClr val="C00000"/>
        </a:buClr>
        <a:buFont typeface="Arial" panose="020B0604020202020204" pitchFamily="34" charset="0"/>
        <a:buChar char="•"/>
        <a:defRPr sz="2602">
          <a:solidFill>
            <a:schemeClr val="tx1"/>
          </a:solidFill>
          <a:latin typeface="+mn-lt"/>
        </a:defRPr>
      </a:lvl2pPr>
      <a:lvl3pPr marL="1238943"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3pPr>
      <a:lvl4pPr marL="1734520"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4pPr>
      <a:lvl5pPr marL="2230097" indent="-247788" algn="l" rtl="0" eaLnBrk="0" fontAlgn="base" hangingPunct="0">
        <a:spcBef>
          <a:spcPct val="20000"/>
        </a:spcBef>
        <a:spcAft>
          <a:spcPct val="0"/>
        </a:spcAft>
        <a:buFont typeface="Arial" panose="020B0604020202020204" pitchFamily="34" charset="0"/>
        <a:buChar char="»"/>
        <a:defRPr sz="1733">
          <a:solidFill>
            <a:schemeClr val="tx1"/>
          </a:solidFill>
          <a:latin typeface="+mn-lt"/>
        </a:defRPr>
      </a:lvl5pPr>
      <a:lvl6pPr marL="2725674" indent="-247788" algn="l" rtl="0" eaLnBrk="0" fontAlgn="base" hangingPunct="0">
        <a:spcBef>
          <a:spcPct val="20000"/>
        </a:spcBef>
        <a:spcAft>
          <a:spcPct val="0"/>
        </a:spcAft>
        <a:buFont typeface="Arial" charset="0"/>
        <a:buChar char="»"/>
        <a:defRPr sz="1733">
          <a:solidFill>
            <a:schemeClr val="tx1"/>
          </a:solidFill>
          <a:latin typeface="+mn-lt"/>
        </a:defRPr>
      </a:lvl6pPr>
      <a:lvl7pPr marL="3221252" indent="-247788" algn="l" rtl="0" eaLnBrk="0" fontAlgn="base" hangingPunct="0">
        <a:spcBef>
          <a:spcPct val="20000"/>
        </a:spcBef>
        <a:spcAft>
          <a:spcPct val="0"/>
        </a:spcAft>
        <a:buFont typeface="Arial" charset="0"/>
        <a:buChar char="»"/>
        <a:defRPr sz="1733">
          <a:solidFill>
            <a:schemeClr val="tx1"/>
          </a:solidFill>
          <a:latin typeface="+mn-lt"/>
        </a:defRPr>
      </a:lvl7pPr>
      <a:lvl8pPr marL="3716829" indent="-247788" algn="l" rtl="0" eaLnBrk="0" fontAlgn="base" hangingPunct="0">
        <a:spcBef>
          <a:spcPct val="20000"/>
        </a:spcBef>
        <a:spcAft>
          <a:spcPct val="0"/>
        </a:spcAft>
        <a:buFont typeface="Arial" charset="0"/>
        <a:buChar char="»"/>
        <a:defRPr sz="1733">
          <a:solidFill>
            <a:schemeClr val="tx1"/>
          </a:solidFill>
          <a:latin typeface="+mn-lt"/>
        </a:defRPr>
      </a:lvl8pPr>
      <a:lvl9pPr marL="4212406" indent="-247788" algn="l" rtl="0" eaLnBrk="0" fontAlgn="base" hangingPunct="0">
        <a:spcBef>
          <a:spcPct val="20000"/>
        </a:spcBef>
        <a:spcAft>
          <a:spcPct val="0"/>
        </a:spcAft>
        <a:buFont typeface="Arial" charset="0"/>
        <a:buChar char="»"/>
        <a:defRPr sz="1733">
          <a:solidFill>
            <a:schemeClr val="tx1"/>
          </a:solidFill>
          <a:latin typeface="+mn-lt"/>
        </a:defRPr>
      </a:lvl9pPr>
    </p:bodyStyle>
    <p:otherStyle>
      <a:defPPr>
        <a:defRPr lang="en-US"/>
      </a:defPPr>
      <a:lvl1pPr marL="0" algn="l" defTabSz="991155" rtl="0" eaLnBrk="1" latinLnBrk="0" hangingPunct="1">
        <a:defRPr sz="1951" kern="1200">
          <a:solidFill>
            <a:schemeClr val="tx1"/>
          </a:solidFill>
          <a:latin typeface="+mn-lt"/>
          <a:ea typeface="+mn-ea"/>
          <a:cs typeface="+mn-cs"/>
        </a:defRPr>
      </a:lvl1pPr>
      <a:lvl2pPr marL="495577" algn="l" defTabSz="991155" rtl="0" eaLnBrk="1" latinLnBrk="0" hangingPunct="1">
        <a:defRPr sz="1951" kern="1200">
          <a:solidFill>
            <a:schemeClr val="tx1"/>
          </a:solidFill>
          <a:latin typeface="+mn-lt"/>
          <a:ea typeface="+mn-ea"/>
          <a:cs typeface="+mn-cs"/>
        </a:defRPr>
      </a:lvl2pPr>
      <a:lvl3pPr marL="991155" algn="l" defTabSz="991155" rtl="0" eaLnBrk="1" latinLnBrk="0" hangingPunct="1">
        <a:defRPr sz="1951" kern="1200">
          <a:solidFill>
            <a:schemeClr val="tx1"/>
          </a:solidFill>
          <a:latin typeface="+mn-lt"/>
          <a:ea typeface="+mn-ea"/>
          <a:cs typeface="+mn-cs"/>
        </a:defRPr>
      </a:lvl3pPr>
      <a:lvl4pPr marL="1486731" algn="l" defTabSz="991155" rtl="0" eaLnBrk="1" latinLnBrk="0" hangingPunct="1">
        <a:defRPr sz="1951" kern="1200">
          <a:solidFill>
            <a:schemeClr val="tx1"/>
          </a:solidFill>
          <a:latin typeface="+mn-lt"/>
          <a:ea typeface="+mn-ea"/>
          <a:cs typeface="+mn-cs"/>
        </a:defRPr>
      </a:lvl4pPr>
      <a:lvl5pPr marL="1982308" algn="l" defTabSz="991155" rtl="0" eaLnBrk="1" latinLnBrk="0" hangingPunct="1">
        <a:defRPr sz="1951" kern="1200">
          <a:solidFill>
            <a:schemeClr val="tx1"/>
          </a:solidFill>
          <a:latin typeface="+mn-lt"/>
          <a:ea typeface="+mn-ea"/>
          <a:cs typeface="+mn-cs"/>
        </a:defRPr>
      </a:lvl5pPr>
      <a:lvl6pPr marL="2477886" algn="l" defTabSz="991155" rtl="0" eaLnBrk="1" latinLnBrk="0" hangingPunct="1">
        <a:defRPr sz="1951" kern="1200">
          <a:solidFill>
            <a:schemeClr val="tx1"/>
          </a:solidFill>
          <a:latin typeface="+mn-lt"/>
          <a:ea typeface="+mn-ea"/>
          <a:cs typeface="+mn-cs"/>
        </a:defRPr>
      </a:lvl6pPr>
      <a:lvl7pPr marL="2973463" algn="l" defTabSz="991155" rtl="0" eaLnBrk="1" latinLnBrk="0" hangingPunct="1">
        <a:defRPr sz="1951" kern="1200">
          <a:solidFill>
            <a:schemeClr val="tx1"/>
          </a:solidFill>
          <a:latin typeface="+mn-lt"/>
          <a:ea typeface="+mn-ea"/>
          <a:cs typeface="+mn-cs"/>
        </a:defRPr>
      </a:lvl7pPr>
      <a:lvl8pPr marL="3469041" algn="l" defTabSz="991155" rtl="0" eaLnBrk="1" latinLnBrk="0" hangingPunct="1">
        <a:defRPr sz="1951" kern="1200">
          <a:solidFill>
            <a:schemeClr val="tx1"/>
          </a:solidFill>
          <a:latin typeface="+mn-lt"/>
          <a:ea typeface="+mn-ea"/>
          <a:cs typeface="+mn-cs"/>
        </a:defRPr>
      </a:lvl8pPr>
      <a:lvl9pPr marL="3964618" algn="l" defTabSz="991155" rtl="0" eaLnBrk="1" latinLnBrk="0" hangingPunct="1">
        <a:defRPr sz="19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1719755" y="3136288"/>
            <a:ext cx="10363201" cy="1470025"/>
          </a:xfrm>
        </p:spPr>
        <p:txBody>
          <a:bodyPr/>
          <a:lstStyle/>
          <a:p>
            <a:r>
              <a:rPr lang="en-US" sz="3600" dirty="0">
                <a:solidFill>
                  <a:schemeClr val="tx1"/>
                </a:solidFill>
              </a:rPr>
              <a:t>SA Questions to RAN for the joint session</a:t>
            </a:r>
          </a:p>
        </p:txBody>
      </p:sp>
      <p:sp>
        <p:nvSpPr>
          <p:cNvPr id="7" name="TextBox 6">
            <a:extLst>
              <a:ext uri="{FF2B5EF4-FFF2-40B4-BE49-F238E27FC236}">
                <a16:creationId xmlns:a16="http://schemas.microsoft.com/office/drawing/2014/main" id="{BD4C07CE-5B29-4702-9D1C-D0C398AA13C3}"/>
              </a:ext>
            </a:extLst>
          </p:cNvPr>
          <p:cNvSpPr txBox="1"/>
          <p:nvPr/>
        </p:nvSpPr>
        <p:spPr>
          <a:xfrm>
            <a:off x="5622284" y="822255"/>
            <a:ext cx="6460672" cy="776559"/>
          </a:xfrm>
          <a:prstGeom prst="rect">
            <a:avLst/>
          </a:prstGeom>
          <a:noFill/>
        </p:spPr>
        <p:txBody>
          <a:bodyPr wrap="square">
            <a:spAutoFit/>
          </a:bodyPr>
          <a:lstStyle/>
          <a:p>
            <a:pPr hangingPunct="0">
              <a:spcAft>
                <a:spcPts val="732"/>
              </a:spcAft>
              <a:tabLst>
                <a:tab pos="4975666" algn="r"/>
              </a:tabLst>
            </a:pPr>
            <a:r>
              <a:rPr lang="en-GB" sz="1463" b="1" dirty="0">
                <a:solidFill>
                  <a:srgbClr val="000000"/>
                </a:solidFill>
                <a:latin typeface="Arial" panose="020B0604020202020204" pitchFamily="34" charset="0"/>
                <a:ea typeface="SimSun" panose="02010600030101010101" pitchFamily="2" charset="-122"/>
              </a:rPr>
              <a:t>TSG SA Meeting #102	</a:t>
            </a:r>
            <a:r>
              <a:rPr lang="en-US" sz="2400" b="1" dirty="0"/>
              <a:t>SP-231686</a:t>
            </a:r>
            <a:endParaRPr lang="en-US" sz="1100" dirty="0">
              <a:solidFill>
                <a:srgbClr val="000000"/>
              </a:solidFill>
              <a:latin typeface="Times New Roman" panose="02020603050405020304" pitchFamily="18" charset="0"/>
              <a:ea typeface="SimSun" panose="02010600030101010101" pitchFamily="2" charset="-122"/>
            </a:endParaRPr>
          </a:p>
          <a:p>
            <a:r>
              <a:rPr lang="en-GB" sz="1463" b="1" dirty="0">
                <a:solidFill>
                  <a:srgbClr val="000000"/>
                </a:solidFill>
                <a:latin typeface="Arial" panose="020B0604020202020204" pitchFamily="34" charset="0"/>
                <a:ea typeface="SimSun" panose="02010600030101010101" pitchFamily="2" charset="-122"/>
              </a:rPr>
              <a:t>December 11 – 15, 2023</a:t>
            </a:r>
            <a:endParaRPr lang="en-US" sz="1463" dirty="0"/>
          </a:p>
        </p:txBody>
      </p:sp>
    </p:spTree>
    <p:extLst>
      <p:ext uri="{BB962C8B-B14F-4D97-AF65-F5344CB8AC3E}">
        <p14:creationId xmlns:p14="http://schemas.microsoft.com/office/powerpoint/2010/main" val="39934341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1788460" y="435844"/>
            <a:ext cx="8243046" cy="929308"/>
          </a:xfrm>
        </p:spPr>
        <p:txBody>
          <a:bodyPr wrap="square" anchor="ctr">
            <a:normAutofit fontScale="90000"/>
          </a:bodyPr>
          <a:lstStyle/>
          <a:p>
            <a:r>
              <a:rPr lang="en-US" dirty="0" err="1">
                <a:solidFill>
                  <a:schemeClr val="tx1"/>
                </a:solidFill>
              </a:rPr>
              <a:t>FS_AmbientIoT</a:t>
            </a:r>
            <a:br>
              <a:rPr lang="en-US" dirty="0">
                <a:solidFill>
                  <a:schemeClr val="tx1"/>
                </a:solidFill>
              </a:rPr>
            </a:br>
            <a:r>
              <a:rPr lang="en-US" sz="2200" dirty="0">
                <a:solidFill>
                  <a:schemeClr val="tx1"/>
                </a:solidFill>
              </a:rPr>
              <a:t>Study on Architecture support of Ambient power-enabled Internet of Things</a:t>
            </a:r>
            <a:endParaRPr lang="en-US" dirty="0">
              <a:solidFill>
                <a:schemeClr val="tx1"/>
              </a:solidFill>
            </a:endParaRP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265060" y="1558589"/>
            <a:ext cx="11289846" cy="4988859"/>
          </a:xfrm>
        </p:spPr>
        <p:txBody>
          <a:bodyPr/>
          <a:lstStyle/>
          <a:p>
            <a:pPr>
              <a:lnSpc>
                <a:spcPct val="110000"/>
              </a:lnSpc>
              <a:defRPr/>
            </a:pPr>
            <a:r>
              <a:rPr lang="en-US" sz="2000" dirty="0">
                <a:solidFill>
                  <a:srgbClr val="FF0000"/>
                </a:solidFill>
              </a:rPr>
              <a:t>SA Assumption</a:t>
            </a:r>
            <a:r>
              <a:rPr lang="en-US" sz="2000" dirty="0"/>
              <a:t>: Ambient IoT has been included in the RAN R19 package as study with checkpoint in Dec 2024 on whether to proceed with normative work. </a:t>
            </a:r>
          </a:p>
          <a:p>
            <a:pPr>
              <a:lnSpc>
                <a:spcPct val="110000"/>
              </a:lnSpc>
              <a:defRPr/>
            </a:pPr>
            <a:endParaRPr lang="en-US" sz="2000" dirty="0"/>
          </a:p>
          <a:p>
            <a:pPr>
              <a:lnSpc>
                <a:spcPct val="110000"/>
              </a:lnSpc>
              <a:defRPr/>
            </a:pPr>
            <a:r>
              <a:rPr lang="en-US" sz="2000" dirty="0">
                <a:solidFill>
                  <a:srgbClr val="FF0000"/>
                </a:solidFill>
              </a:rPr>
              <a:t>SA Question</a:t>
            </a:r>
            <a:r>
              <a:rPr lang="en-US" sz="2000" dirty="0"/>
              <a:t>: RAN to provide input on different Ambient IoT device type(s) and </a:t>
            </a:r>
            <a:r>
              <a:rPr lang="en-US" sz="2000" dirty="0" err="1"/>
              <a:t>topolog</a:t>
            </a:r>
            <a:r>
              <a:rPr lang="en-US" sz="2000" dirty="0"/>
              <a:t>(</a:t>
            </a:r>
            <a:r>
              <a:rPr lang="en-US" sz="2000" dirty="0" err="1"/>
              <a:t>ies</a:t>
            </a:r>
            <a:r>
              <a:rPr lang="en-US" sz="2000" dirty="0"/>
              <a:t>) to be supported by RAN in R19?</a:t>
            </a:r>
          </a:p>
          <a:p>
            <a:pPr>
              <a:lnSpc>
                <a:spcPct val="110000"/>
              </a:lnSpc>
              <a:defRPr/>
            </a:pPr>
            <a:endParaRPr lang="en-US" sz="2000" dirty="0"/>
          </a:p>
          <a:p>
            <a:pPr>
              <a:lnSpc>
                <a:spcPct val="110000"/>
              </a:lnSpc>
              <a:defRPr/>
            </a:pPr>
            <a:r>
              <a:rPr lang="en-US" sz="2000" dirty="0">
                <a:solidFill>
                  <a:srgbClr val="FF0000"/>
                </a:solidFill>
              </a:rPr>
              <a:t>RAN Answers</a:t>
            </a:r>
            <a:r>
              <a:rPr lang="en-US" sz="2000" dirty="0"/>
              <a:t>: </a:t>
            </a:r>
          </a:p>
          <a:p>
            <a:pPr lvl="1">
              <a:lnSpc>
                <a:spcPct val="110000"/>
              </a:lnSpc>
              <a:defRPr/>
            </a:pPr>
            <a:r>
              <a:rPr lang="en-US" sz="1568" dirty="0"/>
              <a:t>SA assumption is confirmed by RAN</a:t>
            </a:r>
          </a:p>
          <a:p>
            <a:pPr lvl="1">
              <a:lnSpc>
                <a:spcPct val="110000"/>
              </a:lnSpc>
              <a:defRPr/>
            </a:pPr>
            <a:r>
              <a:rPr lang="en-US" sz="1568" dirty="0"/>
              <a:t>2 power consumption being considered. Further discussion ongoing. </a:t>
            </a:r>
          </a:p>
          <a:p>
            <a:pPr lvl="1">
              <a:lnSpc>
                <a:spcPct val="110000"/>
              </a:lnSpc>
              <a:defRPr/>
            </a:pPr>
            <a:r>
              <a:rPr lang="en-US" sz="1568" dirty="0"/>
              <a:t>No RRC state, no cell selection/reselection. </a:t>
            </a:r>
          </a:p>
          <a:p>
            <a:pPr lvl="1">
              <a:lnSpc>
                <a:spcPct val="110000"/>
              </a:lnSpc>
              <a:defRPr/>
            </a:pPr>
            <a:r>
              <a:rPr lang="en-US" sz="1568" dirty="0"/>
              <a:t>Topology 1 &amp; 2 for now. Further discussion ongoing.   </a:t>
            </a:r>
          </a:p>
          <a:p>
            <a:pPr lvl="1">
              <a:lnSpc>
                <a:spcPct val="110000"/>
              </a:lnSpc>
              <a:defRPr/>
            </a:pPr>
            <a:r>
              <a:rPr lang="en-US" sz="1568" dirty="0"/>
              <a:t>RAN to provide more details by Wed Lunch. </a:t>
            </a:r>
          </a:p>
          <a:p>
            <a:pPr lvl="1">
              <a:lnSpc>
                <a:spcPct val="110000"/>
              </a:lnSpc>
              <a:defRPr/>
            </a:pPr>
            <a:r>
              <a:rPr lang="en-US" sz="1568" dirty="0"/>
              <a:t>SA to check RP-233983 for proposed way forward (not officially endorsed). </a:t>
            </a:r>
          </a:p>
          <a:p>
            <a:pPr>
              <a:lnSpc>
                <a:spcPct val="110000"/>
              </a:lnSpc>
              <a:defRPr/>
            </a:pPr>
            <a:endParaRPr lang="en-US" sz="2000" dirty="0"/>
          </a:p>
          <a:p>
            <a:pPr>
              <a:lnSpc>
                <a:spcPct val="110000"/>
              </a:lnSpc>
              <a:defRPr/>
            </a:pPr>
            <a:endParaRPr lang="en-US" sz="2000" dirty="0"/>
          </a:p>
        </p:txBody>
      </p:sp>
    </p:spTree>
    <p:extLst>
      <p:ext uri="{BB962C8B-B14F-4D97-AF65-F5344CB8AC3E}">
        <p14:creationId xmlns:p14="http://schemas.microsoft.com/office/powerpoint/2010/main" val="171833359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566982" y="435844"/>
            <a:ext cx="6975177" cy="929308"/>
          </a:xfrm>
        </p:spPr>
        <p:txBody>
          <a:bodyPr wrap="square" anchor="ctr">
            <a:normAutofit fontScale="90000"/>
          </a:bodyPr>
          <a:lstStyle/>
          <a:p>
            <a:r>
              <a:rPr lang="en-US" dirty="0">
                <a:solidFill>
                  <a:schemeClr val="tx1"/>
                </a:solidFill>
              </a:rPr>
              <a:t>FS_ISAC_ARC</a:t>
            </a:r>
            <a:br>
              <a:rPr lang="en-US" dirty="0">
                <a:solidFill>
                  <a:schemeClr val="tx1"/>
                </a:solidFill>
              </a:rPr>
            </a:br>
            <a:r>
              <a:rPr lang="en-US" sz="2200" dirty="0">
                <a:solidFill>
                  <a:schemeClr val="tx1"/>
                </a:solidFill>
              </a:rPr>
              <a:t>Study on Architecture Enhancement to support Integrated Sensing and Communication</a:t>
            </a: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09648" y="1949824"/>
            <a:ext cx="11289846" cy="4410635"/>
          </a:xfrm>
        </p:spPr>
        <p:txBody>
          <a:bodyPr/>
          <a:lstStyle/>
          <a:p>
            <a:r>
              <a:rPr lang="en-US" sz="2000" dirty="0">
                <a:solidFill>
                  <a:srgbClr val="FF0000"/>
                </a:solidFill>
              </a:rPr>
              <a:t>SA Assumption</a:t>
            </a:r>
            <a:r>
              <a:rPr lang="en-US" sz="2000" dirty="0"/>
              <a:t>: Sensing has been included in the RAN R19 package as RAN study on channel modelling study with checkpoint in Sep 2024 on whether study beyond channel modelling will be started in Rel-19. </a:t>
            </a:r>
          </a:p>
          <a:p>
            <a:endParaRPr lang="en-GB" sz="2000" dirty="0"/>
          </a:p>
          <a:p>
            <a:r>
              <a:rPr lang="en-GB" sz="2000" dirty="0">
                <a:solidFill>
                  <a:srgbClr val="FF0000"/>
                </a:solidFill>
              </a:rPr>
              <a:t>Question</a:t>
            </a:r>
            <a:r>
              <a:rPr lang="en-GB" sz="2000" dirty="0"/>
              <a:t> : SA would like to ask RAN’s view whether the monostatic base station based sensing is feasible without any additional (dedicated) RAN WG(s) study/work.</a:t>
            </a:r>
          </a:p>
          <a:p>
            <a:endParaRPr lang="en-GB" sz="2000" dirty="0"/>
          </a:p>
          <a:p>
            <a:r>
              <a:rPr lang="en-GB" sz="2000" dirty="0">
                <a:solidFill>
                  <a:srgbClr val="FF0000"/>
                </a:solidFill>
              </a:rPr>
              <a:t>RAN Answers</a:t>
            </a:r>
            <a:r>
              <a:rPr lang="en-GB" sz="2000" dirty="0"/>
              <a:t>:</a:t>
            </a:r>
          </a:p>
          <a:p>
            <a:pPr lvl="1"/>
            <a:r>
              <a:rPr lang="en-GB" sz="1568" dirty="0"/>
              <a:t>SA assumption is confirmed by RAN. </a:t>
            </a:r>
          </a:p>
          <a:p>
            <a:pPr lvl="1"/>
            <a:r>
              <a:rPr lang="en-GB" sz="1568" dirty="0"/>
              <a:t>RAN is not in position to answer this question at this time. This would be not be discussed in RAN before Sep 2024. </a:t>
            </a:r>
          </a:p>
          <a:p>
            <a:pPr lvl="1"/>
            <a:endParaRPr lang="en-GB" sz="1568" dirty="0"/>
          </a:p>
          <a:p>
            <a:pPr lvl="1"/>
            <a:endParaRPr lang="en-US" sz="1568" dirty="0"/>
          </a:p>
        </p:txBody>
      </p:sp>
    </p:spTree>
    <p:extLst>
      <p:ext uri="{BB962C8B-B14F-4D97-AF65-F5344CB8AC3E}">
        <p14:creationId xmlns:p14="http://schemas.microsoft.com/office/powerpoint/2010/main" val="3502734125"/>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566982" y="435844"/>
            <a:ext cx="6975177" cy="929308"/>
          </a:xfrm>
        </p:spPr>
        <p:txBody>
          <a:bodyPr wrap="square" anchor="ctr">
            <a:normAutofit fontScale="90000"/>
          </a:bodyPr>
          <a:lstStyle/>
          <a:p>
            <a:r>
              <a:rPr lang="en-US" dirty="0">
                <a:solidFill>
                  <a:schemeClr val="tx1"/>
                </a:solidFill>
              </a:rPr>
              <a:t>FS_AIML_CN</a:t>
            </a:r>
            <a:br>
              <a:rPr lang="en-US" dirty="0">
                <a:solidFill>
                  <a:schemeClr val="tx1"/>
                </a:solidFill>
              </a:rPr>
            </a:br>
            <a:r>
              <a:rPr lang="en-US" sz="2200" dirty="0">
                <a:solidFill>
                  <a:schemeClr val="tx1"/>
                </a:solidFill>
              </a:rPr>
              <a:t>Core Network Enhanced Support for Artificial Intelligence (AI)/Machine Learning (ML)</a:t>
            </a: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09648" y="1725284"/>
            <a:ext cx="11289846" cy="4890670"/>
          </a:xfrm>
        </p:spPr>
        <p:txBody>
          <a:bodyPr/>
          <a:lstStyle/>
          <a:p>
            <a:pPr lvl="0"/>
            <a:r>
              <a:rPr lang="en-GB" sz="2400" dirty="0">
                <a:solidFill>
                  <a:srgbClr val="FF0000"/>
                </a:solidFill>
                <a:effectLst/>
                <a:latin typeface="Arial" panose="020B0604020202020204" pitchFamily="34" charset="0"/>
                <a:ea typeface="SimSun" panose="02010600030101010101" pitchFamily="2" charset="-122"/>
              </a:rPr>
              <a:t>Background</a:t>
            </a:r>
            <a:r>
              <a:rPr lang="en-GB" sz="2400" dirty="0">
                <a:effectLst/>
                <a:latin typeface="Arial" panose="020B0604020202020204" pitchFamily="34" charset="0"/>
                <a:ea typeface="SimSun" panose="02010600030101010101" pitchFamily="2" charset="-122"/>
              </a:rPr>
              <a:t>: LS SP-23xxxx</a:t>
            </a:r>
          </a:p>
          <a:p>
            <a:pPr lvl="0"/>
            <a:r>
              <a:rPr lang="en-GB" sz="2400" dirty="0">
                <a:effectLst/>
                <a:latin typeface="Arial" panose="020B0604020202020204" pitchFamily="34" charset="0"/>
                <a:ea typeface="SimSun" panose="02010600030101010101" pitchFamily="2" charset="-122"/>
              </a:rPr>
              <a:t>Is there any requirement(s) in Rel-19 for SA to support AI/ML for air interface and NG-RAN in RAN?</a:t>
            </a:r>
          </a:p>
          <a:p>
            <a:pPr lvl="0"/>
            <a:endParaRPr lang="en-GB" sz="2400" dirty="0">
              <a:solidFill>
                <a:srgbClr val="FF0000"/>
              </a:solidFill>
              <a:latin typeface="Arial" panose="020B0604020202020204" pitchFamily="34" charset="0"/>
              <a:ea typeface="SimSun" panose="02010600030101010101" pitchFamily="2" charset="-122"/>
            </a:endParaRPr>
          </a:p>
          <a:p>
            <a:pPr lvl="0"/>
            <a:r>
              <a:rPr lang="en-GB" sz="2400" dirty="0">
                <a:solidFill>
                  <a:srgbClr val="FF0000"/>
                </a:solidFill>
                <a:latin typeface="Arial" panose="020B0604020202020204" pitchFamily="34" charset="0"/>
                <a:ea typeface="SimSun" panose="02010600030101010101" pitchFamily="2" charset="-122"/>
              </a:rPr>
              <a:t>RAN Answers</a:t>
            </a:r>
            <a:r>
              <a:rPr lang="en-GB" sz="2400" dirty="0">
                <a:latin typeface="Arial" panose="020B0604020202020204" pitchFamily="34" charset="0"/>
                <a:ea typeface="SimSun" panose="02010600030101010101" pitchFamily="2" charset="-122"/>
              </a:rPr>
              <a:t>: </a:t>
            </a:r>
          </a:p>
          <a:p>
            <a:pPr lvl="1"/>
            <a:r>
              <a:rPr lang="en-GB" sz="1600" dirty="0">
                <a:latin typeface="Arial" panose="020B0604020202020204" pitchFamily="34" charset="0"/>
                <a:ea typeface="SimSun" panose="02010600030101010101" pitchFamily="2" charset="-122"/>
              </a:rPr>
              <a:t>Discussed on Monday.</a:t>
            </a:r>
          </a:p>
          <a:p>
            <a:pPr lvl="1"/>
            <a:r>
              <a:rPr lang="en-GB" sz="1600" dirty="0">
                <a:latin typeface="Arial" panose="020B0604020202020204" pitchFamily="34" charset="0"/>
                <a:ea typeface="SimSun" panose="02010600030101010101" pitchFamily="2" charset="-122"/>
              </a:rPr>
              <a:t>No consensus to define (or not define) any requirement. </a:t>
            </a:r>
          </a:p>
          <a:p>
            <a:pPr lvl="1"/>
            <a:r>
              <a:rPr lang="en-GB" sz="1600" dirty="0">
                <a:highlight>
                  <a:srgbClr val="FFFF00"/>
                </a:highlight>
                <a:latin typeface="Arial" panose="020B0604020202020204" pitchFamily="34" charset="0"/>
                <a:ea typeface="SimSun" panose="02010600030101010101" pitchFamily="2" charset="-122"/>
              </a:rPr>
              <a:t>Originally </a:t>
            </a:r>
            <a:r>
              <a:rPr lang="en-GB" sz="1600" dirty="0">
                <a:latin typeface="Arial" panose="020B0604020202020204" pitchFamily="34" charset="0"/>
                <a:ea typeface="SimSun" panose="02010600030101010101" pitchFamily="2" charset="-122"/>
              </a:rPr>
              <a:t>included as part of WID discussion and one checkpoint is Sep 2024. </a:t>
            </a:r>
          </a:p>
          <a:p>
            <a:pPr lvl="1"/>
            <a:r>
              <a:rPr lang="en-GB" sz="1600" dirty="0">
                <a:latin typeface="Arial" panose="020B0604020202020204" pitchFamily="34" charset="0"/>
                <a:ea typeface="SimSun" panose="02010600030101010101" pitchFamily="2" charset="-122"/>
              </a:rPr>
              <a:t>RAN3 starts with study (for 6 months – till Sep 2024) and then switch to normative work. </a:t>
            </a:r>
          </a:p>
        </p:txBody>
      </p:sp>
    </p:spTree>
    <p:extLst>
      <p:ext uri="{BB962C8B-B14F-4D97-AF65-F5344CB8AC3E}">
        <p14:creationId xmlns:p14="http://schemas.microsoft.com/office/powerpoint/2010/main" val="1172809609"/>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566982" y="435844"/>
            <a:ext cx="6975177" cy="929308"/>
          </a:xfrm>
        </p:spPr>
        <p:txBody>
          <a:bodyPr wrap="square" anchor="ctr">
            <a:normAutofit fontScale="90000"/>
          </a:bodyPr>
          <a:lstStyle/>
          <a:p>
            <a:r>
              <a:rPr lang="en-US" dirty="0">
                <a:solidFill>
                  <a:schemeClr val="tx1"/>
                </a:solidFill>
              </a:rPr>
              <a:t>FS_SLTS</a:t>
            </a:r>
            <a:br>
              <a:rPr lang="en-US" dirty="0">
                <a:solidFill>
                  <a:schemeClr val="tx1"/>
                </a:solidFill>
              </a:rPr>
            </a:br>
            <a:r>
              <a:rPr lang="en-US" sz="2200" dirty="0">
                <a:solidFill>
                  <a:schemeClr val="tx1"/>
                </a:solidFill>
              </a:rPr>
              <a:t>Study on Side link time synchronization</a:t>
            </a: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09648" y="2070847"/>
            <a:ext cx="11289846" cy="4289612"/>
          </a:xfrm>
        </p:spPr>
        <p:txBody>
          <a:bodyPr/>
          <a:lstStyle/>
          <a:p>
            <a:pPr>
              <a:lnSpc>
                <a:spcPct val="110000"/>
              </a:lnSpc>
              <a:defRPr/>
            </a:pPr>
            <a:r>
              <a:rPr lang="en-US" sz="2000" dirty="0"/>
              <a:t>Question 1: Will RAN work on AS-based time synchronization via PC5 in Rel-19?</a:t>
            </a:r>
          </a:p>
          <a:p>
            <a:pPr>
              <a:lnSpc>
                <a:spcPct val="110000"/>
              </a:lnSpc>
              <a:defRPr/>
            </a:pPr>
            <a:r>
              <a:rPr lang="en-US" sz="2000" b="1" dirty="0"/>
              <a:t>RAN Answer: NO</a:t>
            </a:r>
          </a:p>
        </p:txBody>
      </p:sp>
    </p:spTree>
    <p:extLst>
      <p:ext uri="{BB962C8B-B14F-4D97-AF65-F5344CB8AC3E}">
        <p14:creationId xmlns:p14="http://schemas.microsoft.com/office/powerpoint/2010/main" val="1268717066"/>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566982" y="435844"/>
            <a:ext cx="6975177" cy="929308"/>
          </a:xfrm>
        </p:spPr>
        <p:txBody>
          <a:bodyPr wrap="square" anchor="ctr">
            <a:normAutofit fontScale="90000"/>
          </a:bodyPr>
          <a:lstStyle/>
          <a:p>
            <a:r>
              <a:rPr lang="en-US" dirty="0">
                <a:solidFill>
                  <a:schemeClr val="tx1"/>
                </a:solidFill>
              </a:rPr>
              <a:t>FS_5G_ProSe_Ph3</a:t>
            </a:r>
            <a:br>
              <a:rPr lang="en-US" dirty="0">
                <a:solidFill>
                  <a:schemeClr val="tx1"/>
                </a:solidFill>
              </a:rPr>
            </a:br>
            <a:r>
              <a:rPr lang="en-US" sz="2200" dirty="0">
                <a:solidFill>
                  <a:schemeClr val="tx1"/>
                </a:solidFill>
              </a:rPr>
              <a:t>Study on System Enhancement for Proximity-based Services in 5GS - Phase 3</a:t>
            </a:r>
            <a:endParaRPr lang="en-US" dirty="0">
              <a:solidFill>
                <a:schemeClr val="tx1"/>
              </a:solidFill>
            </a:endParaRP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09648" y="1976718"/>
            <a:ext cx="11289846" cy="4383741"/>
          </a:xfrm>
        </p:spPr>
        <p:txBody>
          <a:bodyPr/>
          <a:lstStyle/>
          <a:p>
            <a:pPr>
              <a:lnSpc>
                <a:spcPct val="110000"/>
              </a:lnSpc>
              <a:defRPr/>
            </a:pPr>
            <a:r>
              <a:rPr lang="en-GB" sz="2400" b="1" dirty="0"/>
              <a:t>SA has decided to focus on multi-hop and not work on multi-path in Rel-19. </a:t>
            </a:r>
          </a:p>
          <a:p>
            <a:pPr>
              <a:lnSpc>
                <a:spcPct val="110000"/>
              </a:lnSpc>
              <a:defRPr/>
            </a:pPr>
            <a:r>
              <a:rPr lang="en-GB" sz="2400" dirty="0">
                <a:solidFill>
                  <a:srgbClr val="FF0000"/>
                </a:solidFill>
              </a:rPr>
              <a:t>Question</a:t>
            </a:r>
            <a:r>
              <a:rPr lang="en-GB" sz="2400" dirty="0"/>
              <a:t>: Does RAN has L2 UE-to-Network Relay or L2 UE-to-UE Relay to support multi-hop as part of their Rel-19 package?</a:t>
            </a:r>
          </a:p>
          <a:p>
            <a:pPr>
              <a:lnSpc>
                <a:spcPct val="110000"/>
              </a:lnSpc>
              <a:defRPr/>
            </a:pPr>
            <a:r>
              <a:rPr lang="en-GB" sz="2400" dirty="0">
                <a:solidFill>
                  <a:srgbClr val="FF0000"/>
                </a:solidFill>
              </a:rPr>
              <a:t>RAN Answers: </a:t>
            </a:r>
          </a:p>
          <a:p>
            <a:pPr lvl="1">
              <a:lnSpc>
                <a:spcPct val="110000"/>
              </a:lnSpc>
              <a:defRPr/>
            </a:pPr>
            <a:r>
              <a:rPr lang="en-GB" sz="2000" dirty="0"/>
              <a:t>Currently not in RAN Rel-19 package</a:t>
            </a:r>
          </a:p>
          <a:p>
            <a:pPr lvl="1">
              <a:lnSpc>
                <a:spcPct val="110000"/>
              </a:lnSpc>
              <a:defRPr/>
            </a:pPr>
            <a:r>
              <a:rPr lang="en-GB" sz="2000" dirty="0"/>
              <a:t>Strong support and final decision from RAN by </a:t>
            </a:r>
            <a:r>
              <a:rPr lang="en-GB" sz="2000" dirty="0">
                <a:solidFill>
                  <a:srgbClr val="FF0000"/>
                </a:solidFill>
              </a:rPr>
              <a:t>Wed </a:t>
            </a:r>
            <a:r>
              <a:rPr lang="en-GB" sz="2000" dirty="0" err="1">
                <a:solidFill>
                  <a:srgbClr val="FF0000"/>
                </a:solidFill>
              </a:rPr>
              <a:t>EoD</a:t>
            </a:r>
            <a:r>
              <a:rPr lang="en-GB" sz="2000" dirty="0"/>
              <a:t>. </a:t>
            </a:r>
          </a:p>
          <a:p>
            <a:pPr lvl="1">
              <a:lnSpc>
                <a:spcPct val="110000"/>
              </a:lnSpc>
              <a:defRPr/>
            </a:pPr>
            <a:r>
              <a:rPr lang="en-GB" sz="2000" dirty="0"/>
              <a:t>Exception handling (if agreed within RAN), work will only start in Sep, 2024. </a:t>
            </a:r>
          </a:p>
          <a:p>
            <a:pPr marL="495577" lvl="1" indent="0">
              <a:lnSpc>
                <a:spcPct val="110000"/>
              </a:lnSpc>
              <a:buNone/>
              <a:defRPr/>
            </a:pPr>
            <a:endParaRPr lang="en-GB" sz="2000" dirty="0"/>
          </a:p>
          <a:p>
            <a:pPr>
              <a:lnSpc>
                <a:spcPct val="110000"/>
              </a:lnSpc>
              <a:defRPr/>
            </a:pPr>
            <a:endParaRPr lang="en-US" sz="1800" b="1" dirty="0"/>
          </a:p>
        </p:txBody>
      </p:sp>
    </p:spTree>
    <p:extLst>
      <p:ext uri="{BB962C8B-B14F-4D97-AF65-F5344CB8AC3E}">
        <p14:creationId xmlns:p14="http://schemas.microsoft.com/office/powerpoint/2010/main" val="988157928"/>
      </p:ext>
    </p:extLst>
  </p:cSld>
  <p:clrMapOvr>
    <a:masterClrMapping/>
  </p:clrMapOvr>
  <p:transition spd="slow"/>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83724</TotalTime>
  <Words>504</Words>
  <Application>Microsoft Office PowerPoint</Application>
  <PresentationFormat>Widescreen</PresentationFormat>
  <Paragraphs>47</Paragraphs>
  <Slides>6</Slides>
  <Notes>5</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6</vt:i4>
      </vt:variant>
    </vt:vector>
  </HeadingPairs>
  <TitlesOfParts>
    <vt:vector size="15" baseType="lpstr">
      <vt:lpstr>Arial</vt:lpstr>
      <vt:lpstr>Calibri</vt:lpstr>
      <vt:lpstr>Nokia Pure Headline Ultra Light</vt:lpstr>
      <vt:lpstr>Nokia Pure Text</vt:lpstr>
      <vt:lpstr>Nokia Pure Text Light</vt:lpstr>
      <vt:lpstr>Times New Roman</vt:lpstr>
      <vt:lpstr>Wingdings</vt:lpstr>
      <vt:lpstr>Nokia White Master with headline</vt:lpstr>
      <vt:lpstr>2_Office Theme</vt:lpstr>
      <vt:lpstr>SA Questions to RAN for the joint session</vt:lpstr>
      <vt:lpstr>FS_AmbientIoT Study on Architecture support of Ambient power-enabled Internet of Things</vt:lpstr>
      <vt:lpstr>FS_ISAC_ARC Study on Architecture Enhancement to support Integrated Sensing and Communication</vt:lpstr>
      <vt:lpstr>FS_AIML_CN Core Network Enhanced Support for Artificial Intelligence (AI)/Machine Learning (ML)</vt:lpstr>
      <vt:lpstr>FS_SLTS Study on Side link time synchronization</vt:lpstr>
      <vt:lpstr>FS_5G_ProSe_Ph3 Study on System Enhancement for Proximity-based Services in 5GS - Phase 3</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balazs.bertenyi@nokia.com</dc:creator>
  <cp:keywords>CTPClassification=CTP_NT</cp:keywords>
  <cp:lastModifiedBy>Jain, Puneet</cp:lastModifiedBy>
  <cp:revision>947</cp:revision>
  <cp:lastPrinted>2023-08-02T08:25:48Z</cp:lastPrinted>
  <dcterms:created xsi:type="dcterms:W3CDTF">2018-05-24T11:49:12Z</dcterms:created>
  <dcterms:modified xsi:type="dcterms:W3CDTF">2023-12-12T15:15:36Z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