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448" r:id="rId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A7100"/>
    <a:srgbClr val="92D050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44632E85-9D7D-4620-991D-2FC65FCAD85B}"/>
    <pc:docChg chg="modSld">
      <pc:chgData name="Wanshi Chen" userId="3a7dbef4-3474-47c6-9897-007f5734efb0" providerId="ADAL" clId="{44632E85-9D7D-4620-991D-2FC65FCAD85B}" dt="2023-12-12T14:20:29.179" v="9" actId="207"/>
      <pc:docMkLst>
        <pc:docMk/>
      </pc:docMkLst>
      <pc:sldChg chg="modSp mod">
        <pc:chgData name="Wanshi Chen" userId="3a7dbef4-3474-47c6-9897-007f5734efb0" providerId="ADAL" clId="{44632E85-9D7D-4620-991D-2FC65FCAD85B}" dt="2023-12-12T14:20:11.689" v="7" actId="20577"/>
        <pc:sldMkLst>
          <pc:docMk/>
          <pc:sldMk cId="399343419" sldId="434"/>
        </pc:sldMkLst>
        <pc:spChg chg="mod">
          <ac:chgData name="Wanshi Chen" userId="3a7dbef4-3474-47c6-9897-007f5734efb0" providerId="ADAL" clId="{44632E85-9D7D-4620-991D-2FC65FCAD85B}" dt="2023-12-12T14:20:11.689" v="7" actId="20577"/>
          <ac:spMkLst>
            <pc:docMk/>
            <pc:sldMk cId="399343419" sldId="434"/>
            <ac:spMk id="4" creationId="{383B80EF-453E-44A1-A570-F84B9499B06E}"/>
          </ac:spMkLst>
        </pc:spChg>
      </pc:sldChg>
      <pc:sldChg chg="modSp mod">
        <pc:chgData name="Wanshi Chen" userId="3a7dbef4-3474-47c6-9897-007f5734efb0" providerId="ADAL" clId="{44632E85-9D7D-4620-991D-2FC65FCAD85B}" dt="2023-12-12T14:20:29.179" v="9" actId="207"/>
        <pc:sldMkLst>
          <pc:docMk/>
          <pc:sldMk cId="1586269898" sldId="448"/>
        </pc:sldMkLst>
        <pc:spChg chg="mod">
          <ac:chgData name="Wanshi Chen" userId="3a7dbef4-3474-47c6-9897-007f5734efb0" providerId="ADAL" clId="{44632E85-9D7D-4620-991D-2FC65FCAD85B}" dt="2023-12-12T14:20:29.179" v="9" actId="207"/>
          <ac:spMkLst>
            <pc:docMk/>
            <pc:sldMk cId="1586269898" sldId="448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High-level Considerations for 6G Timeline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Chairs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11699192" y="367469"/>
            <a:ext cx="28584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TSG#102 Joint Session</a:t>
            </a:r>
          </a:p>
          <a:p>
            <a:r>
              <a:rPr lang="en-US" b="1" dirty="0"/>
              <a:t>December 12th, 2023</a:t>
            </a:r>
          </a:p>
          <a:p>
            <a:r>
              <a:rPr lang="en-US" b="1" dirty="0"/>
              <a:t>RP-233985</a:t>
            </a:r>
          </a:p>
          <a:p>
            <a:r>
              <a:rPr lang="en-US" b="1" dirty="0"/>
              <a:t>AI 6.1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2" y="263182"/>
            <a:ext cx="9776389" cy="802567"/>
          </a:xfrm>
        </p:spPr>
        <p:txBody>
          <a:bodyPr/>
          <a:lstStyle/>
          <a:p>
            <a:r>
              <a:rPr lang="en-US" dirty="0"/>
              <a:t>High-Level Considerations for 6G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265" y="1065749"/>
            <a:ext cx="13490424" cy="5318118"/>
          </a:xfrm>
        </p:spPr>
        <p:txBody>
          <a:bodyPr/>
          <a:lstStyle/>
          <a:p>
            <a:r>
              <a:rPr lang="en-US" sz="2000" b="1" dirty="0"/>
              <a:t>First TSG-wide 6G workshop </a:t>
            </a:r>
            <a:r>
              <a:rPr lang="en-US" sz="2000" dirty="0"/>
              <a:t>is expected to be in </a:t>
            </a:r>
            <a:r>
              <a:rPr lang="en-US" sz="2000" b="1" dirty="0"/>
              <a:t>March 2025</a:t>
            </a:r>
          </a:p>
          <a:p>
            <a:pPr lvl="1"/>
            <a:r>
              <a:rPr lang="en-US" sz="1800" dirty="0"/>
              <a:t>Right before the planned Rel-19 RAN1 functional freeze (June 2025). Detailed information for the workshop is TBD</a:t>
            </a:r>
          </a:p>
          <a:p>
            <a:r>
              <a:rPr lang="en-US" sz="2000" dirty="0"/>
              <a:t>Organization of a </a:t>
            </a:r>
            <a:r>
              <a:rPr lang="en-US" sz="2000" b="1" dirty="0"/>
              <a:t>3GPP Stage 1 workshop on IMT-2030 use cases </a:t>
            </a:r>
            <a:r>
              <a:rPr lang="en-US" sz="2000" dirty="0"/>
              <a:t>is being discussed separately</a:t>
            </a:r>
          </a:p>
          <a:p>
            <a:pPr lvl="1"/>
            <a:r>
              <a:rPr lang="en-US" sz="1800" dirty="0"/>
              <a:t>Refer to SP-231619 </a:t>
            </a:r>
          </a:p>
          <a:p>
            <a:r>
              <a:rPr lang="en-US" sz="2000" b="1" dirty="0"/>
              <a:t>Studies for 6G </a:t>
            </a:r>
            <a:r>
              <a:rPr lang="en-US" sz="2000" dirty="0"/>
              <a:t>in 3GPP are expected to start from </a:t>
            </a:r>
            <a:r>
              <a:rPr lang="en-US" sz="2000" b="1" dirty="0"/>
              <a:t>Release 20</a:t>
            </a:r>
          </a:p>
          <a:p>
            <a:pPr lvl="1"/>
            <a:r>
              <a:rPr lang="en-US" sz="1800" b="1" dirty="0"/>
              <a:t>Requirements studies:</a:t>
            </a:r>
          </a:p>
          <a:p>
            <a:pPr lvl="2"/>
            <a:r>
              <a:rPr lang="en-US" sz="1600" b="1" dirty="0"/>
              <a:t>SA1 SID </a:t>
            </a:r>
            <a:r>
              <a:rPr lang="en-US" sz="1600" dirty="0"/>
              <a:t>is expected to be approved in</a:t>
            </a:r>
            <a:r>
              <a:rPr lang="en-US" sz="1600" b="1" dirty="0"/>
              <a:t> Sept’2024. </a:t>
            </a:r>
          </a:p>
          <a:p>
            <a:pPr lvl="2"/>
            <a:r>
              <a:rPr lang="en-US" sz="1600" b="1" dirty="0"/>
              <a:t>RAN plenary SID </a:t>
            </a:r>
            <a:r>
              <a:rPr lang="en-US" sz="1600" dirty="0"/>
              <a:t>(e.g., radio requirements and KPIs) is expected to be approved </a:t>
            </a:r>
            <a:r>
              <a:rPr lang="en-US" sz="1600" b="1" dirty="0"/>
              <a:t>TBD</a:t>
            </a:r>
            <a:r>
              <a:rPr lang="en-US" sz="1600" dirty="0"/>
              <a:t> (</a:t>
            </a:r>
            <a:r>
              <a:rPr lang="en-US" sz="1600" i="1" dirty="0"/>
              <a:t>to be decided at RAN#103</a:t>
            </a:r>
            <a:r>
              <a:rPr lang="en-US" sz="1600" dirty="0"/>
              <a:t>)</a:t>
            </a:r>
          </a:p>
          <a:p>
            <a:pPr lvl="1"/>
            <a:r>
              <a:rPr lang="en-US" sz="1800" b="1" dirty="0"/>
              <a:t> Technology studies:</a:t>
            </a:r>
          </a:p>
          <a:p>
            <a:pPr lvl="2"/>
            <a:r>
              <a:rPr lang="en-US" sz="1600" b="1" dirty="0"/>
              <a:t>SA2 SID </a:t>
            </a:r>
            <a:r>
              <a:rPr lang="en-US" sz="1600" dirty="0"/>
              <a:t>is expected to be approved in </a:t>
            </a:r>
            <a:r>
              <a:rPr lang="en-US" sz="1600" b="1" dirty="0"/>
              <a:t>June’2025. </a:t>
            </a:r>
            <a:r>
              <a:rPr lang="en-US" sz="1600" dirty="0"/>
              <a:t>Other SA-WG SIDs (e.g., Security, etc.) are expected to be approved TBD</a:t>
            </a:r>
          </a:p>
          <a:p>
            <a:pPr lvl="2"/>
            <a:r>
              <a:rPr lang="en-US" sz="1600" b="1" dirty="0"/>
              <a:t>RAN-WG SIDs </a:t>
            </a:r>
            <a:r>
              <a:rPr lang="en-US" sz="1600" dirty="0"/>
              <a:t>are expected to be approved in </a:t>
            </a:r>
            <a:r>
              <a:rPr lang="en-US" sz="1600" b="1" dirty="0"/>
              <a:t>June’2025</a:t>
            </a:r>
          </a:p>
          <a:p>
            <a:pPr lvl="2"/>
            <a:r>
              <a:rPr lang="en-US" sz="1600" b="1" dirty="0"/>
              <a:t>CT-WG SIDs</a:t>
            </a:r>
            <a:r>
              <a:rPr lang="en-US" sz="1600" dirty="0"/>
              <a:t> are expected to be approved TBD</a:t>
            </a:r>
            <a:endParaRPr lang="en-US" sz="1600" b="1" dirty="0"/>
          </a:p>
          <a:p>
            <a:r>
              <a:rPr lang="en-US" sz="2000" b="1" dirty="0"/>
              <a:t>IMT-2030 submission and normative work for 6G </a:t>
            </a:r>
            <a:r>
              <a:rPr lang="en-US" sz="2000" dirty="0"/>
              <a:t>in 3GPP are expected to start from </a:t>
            </a:r>
            <a:r>
              <a:rPr lang="en-US" sz="2000" b="1" dirty="0"/>
              <a:t>Release 21</a:t>
            </a:r>
          </a:p>
          <a:p>
            <a:pPr lvl="1"/>
            <a:r>
              <a:rPr lang="en-US" sz="1800" b="1" dirty="0"/>
              <a:t>Release 21 </a:t>
            </a:r>
            <a:r>
              <a:rPr lang="en-US" sz="1800" dirty="0"/>
              <a:t>is expected to produce the 1</a:t>
            </a:r>
            <a:r>
              <a:rPr lang="en-US" sz="1800" baseline="30000" dirty="0"/>
              <a:t>st</a:t>
            </a:r>
            <a:r>
              <a:rPr lang="en-US" sz="1800" dirty="0"/>
              <a:t> set of 3GPP </a:t>
            </a:r>
            <a:r>
              <a:rPr lang="en-US" sz="1800" b="1" dirty="0"/>
              <a:t>6G technical specifications</a:t>
            </a:r>
            <a:r>
              <a:rPr lang="en-US" sz="1800" dirty="0"/>
              <a:t>, and will be the release for </a:t>
            </a:r>
            <a:r>
              <a:rPr lang="en-US" sz="1800" b="1" dirty="0"/>
              <a:t>IMT-2030 submission </a:t>
            </a:r>
            <a:r>
              <a:rPr lang="en-US" sz="1800" dirty="0"/>
              <a:t>before 2030</a:t>
            </a:r>
          </a:p>
          <a:p>
            <a:pPr lvl="1"/>
            <a:r>
              <a:rPr lang="en-US" sz="1800" b="1" dirty="0"/>
              <a:t>Release 21 </a:t>
            </a:r>
            <a:r>
              <a:rPr lang="en-US" sz="1800" dirty="0"/>
              <a:t>is expected to be delivered with a </a:t>
            </a:r>
            <a:r>
              <a:rPr lang="en-US" sz="1800" b="1" dirty="0"/>
              <a:t>single drop </a:t>
            </a:r>
            <a:r>
              <a:rPr lang="en-US" sz="1800" dirty="0"/>
              <a:t>(i.e., a single code freeze)</a:t>
            </a:r>
          </a:p>
          <a:p>
            <a:r>
              <a:rPr lang="en-US" sz="2000" dirty="0"/>
              <a:t>Target </a:t>
            </a:r>
            <a:r>
              <a:rPr lang="en-US" sz="2000" b="1" dirty="0"/>
              <a:t>TSG#103 (March’2024) </a:t>
            </a:r>
            <a:r>
              <a:rPr lang="en-US" sz="2000" dirty="0"/>
              <a:t>for the remaining detailed 6G timeline decisions</a:t>
            </a:r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71025</TotalTime>
  <Words>254</Words>
  <Application>Microsoft Office PowerPoint</Application>
  <PresentationFormat>Custom</PresentationFormat>
  <Paragraphs>24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High-level Considerations for 6G Timeline</vt:lpstr>
      <vt:lpstr>High-Level Considerations for 6G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719</cp:revision>
  <dcterms:created xsi:type="dcterms:W3CDTF">2018-05-24T11:49:12Z</dcterms:created>
  <dcterms:modified xsi:type="dcterms:W3CDTF">2023-12-12T14:20:31Z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