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Override2.xml" ContentType="application/vnd.openxmlformats-officedocument.themeOverrid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0" r:id="rId2"/>
    <p:sldMasterId id="2147483685" r:id="rId3"/>
    <p:sldMasterId id="2147483688" r:id="rId4"/>
    <p:sldMasterId id="2147483707" r:id="rId5"/>
  </p:sldMasterIdLst>
  <p:notesMasterIdLst>
    <p:notesMasterId r:id="rId10"/>
  </p:notesMasterIdLst>
  <p:handoutMasterIdLst>
    <p:handoutMasterId r:id="rId11"/>
  </p:handoutMasterIdLst>
  <p:sldIdLst>
    <p:sldId id="9730" r:id="rId6"/>
    <p:sldId id="11090763" r:id="rId7"/>
    <p:sldId id="11090776" r:id="rId8"/>
    <p:sldId id="1109077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FECA"/>
    <a:srgbClr val="C9FFE9"/>
    <a:srgbClr val="0145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1" autoAdjust="0"/>
    <p:restoredTop sz="80920" autoAdjust="0"/>
  </p:normalViewPr>
  <p:slideViewPr>
    <p:cSldViewPr snapToGrid="0">
      <p:cViewPr varScale="1">
        <p:scale>
          <a:sx n="58" d="100"/>
          <a:sy n="58" d="100"/>
        </p:scale>
        <p:origin x="118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2788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F8075F64-C15E-82F9-7855-FAE7AAF2698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07520A-3322-8ABC-B6F9-27BB0D049B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AB05BC-65C9-4958-B5AF-94B21643E3A5}" type="datetimeFigureOut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052766A-3D78-9B68-9009-F7692AADCB3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7DAF8BA-1C52-F07F-1DE5-590CEC16750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3B853D-B732-43A4-B8B0-3E4130E841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4439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EF0856-A199-4DCF-A07E-B46EAC843CEB}" type="datetimeFigureOut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041AC-2742-4C26-86F9-8D2EC67D4F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248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F041AC-2742-4C26-86F9-8D2EC67D4FB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945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93775" y="6915150"/>
            <a:ext cx="7951788" cy="56578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6314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52EED7-8DBB-4AE6-8CEF-CC632BE057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11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5854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"/>
          <p:cNvSpPr>
            <a:spLocks noGrp="1"/>
          </p:cNvSpPr>
          <p:nvPr>
            <p:ph type="title" hasCustomPrompt="1"/>
          </p:nvPr>
        </p:nvSpPr>
        <p:spPr>
          <a:xfrm>
            <a:off x="1116749" y="260169"/>
            <a:ext cx="10972800" cy="586664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799"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altLang="zh-CN" dirty="0"/>
              <a:t>Headline in Arial bold 32 Point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3" t="59866" r="4442" b="9969"/>
          <a:stretch>
            <a:fillRect/>
          </a:stretch>
        </p:blipFill>
        <p:spPr>
          <a:xfrm>
            <a:off x="10771052" y="111585"/>
            <a:ext cx="1276112" cy="492368"/>
          </a:xfrm>
          <a:prstGeom prst="rect">
            <a:avLst/>
          </a:prstGeom>
          <a:noFill/>
        </p:spPr>
      </p:pic>
      <p:grpSp>
        <p:nvGrpSpPr>
          <p:cNvPr id="4" name="组合 15"/>
          <p:cNvGrpSpPr/>
          <p:nvPr userDrawn="1"/>
        </p:nvGrpSpPr>
        <p:grpSpPr>
          <a:xfrm>
            <a:off x="393895" y="276970"/>
            <a:ext cx="601012" cy="503874"/>
            <a:chOff x="520219" y="437796"/>
            <a:chExt cx="684469" cy="691752"/>
          </a:xfrm>
        </p:grpSpPr>
        <p:sp>
          <p:nvSpPr>
            <p:cNvPr id="5" name="矩形: 圆角 3"/>
            <p:cNvSpPr/>
            <p:nvPr/>
          </p:nvSpPr>
          <p:spPr>
            <a:xfrm>
              <a:off x="520219" y="437796"/>
              <a:ext cx="684469" cy="691752"/>
            </a:xfrm>
            <a:prstGeom prst="roundRect">
              <a:avLst/>
            </a:prstGeom>
            <a:noFill/>
            <a:ln w="34925">
              <a:gradFill>
                <a:gsLst>
                  <a:gs pos="0">
                    <a:srgbClr val="62FFFF"/>
                  </a:gs>
                  <a:gs pos="68000">
                    <a:srgbClr val="0D69FF"/>
                  </a:gs>
                  <a:gs pos="43000">
                    <a:srgbClr val="0D69FF"/>
                  </a:gs>
                  <a:gs pos="100000">
                    <a:srgbClr val="62FFFF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106"/>
            <p:cNvSpPr/>
            <p:nvPr/>
          </p:nvSpPr>
          <p:spPr>
            <a:xfrm>
              <a:off x="658980" y="573932"/>
              <a:ext cx="406944" cy="419480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609600" y="1414021"/>
            <a:ext cx="10972800" cy="4845377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 sz="2400"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 sz="1800"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 sz="1600"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 sz="1600">
                <a:latin typeface="等线" panose="02010600030101010101" pitchFamily="2" charset="-122"/>
                <a:ea typeface="等线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962996" y="6473404"/>
            <a:ext cx="119882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0881F81A-D3D6-4305-BF73-D95A980360B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82043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7" name="标题 1"/>
          <p:cNvSpPr>
            <a:spLocks noGrp="1"/>
          </p:cNvSpPr>
          <p:nvPr>
            <p:ph type="title"/>
          </p:nvPr>
        </p:nvSpPr>
        <p:spPr>
          <a:xfrm>
            <a:off x="393739" y="330204"/>
            <a:ext cx="8776564" cy="42703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" name="内容占位符 2">
            <a:extLst>
              <a:ext uri="{FF2B5EF4-FFF2-40B4-BE49-F238E27FC236}">
                <a16:creationId xmlns:a16="http://schemas.microsoft.com/office/drawing/2014/main" id="{93B6CB2D-6AC8-9C9A-8621-EF4C840CDA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38" y="1124841"/>
            <a:ext cx="11174641" cy="528036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063166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7" name="标题 1"/>
          <p:cNvSpPr>
            <a:spLocks noGrp="1"/>
          </p:cNvSpPr>
          <p:nvPr>
            <p:ph type="title"/>
          </p:nvPr>
        </p:nvSpPr>
        <p:spPr>
          <a:xfrm>
            <a:off x="393739" y="330204"/>
            <a:ext cx="8776564" cy="42703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" name="内容占位符 2">
            <a:extLst>
              <a:ext uri="{FF2B5EF4-FFF2-40B4-BE49-F238E27FC236}">
                <a16:creationId xmlns:a16="http://schemas.microsoft.com/office/drawing/2014/main" id="{93B6CB2D-6AC8-9C9A-8621-EF4C840CDA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38" y="1124841"/>
            <a:ext cx="11174641" cy="528036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534905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10014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>
            <a:spLocks noChangeArrowheads="1"/>
          </p:cNvSpPr>
          <p:nvPr userDrawn="1"/>
        </p:nvSpPr>
        <p:spPr bwMode="auto">
          <a:xfrm>
            <a:off x="2386895" y="2311870"/>
            <a:ext cx="6754812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charset="-122"/>
                <a:ea typeface="Kaiti SC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sp>
        <p:nvSpPr>
          <p:cNvPr id="7" name="文本框 9"/>
          <p:cNvSpPr txBox="1">
            <a:spLocks noChangeArrowheads="1"/>
          </p:cNvSpPr>
          <p:nvPr userDrawn="1"/>
        </p:nvSpPr>
        <p:spPr bwMode="auto">
          <a:xfrm>
            <a:off x="2553309" y="3114679"/>
            <a:ext cx="6411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charset="-122"/>
                <a:ea typeface="Kaiti SC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Source Han Sans CN"/>
                <a:ea typeface="Source Han Sans CN"/>
                <a:cs typeface="Source Han Sans CN"/>
              </a:rPr>
              <a:t>THANKS</a:t>
            </a:r>
          </a:p>
        </p:txBody>
      </p:sp>
      <p:sp>
        <p:nvSpPr>
          <p:cNvPr id="8" name="文本框 9"/>
          <p:cNvSpPr txBox="1">
            <a:spLocks noChangeArrowheads="1"/>
          </p:cNvSpPr>
          <p:nvPr userDrawn="1"/>
        </p:nvSpPr>
        <p:spPr bwMode="auto">
          <a:xfrm>
            <a:off x="9793970" y="6315318"/>
            <a:ext cx="18716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charset="-122"/>
                <a:ea typeface="Kaiti SC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www.caict.ac.cn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6557" y="5185766"/>
            <a:ext cx="11049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16595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"/>
          <p:cNvSpPr>
            <a:spLocks noGrp="1"/>
          </p:cNvSpPr>
          <p:nvPr>
            <p:ph type="title" hasCustomPrompt="1"/>
          </p:nvPr>
        </p:nvSpPr>
        <p:spPr>
          <a:xfrm>
            <a:off x="1116749" y="260169"/>
            <a:ext cx="10972800" cy="586664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799"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altLang="zh-CN" dirty="0"/>
              <a:t>Headline in Arial bold 32 Point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3" t="59866" r="4442" b="9969"/>
          <a:stretch>
            <a:fillRect/>
          </a:stretch>
        </p:blipFill>
        <p:spPr>
          <a:xfrm>
            <a:off x="10771052" y="111585"/>
            <a:ext cx="1276112" cy="492368"/>
          </a:xfrm>
          <a:prstGeom prst="rect">
            <a:avLst/>
          </a:prstGeom>
          <a:noFill/>
        </p:spPr>
      </p:pic>
      <p:grpSp>
        <p:nvGrpSpPr>
          <p:cNvPr id="4" name="组合 15"/>
          <p:cNvGrpSpPr/>
          <p:nvPr userDrawn="1"/>
        </p:nvGrpSpPr>
        <p:grpSpPr>
          <a:xfrm>
            <a:off x="393895" y="276970"/>
            <a:ext cx="601012" cy="503874"/>
            <a:chOff x="520219" y="437796"/>
            <a:chExt cx="684469" cy="691752"/>
          </a:xfrm>
        </p:grpSpPr>
        <p:sp>
          <p:nvSpPr>
            <p:cNvPr id="5" name="矩形: 圆角 3"/>
            <p:cNvSpPr/>
            <p:nvPr/>
          </p:nvSpPr>
          <p:spPr>
            <a:xfrm>
              <a:off x="520219" y="437796"/>
              <a:ext cx="684469" cy="691752"/>
            </a:xfrm>
            <a:prstGeom prst="roundRect">
              <a:avLst/>
            </a:prstGeom>
            <a:noFill/>
            <a:ln w="34925">
              <a:gradFill>
                <a:gsLst>
                  <a:gs pos="0">
                    <a:srgbClr val="62FFFF"/>
                  </a:gs>
                  <a:gs pos="68000">
                    <a:srgbClr val="0D69FF"/>
                  </a:gs>
                  <a:gs pos="43000">
                    <a:srgbClr val="0D69FF"/>
                  </a:gs>
                  <a:gs pos="100000">
                    <a:srgbClr val="62FFFF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106"/>
            <p:cNvSpPr/>
            <p:nvPr/>
          </p:nvSpPr>
          <p:spPr>
            <a:xfrm>
              <a:off x="658980" y="573932"/>
              <a:ext cx="406944" cy="419480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609600" y="1414021"/>
            <a:ext cx="10972800" cy="4845377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 sz="2400"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 sz="1800"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 sz="1600"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 sz="1600">
                <a:latin typeface="等线" panose="02010600030101010101" pitchFamily="2" charset="-122"/>
                <a:ea typeface="等线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962996" y="6473404"/>
            <a:ext cx="119882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0881F81A-D3D6-4305-BF73-D95A980360B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34853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F6D55-10F7-4D7E-9EC5-462535082E51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AE400-F89C-4EB4-BFCC-2AC1D73D03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0477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6A01E-5075-4E14-ADB1-4457A4D03C74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AE400-F89C-4EB4-BFCC-2AC1D73D03E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 descr="F:\郑萌萌\2019\10月\6G研究组-ppt\12.31\ppt-模板2-内2.jpgppt-模板2-内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-8255" y="-6667"/>
            <a:ext cx="12202795" cy="686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2296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占位符 1"/>
          <p:cNvSpPr>
            <a:spLocks noGrp="1"/>
          </p:cNvSpPr>
          <p:nvPr>
            <p:ph type="title"/>
          </p:nvPr>
        </p:nvSpPr>
        <p:spPr>
          <a:xfrm>
            <a:off x="279513" y="224064"/>
            <a:ext cx="9347835" cy="44577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7732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鍐呭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324" y="30057"/>
            <a:ext cx="11118560" cy="6254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054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>
            <a:spLocks noChangeArrowheads="1"/>
          </p:cNvSpPr>
          <p:nvPr userDrawn="1"/>
        </p:nvSpPr>
        <p:spPr bwMode="auto">
          <a:xfrm>
            <a:off x="2386895" y="2311870"/>
            <a:ext cx="6754812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charset="-122"/>
                <a:ea typeface="Kaiti SC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sp>
        <p:nvSpPr>
          <p:cNvPr id="7" name="文本框 9"/>
          <p:cNvSpPr txBox="1">
            <a:spLocks noChangeArrowheads="1"/>
          </p:cNvSpPr>
          <p:nvPr userDrawn="1"/>
        </p:nvSpPr>
        <p:spPr bwMode="auto">
          <a:xfrm>
            <a:off x="2553309" y="3114679"/>
            <a:ext cx="6411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charset="-122"/>
                <a:ea typeface="Kaiti SC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Source Han Sans CN"/>
                <a:ea typeface="Source Han Sans CN"/>
                <a:cs typeface="Source Han Sans CN"/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19720325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鍐呭-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" y="79678"/>
            <a:ext cx="11030373" cy="620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8928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7" name="标题 1"/>
          <p:cNvSpPr>
            <a:spLocks noGrp="1"/>
          </p:cNvSpPr>
          <p:nvPr>
            <p:ph type="title"/>
          </p:nvPr>
        </p:nvSpPr>
        <p:spPr>
          <a:xfrm>
            <a:off x="393739" y="330204"/>
            <a:ext cx="8776564" cy="42703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048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2261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>
            <a:spLocks noChangeArrowheads="1"/>
          </p:cNvSpPr>
          <p:nvPr userDrawn="1"/>
        </p:nvSpPr>
        <p:spPr bwMode="auto">
          <a:xfrm>
            <a:off x="2386895" y="2311868"/>
            <a:ext cx="6754812" cy="830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sp>
        <p:nvSpPr>
          <p:cNvPr id="7" name="文本框 9"/>
          <p:cNvSpPr txBox="1">
            <a:spLocks noChangeArrowheads="1"/>
          </p:cNvSpPr>
          <p:nvPr userDrawn="1"/>
        </p:nvSpPr>
        <p:spPr bwMode="auto">
          <a:xfrm>
            <a:off x="2553307" y="3114677"/>
            <a:ext cx="6411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Source Han Sans CN"/>
                <a:ea typeface="Source Han Sans CN"/>
                <a:cs typeface="Source Han Sans CN"/>
              </a:rPr>
              <a:t>THANKS</a:t>
            </a:r>
          </a:p>
        </p:txBody>
      </p:sp>
      <p:sp>
        <p:nvSpPr>
          <p:cNvPr id="8" name="文本框 9"/>
          <p:cNvSpPr txBox="1">
            <a:spLocks noChangeArrowheads="1"/>
          </p:cNvSpPr>
          <p:nvPr userDrawn="1"/>
        </p:nvSpPr>
        <p:spPr bwMode="auto">
          <a:xfrm>
            <a:off x="9793968" y="6315316"/>
            <a:ext cx="18716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www.caict.ac.cn</a:t>
            </a: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1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176556" y="5185766"/>
            <a:ext cx="11049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80240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7" name="标题 1"/>
          <p:cNvSpPr>
            <a:spLocks noGrp="1"/>
          </p:cNvSpPr>
          <p:nvPr>
            <p:ph type="title"/>
          </p:nvPr>
        </p:nvSpPr>
        <p:spPr>
          <a:xfrm>
            <a:off x="393739" y="330200"/>
            <a:ext cx="8776564" cy="42703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205389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1551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占位符 1"/>
          <p:cNvSpPr>
            <a:spLocks noGrp="1"/>
          </p:cNvSpPr>
          <p:nvPr>
            <p:ph type="title"/>
          </p:nvPr>
        </p:nvSpPr>
        <p:spPr>
          <a:xfrm>
            <a:off x="279513" y="224064"/>
            <a:ext cx="9347835" cy="44577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8238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鍐呭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324" y="30057"/>
            <a:ext cx="11118560" cy="6254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172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鍐呭-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" y="79678"/>
            <a:ext cx="11030373" cy="620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404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7" name="标题 1"/>
          <p:cNvSpPr>
            <a:spLocks noGrp="1"/>
          </p:cNvSpPr>
          <p:nvPr>
            <p:ph type="title"/>
          </p:nvPr>
        </p:nvSpPr>
        <p:spPr>
          <a:xfrm>
            <a:off x="393739" y="266704"/>
            <a:ext cx="8776564" cy="4270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283017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484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09600" y="273376"/>
            <a:ext cx="10972800" cy="72673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4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609600" y="1214422"/>
            <a:ext cx="10972800" cy="51435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571461" y="1071546"/>
            <a:ext cx="11144328" cy="1588"/>
          </a:xfrm>
          <a:prstGeom prst="line">
            <a:avLst/>
          </a:prstGeom>
          <a:ln w="28575" cmpd="dbl">
            <a:solidFill>
              <a:srgbClr val="0330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962996" y="6473404"/>
            <a:ext cx="1198827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0881F81A-D3D6-4305-BF73-D95A980360B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3" t="59866" r="4442" b="9969"/>
          <a:stretch>
            <a:fillRect/>
          </a:stretch>
        </p:blipFill>
        <p:spPr>
          <a:xfrm>
            <a:off x="10771052" y="111585"/>
            <a:ext cx="1276112" cy="4923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64509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6" descr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0124" y="190917"/>
            <a:ext cx="2384906" cy="539850"/>
          </a:xfrm>
          <a:prstGeom prst="rect">
            <a:avLst/>
          </a:prstGeom>
          <a:ln w="12700">
            <a:miter lim="400000"/>
          </a:ln>
        </p:spPr>
      </p:pic>
      <p:pic>
        <p:nvPicPr>
          <p:cNvPr id="41" name="背景1.jpg" descr="背景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" y="0"/>
            <a:ext cx="12190616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9287566" y="647976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8849871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microsoft.com/office/2007/relationships/hdphoto" Target="../media/hdphoto1.wdp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1.xml"/></Relationships>
</file>

<file path=ppt/slideMasters/_rels/slideMaster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560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3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736154"/>
            <a:ext cx="12190319" cy="40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6"/>
          <p:cNvSpPr txBox="1">
            <a:spLocks noChangeArrowheads="1"/>
          </p:cNvSpPr>
          <p:nvPr userDrawn="1"/>
        </p:nvSpPr>
        <p:spPr bwMode="auto">
          <a:xfrm>
            <a:off x="10716433" y="6463189"/>
            <a:ext cx="1344027" cy="19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buFont typeface="Arial" panose="020B0604020202020204" pitchFamily="34" charset="0"/>
              <a:buNone/>
              <a:defRPr sz="950" kern="1200">
                <a:solidFill>
                  <a:srgbClr val="00125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4C3C1BB-2CB7-4B46-9869-50D2F6B9EAFD}" type="slidenum">
              <a:rPr lang="en-US" altLang="zh-CN" sz="951" smtClean="0"/>
              <a:t>‹#›</a:t>
            </a:fld>
            <a:endParaRPr lang="zh-CN" altLang="en-US" sz="951" dirty="0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318701" y="158750"/>
            <a:ext cx="9347835" cy="44577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599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93" r:id="rId5"/>
    <p:sldLayoutId id="2147483696" r:id="rId6"/>
    <p:sldLayoutId id="2147483699" r:id="rId7"/>
    <p:sldLayoutId id="2147483700" r:id="rId8"/>
    <p:sldLayoutId id="2147483704" r:id="rId9"/>
    <p:sldLayoutId id="2147483706" r:id="rId10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 dirty="0">
          <a:solidFill>
            <a:srgbClr val="00206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5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333375"/>
            <a:ext cx="2919412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5500"/>
          <a:stretch>
            <a:fillRect/>
          </a:stretch>
        </p:blipFill>
        <p:spPr>
          <a:xfrm>
            <a:off x="0" y="4657092"/>
            <a:ext cx="1219200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786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98" r:id="rId3"/>
    <p:sldLayoutId id="2147483702" r:id="rId4"/>
    <p:sldLayoutId id="2147483703" r:id="rId5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3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736154"/>
            <a:ext cx="12190319" cy="40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4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930" y="239211"/>
            <a:ext cx="2338607" cy="268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6"/>
          <p:cNvSpPr txBox="1">
            <a:spLocks noChangeArrowheads="1"/>
          </p:cNvSpPr>
          <p:nvPr userDrawn="1"/>
        </p:nvSpPr>
        <p:spPr bwMode="auto">
          <a:xfrm>
            <a:off x="10716433" y="6463189"/>
            <a:ext cx="1344027" cy="19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buFont typeface="Arial" panose="020B0604020202020204" pitchFamily="34" charset="0"/>
              <a:buNone/>
              <a:defRPr sz="950" kern="1200">
                <a:solidFill>
                  <a:srgbClr val="00125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4C3C1BB-2CB7-4B46-9869-50D2F6B9EAFD}" type="slidenum">
              <a:rPr lang="en-US" altLang="zh-CN" sz="951" smtClean="0"/>
              <a:t>‹#›</a:t>
            </a:fld>
            <a:endParaRPr lang="zh-CN" altLang="en-US" sz="951" dirty="0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318701" y="158750"/>
            <a:ext cx="9347835" cy="44577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25927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 dirty="0">
          <a:solidFill>
            <a:srgbClr val="00206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5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34963" y="333375"/>
            <a:ext cx="2919412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4657090"/>
            <a:ext cx="1219200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85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95031DC-381E-38B3-4407-DBA8613E9427}"/>
              </a:ext>
            </a:extLst>
          </p:cNvPr>
          <p:cNvSpPr txBox="1"/>
          <p:nvPr/>
        </p:nvSpPr>
        <p:spPr>
          <a:xfrm>
            <a:off x="947138" y="3181818"/>
            <a:ext cx="985485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/>
              <a:t>Views</a:t>
            </a:r>
            <a:r>
              <a:rPr lang="zh-CN" altLang="en-US" sz="4800" b="1" dirty="0"/>
              <a:t> on 6G </a:t>
            </a:r>
            <a:r>
              <a:rPr lang="en-US" altLang="zh-CN" sz="4800" b="1" dirty="0"/>
              <a:t>timeline from CAICT</a:t>
            </a:r>
            <a:endParaRPr lang="zh-CN" altLang="en-US" sz="4800" b="1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85ED5D-7F23-2905-E9C1-D06605188987}"/>
              </a:ext>
            </a:extLst>
          </p:cNvPr>
          <p:cNvSpPr txBox="1"/>
          <p:nvPr/>
        </p:nvSpPr>
        <p:spPr>
          <a:xfrm>
            <a:off x="5275545" y="4769192"/>
            <a:ext cx="16409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2023.12</a:t>
            </a:r>
            <a:endParaRPr lang="zh-CN" altLang="en-US" sz="20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DEE0244-2613-0CA8-C3FB-6C7B37F6AAB3}"/>
              </a:ext>
            </a:extLst>
          </p:cNvPr>
          <p:cNvSpPr/>
          <p:nvPr/>
        </p:nvSpPr>
        <p:spPr>
          <a:xfrm>
            <a:off x="305594" y="765368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RAN#102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    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RP-233634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b="1" dirty="0"/>
              <a:t>Edinburgh, December 11-15, 2023</a:t>
            </a:r>
          </a:p>
          <a:p>
            <a:r>
              <a:rPr lang="en-US" altLang="zh-CN" b="1" dirty="0"/>
              <a:t>Agenda Item:	15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941777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003C8F29-B03D-8725-759D-6DDBA0354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38" y="239273"/>
            <a:ext cx="8776564" cy="427037"/>
          </a:xfrm>
        </p:spPr>
        <p:txBody>
          <a:bodyPr/>
          <a:lstStyle/>
          <a:p>
            <a:r>
              <a:rPr lang="en-US" altLang="zh-CN" dirty="0"/>
              <a:t>3GPP 6G timeline in RAN</a:t>
            </a:r>
            <a:endParaRPr lang="zh-CN" altLang="en-US" dirty="0"/>
          </a:p>
        </p:txBody>
      </p:sp>
      <p:graphicFrame>
        <p:nvGraphicFramePr>
          <p:cNvPr id="6" name="内容占位符 5">
            <a:extLst>
              <a:ext uri="{FF2B5EF4-FFF2-40B4-BE49-F238E27FC236}">
                <a16:creationId xmlns:a16="http://schemas.microsoft.com/office/drawing/2014/main" id="{CA2AEDE3-F19B-7141-3BFE-B2F311486AE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8632692"/>
              </p:ext>
            </p:extLst>
          </p:nvPr>
        </p:nvGraphicFramePr>
        <p:xfrm>
          <a:off x="454429" y="1192041"/>
          <a:ext cx="11174412" cy="274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7644">
                  <a:extLst>
                    <a:ext uri="{9D8B030D-6E8A-4147-A177-3AD203B41FA5}">
                      <a16:colId xmlns:a16="http://schemas.microsoft.com/office/drawing/2014/main" val="2310660944"/>
                    </a:ext>
                  </a:extLst>
                </a:gridCol>
                <a:gridCol w="6746768">
                  <a:extLst>
                    <a:ext uri="{9D8B030D-6E8A-4147-A177-3AD203B41FA5}">
                      <a16:colId xmlns:a16="http://schemas.microsoft.com/office/drawing/2014/main" val="25459613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Event/Project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Proposed timeline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34105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6G workshop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rgbClr val="FF0000"/>
                          </a:solidFill>
                        </a:rPr>
                        <a:t>2025.03</a:t>
                      </a:r>
                      <a:endParaRPr lang="zh-CN" altLang="en-US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6731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RAN</a:t>
                      </a:r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6G requirements SI approval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2025.06</a:t>
                      </a:r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2544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/>
                        <a:t>RAN1 6G SI (R20)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2025.06-2027.03 (21 month)</a:t>
                      </a:r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6782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/>
                        <a:t>RAN1 6G WI (R21) 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2027.03-2028.12 (21 month)</a:t>
                      </a:r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0791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/>
                        <a:t>R21 </a:t>
                      </a:r>
                      <a:r>
                        <a:rPr lang="en-US" altLang="zh-CN" sz="2000" dirty="0">
                          <a:solidFill>
                            <a:schemeClr val="tx1"/>
                          </a:solidFill>
                          <a:latin typeface="+mn-ea"/>
                        </a:rPr>
                        <a:t>ASN.1 frozen 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After 2029.03</a:t>
                      </a:r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15859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IMT-2030 submission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2029</a:t>
                      </a:r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7685584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E7D3D2E0-1629-C787-634B-1F0BC7D83D65}"/>
              </a:ext>
            </a:extLst>
          </p:cNvPr>
          <p:cNvSpPr txBox="1"/>
          <p:nvPr/>
        </p:nvSpPr>
        <p:spPr>
          <a:xfrm>
            <a:off x="393738" y="4069720"/>
            <a:ext cx="11343833" cy="2728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+mn-ea"/>
              </a:rPr>
              <a:t>The official starting point for 6G in RAN should be 6G workshop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+mn-ea"/>
              </a:rPr>
              <a:t>R20 is the first version of 6G study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+mn-ea"/>
              </a:rPr>
              <a:t>21 month(R20)+21month(R21) is proposed to ensure the quality of 6G spec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+mn-ea"/>
              </a:rPr>
              <a:t>IMT-2030 submission should be based on R21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FF0000"/>
                </a:solidFill>
                <a:latin typeface="+mn-ea"/>
              </a:rPr>
              <a:t>No multiple drops</a:t>
            </a:r>
          </a:p>
          <a:p>
            <a:endParaRPr lang="zh-CN" altLang="en-US" sz="2133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75609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图片 160">
            <a:extLst>
              <a:ext uri="{FF2B5EF4-FFF2-40B4-BE49-F238E27FC236}">
                <a16:creationId xmlns:a16="http://schemas.microsoft.com/office/drawing/2014/main" id="{AA68C88B-86F5-B3DD-4E3D-AB3ABCC24B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28" y="836644"/>
            <a:ext cx="11520797" cy="2911075"/>
          </a:xfrm>
          <a:prstGeom prst="rect">
            <a:avLst/>
          </a:prstGeom>
        </p:spPr>
      </p:pic>
      <p:sp>
        <p:nvSpPr>
          <p:cNvPr id="164" name="箭头: V 形 163">
            <a:extLst>
              <a:ext uri="{FF2B5EF4-FFF2-40B4-BE49-F238E27FC236}">
                <a16:creationId xmlns:a16="http://schemas.microsoft.com/office/drawing/2014/main" id="{397F1757-5B07-FCD9-5FE1-221A4466763F}"/>
              </a:ext>
            </a:extLst>
          </p:cNvPr>
          <p:cNvSpPr/>
          <p:nvPr/>
        </p:nvSpPr>
        <p:spPr>
          <a:xfrm>
            <a:off x="719629" y="5144004"/>
            <a:ext cx="1824127" cy="38402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67" dirty="0">
                <a:solidFill>
                  <a:schemeClr val="bg1"/>
                </a:solidFill>
              </a:rPr>
              <a:t>R18</a:t>
            </a:r>
            <a:endParaRPr lang="zh-CN" altLang="en-US" sz="1467" dirty="0">
              <a:solidFill>
                <a:schemeClr val="bg1"/>
              </a:solidFill>
            </a:endParaRPr>
          </a:p>
        </p:txBody>
      </p:sp>
      <p:sp>
        <p:nvSpPr>
          <p:cNvPr id="165" name="箭头: V 形 164">
            <a:extLst>
              <a:ext uri="{FF2B5EF4-FFF2-40B4-BE49-F238E27FC236}">
                <a16:creationId xmlns:a16="http://schemas.microsoft.com/office/drawing/2014/main" id="{72DFEF99-AF90-6477-58D6-7346FD83DE55}"/>
              </a:ext>
            </a:extLst>
          </p:cNvPr>
          <p:cNvSpPr/>
          <p:nvPr/>
        </p:nvSpPr>
        <p:spPr>
          <a:xfrm>
            <a:off x="2447748" y="5144004"/>
            <a:ext cx="2208153" cy="38402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67" dirty="0">
                <a:solidFill>
                  <a:schemeClr val="bg1"/>
                </a:solidFill>
              </a:rPr>
              <a:t>R19</a:t>
            </a:r>
            <a:endParaRPr lang="zh-CN" altLang="en-US" sz="1467" dirty="0">
              <a:solidFill>
                <a:schemeClr val="bg1"/>
              </a:solidFill>
            </a:endParaRPr>
          </a:p>
        </p:txBody>
      </p:sp>
      <p:sp>
        <p:nvSpPr>
          <p:cNvPr id="166" name="箭头: V 形 165">
            <a:extLst>
              <a:ext uri="{FF2B5EF4-FFF2-40B4-BE49-F238E27FC236}">
                <a16:creationId xmlns:a16="http://schemas.microsoft.com/office/drawing/2014/main" id="{24356E6C-9757-5549-6493-F9E1E1257161}"/>
              </a:ext>
            </a:extLst>
          </p:cNvPr>
          <p:cNvSpPr/>
          <p:nvPr/>
        </p:nvSpPr>
        <p:spPr>
          <a:xfrm>
            <a:off x="4559895" y="5144004"/>
            <a:ext cx="5376372" cy="38402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67" dirty="0">
                <a:solidFill>
                  <a:schemeClr val="bg1"/>
                </a:solidFill>
              </a:rPr>
              <a:t>R20/21</a:t>
            </a:r>
            <a:endParaRPr lang="zh-CN" altLang="en-US" sz="1467" dirty="0">
              <a:solidFill>
                <a:schemeClr val="bg1"/>
              </a:solidFill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F51FED7A-0033-8098-1C5C-0EC51B25F51C}"/>
              </a:ext>
            </a:extLst>
          </p:cNvPr>
          <p:cNvSpPr txBox="1"/>
          <p:nvPr/>
        </p:nvSpPr>
        <p:spPr>
          <a:xfrm>
            <a:off x="1" y="2269574"/>
            <a:ext cx="864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/>
              <a:t>ITU</a:t>
            </a:r>
            <a:endParaRPr lang="zh-CN" altLang="en-US" sz="1600" b="1" dirty="0"/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FB8A2A9B-453D-2D0C-980C-7134C3C833B8}"/>
              </a:ext>
            </a:extLst>
          </p:cNvPr>
          <p:cNvSpPr txBox="1"/>
          <p:nvPr/>
        </p:nvSpPr>
        <p:spPr>
          <a:xfrm>
            <a:off x="-48423" y="5144005"/>
            <a:ext cx="864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/>
              <a:t>3GPP</a:t>
            </a:r>
            <a:endParaRPr lang="zh-CN" altLang="en-US" sz="1600" b="1" dirty="0"/>
          </a:p>
        </p:txBody>
      </p:sp>
      <p:sp>
        <p:nvSpPr>
          <p:cNvPr id="169" name="矩形 168">
            <a:extLst>
              <a:ext uri="{FF2B5EF4-FFF2-40B4-BE49-F238E27FC236}">
                <a16:creationId xmlns:a16="http://schemas.microsoft.com/office/drawing/2014/main" id="{8CB1CFAA-BBAB-41A3-0846-B1A140847DB0}"/>
              </a:ext>
            </a:extLst>
          </p:cNvPr>
          <p:cNvSpPr/>
          <p:nvPr/>
        </p:nvSpPr>
        <p:spPr>
          <a:xfrm>
            <a:off x="7080302" y="4802126"/>
            <a:ext cx="2663951" cy="28644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67" dirty="0">
                <a:solidFill>
                  <a:schemeClr val="bg1"/>
                </a:solidFill>
              </a:rPr>
              <a:t>RAN WG WI</a:t>
            </a:r>
            <a:endParaRPr lang="zh-CN" altLang="en-US" sz="1867" dirty="0">
              <a:solidFill>
                <a:schemeClr val="bg1"/>
              </a:solidFill>
            </a:endParaRPr>
          </a:p>
        </p:txBody>
      </p:sp>
      <p:sp>
        <p:nvSpPr>
          <p:cNvPr id="170" name="矩形 169">
            <a:extLst>
              <a:ext uri="{FF2B5EF4-FFF2-40B4-BE49-F238E27FC236}">
                <a16:creationId xmlns:a16="http://schemas.microsoft.com/office/drawing/2014/main" id="{EFD8953C-4383-C1C3-EAED-CC4E1337AF13}"/>
              </a:ext>
            </a:extLst>
          </p:cNvPr>
          <p:cNvSpPr/>
          <p:nvPr/>
        </p:nvSpPr>
        <p:spPr>
          <a:xfrm>
            <a:off x="4559894" y="4802127"/>
            <a:ext cx="2496172" cy="2864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67" dirty="0">
                <a:solidFill>
                  <a:schemeClr val="bg1"/>
                </a:solidFill>
              </a:rPr>
              <a:t>RAN WG SI</a:t>
            </a:r>
            <a:endParaRPr lang="zh-CN" altLang="en-US" sz="1867" dirty="0">
              <a:solidFill>
                <a:schemeClr val="bg1"/>
              </a:solidFill>
            </a:endParaRPr>
          </a:p>
        </p:txBody>
      </p:sp>
      <p:sp>
        <p:nvSpPr>
          <p:cNvPr id="171" name="矩形 170">
            <a:extLst>
              <a:ext uri="{FF2B5EF4-FFF2-40B4-BE49-F238E27FC236}">
                <a16:creationId xmlns:a16="http://schemas.microsoft.com/office/drawing/2014/main" id="{3437B46C-B6C8-4C1D-64BC-296BBEE0FE54}"/>
              </a:ext>
            </a:extLst>
          </p:cNvPr>
          <p:cNvSpPr/>
          <p:nvPr/>
        </p:nvSpPr>
        <p:spPr>
          <a:xfrm>
            <a:off x="3623720" y="3622387"/>
            <a:ext cx="2760301" cy="2735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67" dirty="0">
                <a:solidFill>
                  <a:schemeClr val="bg1"/>
                </a:solidFill>
              </a:rPr>
              <a:t>SA1 SI + WI</a:t>
            </a:r>
            <a:endParaRPr lang="zh-CN" altLang="en-US" sz="1867" dirty="0">
              <a:solidFill>
                <a:schemeClr val="bg1"/>
              </a:solidFill>
            </a:endParaRPr>
          </a:p>
        </p:txBody>
      </p:sp>
      <p:sp>
        <p:nvSpPr>
          <p:cNvPr id="172" name="矩形 171">
            <a:extLst>
              <a:ext uri="{FF2B5EF4-FFF2-40B4-BE49-F238E27FC236}">
                <a16:creationId xmlns:a16="http://schemas.microsoft.com/office/drawing/2014/main" id="{3B84F6B5-B57E-60D7-F03F-75689385C755}"/>
              </a:ext>
            </a:extLst>
          </p:cNvPr>
          <p:cNvSpPr/>
          <p:nvPr/>
        </p:nvSpPr>
        <p:spPr>
          <a:xfrm>
            <a:off x="4544207" y="4377521"/>
            <a:ext cx="1839814" cy="27284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67" dirty="0">
                <a:solidFill>
                  <a:schemeClr val="bg1"/>
                </a:solidFill>
              </a:rPr>
              <a:t>RAN Req. SI</a:t>
            </a:r>
            <a:endParaRPr lang="zh-CN" altLang="en-US" sz="1867" dirty="0">
              <a:solidFill>
                <a:schemeClr val="bg1"/>
              </a:solidFill>
            </a:endParaRPr>
          </a:p>
        </p:txBody>
      </p:sp>
      <p:sp>
        <p:nvSpPr>
          <p:cNvPr id="173" name="矩形 172">
            <a:extLst>
              <a:ext uri="{FF2B5EF4-FFF2-40B4-BE49-F238E27FC236}">
                <a16:creationId xmlns:a16="http://schemas.microsoft.com/office/drawing/2014/main" id="{EB047966-449A-8C33-633E-FB014DACC7F9}"/>
              </a:ext>
            </a:extLst>
          </p:cNvPr>
          <p:cNvSpPr/>
          <p:nvPr/>
        </p:nvSpPr>
        <p:spPr>
          <a:xfrm>
            <a:off x="4544208" y="3904979"/>
            <a:ext cx="1977737" cy="28645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67" dirty="0">
                <a:solidFill>
                  <a:schemeClr val="bg1"/>
                </a:solidFill>
              </a:rPr>
              <a:t>SA2 SI</a:t>
            </a:r>
            <a:endParaRPr lang="zh-CN" altLang="en-US" sz="1867" dirty="0">
              <a:solidFill>
                <a:schemeClr val="bg1"/>
              </a:solidFill>
            </a:endParaRPr>
          </a:p>
        </p:txBody>
      </p:sp>
      <p:sp>
        <p:nvSpPr>
          <p:cNvPr id="174" name="矩形 173">
            <a:extLst>
              <a:ext uri="{FF2B5EF4-FFF2-40B4-BE49-F238E27FC236}">
                <a16:creationId xmlns:a16="http://schemas.microsoft.com/office/drawing/2014/main" id="{B27C10F8-E97D-424E-DD1E-0F6908CAB6C5}"/>
              </a:ext>
            </a:extLst>
          </p:cNvPr>
          <p:cNvSpPr/>
          <p:nvPr/>
        </p:nvSpPr>
        <p:spPr>
          <a:xfrm>
            <a:off x="6576035" y="3897487"/>
            <a:ext cx="2540656" cy="28645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67" dirty="0">
                <a:solidFill>
                  <a:schemeClr val="bg1"/>
                </a:solidFill>
              </a:rPr>
              <a:t>SA2 WI</a:t>
            </a:r>
            <a:endParaRPr lang="zh-CN" altLang="en-US" sz="1867" dirty="0">
              <a:solidFill>
                <a:schemeClr val="bg1"/>
              </a:solidFill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35A94D53-FDCF-9E97-7AAE-1CA3AB3C1C31}"/>
              </a:ext>
            </a:extLst>
          </p:cNvPr>
          <p:cNvSpPr txBox="1"/>
          <p:nvPr/>
        </p:nvSpPr>
        <p:spPr>
          <a:xfrm>
            <a:off x="-62882" y="3830715"/>
            <a:ext cx="1735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/>
              <a:t>Proposed timeline</a:t>
            </a:r>
            <a:endParaRPr lang="zh-CN" altLang="en-US" sz="1600" b="1" dirty="0"/>
          </a:p>
        </p:txBody>
      </p:sp>
      <p:sp>
        <p:nvSpPr>
          <p:cNvPr id="176" name="等腰三角形 175">
            <a:extLst>
              <a:ext uri="{FF2B5EF4-FFF2-40B4-BE49-F238E27FC236}">
                <a16:creationId xmlns:a16="http://schemas.microsoft.com/office/drawing/2014/main" id="{17BDF371-30D6-1D46-B445-13CE7BFE620E}"/>
              </a:ext>
            </a:extLst>
          </p:cNvPr>
          <p:cNvSpPr/>
          <p:nvPr/>
        </p:nvSpPr>
        <p:spPr>
          <a:xfrm>
            <a:off x="2927883" y="3525007"/>
            <a:ext cx="192013" cy="286451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7" name="等腰三角形 176">
            <a:extLst>
              <a:ext uri="{FF2B5EF4-FFF2-40B4-BE49-F238E27FC236}">
                <a16:creationId xmlns:a16="http://schemas.microsoft.com/office/drawing/2014/main" id="{280709D7-0B98-E02D-3F92-7CD4CEA29320}"/>
              </a:ext>
            </a:extLst>
          </p:cNvPr>
          <p:cNvSpPr/>
          <p:nvPr/>
        </p:nvSpPr>
        <p:spPr>
          <a:xfrm>
            <a:off x="4079860" y="4073213"/>
            <a:ext cx="192013" cy="286451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8" name="标题 1">
            <a:extLst>
              <a:ext uri="{FF2B5EF4-FFF2-40B4-BE49-F238E27FC236}">
                <a16:creationId xmlns:a16="http://schemas.microsoft.com/office/drawing/2014/main" id="{4D1A9221-7EF0-A6C8-668F-59348F710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39" y="330204"/>
            <a:ext cx="8776564" cy="427037"/>
          </a:xfrm>
        </p:spPr>
        <p:txBody>
          <a:bodyPr/>
          <a:lstStyle/>
          <a:p>
            <a:r>
              <a:rPr lang="en-US" altLang="zh-CN" dirty="0"/>
              <a:t>Overall 6G timeline proposal </a:t>
            </a:r>
            <a:endParaRPr lang="zh-CN" altLang="en-US" dirty="0"/>
          </a:p>
        </p:txBody>
      </p:sp>
      <p:sp>
        <p:nvSpPr>
          <p:cNvPr id="180" name="文本框 179">
            <a:extLst>
              <a:ext uri="{FF2B5EF4-FFF2-40B4-BE49-F238E27FC236}">
                <a16:creationId xmlns:a16="http://schemas.microsoft.com/office/drawing/2014/main" id="{4472B0A8-64F8-5F5F-1FF1-AC91623200BD}"/>
              </a:ext>
            </a:extLst>
          </p:cNvPr>
          <p:cNvSpPr txBox="1"/>
          <p:nvPr/>
        </p:nvSpPr>
        <p:spPr>
          <a:xfrm>
            <a:off x="220658" y="5735225"/>
            <a:ext cx="11174643" cy="954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altLang="zh-CN" sz="1867" dirty="0">
                <a:latin typeface="+mn-ea"/>
              </a:rPr>
              <a:t>3GPP</a:t>
            </a:r>
            <a:r>
              <a:rPr lang="zh-CN" altLang="en-US" sz="1867" dirty="0">
                <a:latin typeface="+mn-ea"/>
              </a:rPr>
              <a:t> </a:t>
            </a:r>
            <a:r>
              <a:rPr lang="en-US" altLang="zh-CN" sz="1867" dirty="0">
                <a:latin typeface="+mn-ea"/>
              </a:rPr>
              <a:t>should provide a clear timeline for 6G to develop industry consensus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altLang="zh-CN" sz="1867" dirty="0">
                <a:latin typeface="+mn-ea"/>
              </a:rPr>
              <a:t>The first 6G spec ASN.1 frozen time should be no earlier than 2029.6 to ensure spec quality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altLang="zh-CN" sz="1867" dirty="0">
                <a:latin typeface="+mn-ea"/>
              </a:rPr>
              <a:t>The submission from 3GPP</a:t>
            </a:r>
            <a:r>
              <a:rPr lang="zh-CN" altLang="en-US" sz="1867" dirty="0">
                <a:latin typeface="+mn-ea"/>
              </a:rPr>
              <a:t> </a:t>
            </a:r>
            <a:r>
              <a:rPr lang="en-US" altLang="zh-CN" sz="1867" dirty="0">
                <a:latin typeface="+mn-ea"/>
              </a:rPr>
              <a:t>to</a:t>
            </a:r>
            <a:r>
              <a:rPr lang="zh-CN" altLang="en-US" sz="1867" dirty="0">
                <a:latin typeface="+mn-ea"/>
              </a:rPr>
              <a:t> </a:t>
            </a:r>
            <a:r>
              <a:rPr lang="en-US" altLang="zh-CN" sz="1867" dirty="0">
                <a:latin typeface="+mn-ea"/>
              </a:rPr>
              <a:t>ITU IMT-2030 is based on R21 specs and no multiple drop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174615-3B6D-8877-DDA3-085D14355DFF}"/>
              </a:ext>
            </a:extLst>
          </p:cNvPr>
          <p:cNvSpPr txBox="1"/>
          <p:nvPr/>
        </p:nvSpPr>
        <p:spPr>
          <a:xfrm>
            <a:off x="2468347" y="3785422"/>
            <a:ext cx="14534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+mn-ea"/>
              </a:rPr>
              <a:t>SA1 6G workshop</a:t>
            </a:r>
            <a:endParaRPr lang="zh-CN" altLang="en-US" sz="1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ACB46B-D429-3A2D-ABE0-55702857DE51}"/>
              </a:ext>
            </a:extLst>
          </p:cNvPr>
          <p:cNvSpPr txBox="1"/>
          <p:nvPr/>
        </p:nvSpPr>
        <p:spPr>
          <a:xfrm>
            <a:off x="3140966" y="4352035"/>
            <a:ext cx="15907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+mn-ea"/>
              </a:rPr>
              <a:t>SA+RAN 6G workshop</a:t>
            </a:r>
            <a:endParaRPr lang="zh-CN" altLang="en-US" sz="1600" dirty="0"/>
          </a:p>
        </p:txBody>
      </p:sp>
      <p:cxnSp>
        <p:nvCxnSpPr>
          <p:cNvPr id="6" name="连接符: 肘形 5">
            <a:extLst>
              <a:ext uri="{FF2B5EF4-FFF2-40B4-BE49-F238E27FC236}">
                <a16:creationId xmlns:a16="http://schemas.microsoft.com/office/drawing/2014/main" id="{DA94F113-40AE-84F0-66CC-0C0E2716A27B}"/>
              </a:ext>
            </a:extLst>
          </p:cNvPr>
          <p:cNvCxnSpPr>
            <a:cxnSpLocks/>
          </p:cNvCxnSpPr>
          <p:nvPr/>
        </p:nvCxnSpPr>
        <p:spPr>
          <a:xfrm rot="5400000">
            <a:off x="7264762" y="3245200"/>
            <a:ext cx="4975919" cy="16933"/>
          </a:xfrm>
          <a:prstGeom prst="bentConnector2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775765FF-9242-CDA6-368D-E4BF2820254F}"/>
              </a:ext>
            </a:extLst>
          </p:cNvPr>
          <p:cNvSpPr txBox="1"/>
          <p:nvPr/>
        </p:nvSpPr>
        <p:spPr>
          <a:xfrm>
            <a:off x="8784187" y="4150473"/>
            <a:ext cx="24001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FF0000"/>
                </a:solidFill>
                <a:latin typeface="+mn-ea"/>
              </a:rPr>
              <a:t>first 6G ASN.1</a:t>
            </a:r>
            <a:r>
              <a:rPr lang="zh-CN" altLang="en-US" sz="1600" b="1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sz="1600" b="1" dirty="0">
                <a:solidFill>
                  <a:srgbClr val="FF0000"/>
                </a:solidFill>
                <a:latin typeface="+mn-ea"/>
              </a:rPr>
              <a:t>frozen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76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603106" y="2559178"/>
            <a:ext cx="8776564" cy="427037"/>
          </a:xfrm>
        </p:spPr>
        <p:txBody>
          <a:bodyPr/>
          <a:lstStyle/>
          <a:p>
            <a:pPr algn="ctr"/>
            <a:r>
              <a:rPr lang="en-US" altLang="zh-CN" sz="6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Thanks</a:t>
            </a:r>
            <a:endParaRPr lang="zh-CN" altLang="en-US" sz="6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735114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9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A59"/>
      </a:accent1>
      <a:accent2>
        <a:srgbClr val="F17D07"/>
      </a:accent2>
      <a:accent3>
        <a:srgbClr val="000A59"/>
      </a:accent3>
      <a:accent4>
        <a:srgbClr val="F17D07"/>
      </a:accent4>
      <a:accent5>
        <a:srgbClr val="000A59"/>
      </a:accent5>
      <a:accent6>
        <a:srgbClr val="F17D0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主题​​">
  <a:themeElements>
    <a:clrScheme name="自定义 9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A59"/>
      </a:accent1>
      <a:accent2>
        <a:srgbClr val="F17D07"/>
      </a:accent2>
      <a:accent3>
        <a:srgbClr val="000A59"/>
      </a:accent3>
      <a:accent4>
        <a:srgbClr val="F17D07"/>
      </a:accent4>
      <a:accent5>
        <a:srgbClr val="000A59"/>
      </a:accent5>
      <a:accent6>
        <a:srgbClr val="F17D0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6661</TotalTime>
  <Words>225</Words>
  <Application>Microsoft Office PowerPoint</Application>
  <PresentationFormat>宽屏</PresentationFormat>
  <Paragraphs>47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Source Han Sans CN</vt:lpstr>
      <vt:lpstr>等线</vt:lpstr>
      <vt:lpstr>等线 Light</vt:lpstr>
      <vt:lpstr>黑体</vt:lpstr>
      <vt:lpstr>微软雅黑</vt:lpstr>
      <vt:lpstr>Arial</vt:lpstr>
      <vt:lpstr>Times New Roman</vt:lpstr>
      <vt:lpstr>2_Office 主题​​</vt:lpstr>
      <vt:lpstr>3_Office 主题​​</vt:lpstr>
      <vt:lpstr>4_Office 主题​​</vt:lpstr>
      <vt:lpstr>5_Office 主题​​</vt:lpstr>
      <vt:lpstr>1_Office 主题​​</vt:lpstr>
      <vt:lpstr>PowerPoint 演示文稿</vt:lpstr>
      <vt:lpstr>3GPP 6G timeline in RAN</vt:lpstr>
      <vt:lpstr>Overall 6G timeline proposal </vt:lpstr>
      <vt:lpstr>Thanks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CAICT</dc:creator>
  <cp:lastModifiedBy>liuxiaofeng@ritt.cn</cp:lastModifiedBy>
  <cp:revision>586</cp:revision>
  <dcterms:created xsi:type="dcterms:W3CDTF">2022-04-11T08:30:00Z</dcterms:created>
  <dcterms:modified xsi:type="dcterms:W3CDTF">2023-12-04T08:28:56Z</dcterms:modified>
</cp:coreProperties>
</file>