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0"/>
  </p:notesMasterIdLst>
  <p:handoutMasterIdLst>
    <p:handoutMasterId r:id="rId11"/>
  </p:handoutMasterIdLst>
  <p:sldIdLst>
    <p:sldId id="2903" r:id="rId2"/>
    <p:sldId id="2950" r:id="rId3"/>
    <p:sldId id="2951" r:id="rId4"/>
    <p:sldId id="2952" r:id="rId5"/>
    <p:sldId id="2953" r:id="rId6"/>
    <p:sldId id="2954" r:id="rId7"/>
    <p:sldId id="2955" r:id="rId8"/>
    <p:sldId id="2923" r:id="rId9"/>
  </p:sldIdLst>
  <p:sldSz cx="12192000" cy="6858000"/>
  <p:notesSz cx="6858000" cy="9144000"/>
  <p:custShowLst>
    <p:custShow name="自定义放映 1" id="0">
      <p:sldLst/>
    </p:custShow>
  </p:custShow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141DF74-2287-4D49-9F6E-756B31ED9BEF}">
          <p14:sldIdLst>
            <p14:sldId id="2903"/>
            <p14:sldId id="2950"/>
            <p14:sldId id="2951"/>
            <p14:sldId id="2952"/>
            <p14:sldId id="2953"/>
            <p14:sldId id="2954"/>
            <p14:sldId id="2955"/>
            <p14:sldId id="2923"/>
          </p14:sldIdLst>
        </p14:section>
      </p14:sectionLst>
    </p:ext>
    <p:ext uri="{EFAFB233-063F-42B5-8137-9DF3F51BA10A}">
      <p15:sldGuideLst xmlns:p15="http://schemas.microsoft.com/office/powerpoint/2012/main">
        <p15:guide id="1" orient="horz" pos="2228">
          <p15:clr>
            <a:srgbClr val="A4A3A4"/>
          </p15:clr>
        </p15:guide>
        <p15:guide id="2" pos="4044">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3" clrIdx="0"/>
  <p:cmAuthor id="307" name="未知用户93" initials="" lastIdx="1" clrIdx="0"/>
  <p:cmAuthor id="1" name="李楠" initials="李楠" lastIdx="7" clrIdx="1"/>
  <p:cmAuthor id="308" name="未知用户90" initials="" lastIdx="5" clrIdx="1"/>
  <p:cmAuthor id="2" name="陈琦10012967" initials="陈琦10012967" lastIdx="2" clrIdx="2"/>
  <p:cmAuthor id="309" name="未知用户91" initials="" lastIdx="0" clrIdx="1"/>
  <p:cmAuthor id="3" name="10008729" initials="whb" lastIdx="5" clrIdx="2"/>
  <p:cmAuthor id="310" name="未知用户92" initials="" lastIdx="1" clrIdx="0"/>
  <p:cmAuthor id="4" name="Macy Jin" initials="MJ" lastIdx="1" clrIdx="3"/>
  <p:cmAuthor id="311" name="未知用户74" initials="" lastIdx="5" clrIdx="1"/>
  <p:cmAuthor id="5" name="zte" initials="z" lastIdx="2" clrIdx="0"/>
  <p:cmAuthor id="312" name="未知用户75" initials="" lastIdx="8" clrIdx="0"/>
  <p:cmAuthor id="6" name="10222520" initials="1" lastIdx="4" clrIdx="5"/>
  <p:cmAuthor id="313" name="未知用户76" initials="" lastIdx="1" clrIdx="0"/>
  <p:cmAuthor id="7" name="00196605" initials="0" lastIdx="2" clrIdx="0"/>
  <p:cmAuthor id="314" name="未知用户77" initials="" lastIdx="8" clrIdx="0"/>
  <p:cmAuthor id="8" name="00006891" initials="0" lastIdx="15" clrIdx="8"/>
  <p:cmAuthor id="315" name="未知用户78" initials="" lastIdx="8" clrIdx="0"/>
  <p:cmAuthor id="9" name="熊先奎10009191" initials="熊先奎10009191" lastIdx="1" clrIdx="9"/>
  <p:cmAuthor id="316" name="未知用户79" initials="" lastIdx="1" clrIdx="0"/>
  <p:cmAuthor id="10" name="10107538" initials="1" lastIdx="1" clrIdx="9"/>
  <p:cmAuthor id="317" name="未知用户80" initials="" lastIdx="1" clrIdx="0"/>
  <p:cmAuthor id="11" name="李楠10047711" initials="Li Nan" lastIdx="2" clrIdx="10"/>
  <p:cmAuthor id="318" name="Harry xu" initials="" lastIdx="1" clrIdx="0"/>
  <p:cmAuthor id="12" name="zhouwd" initials="1" lastIdx="1" clrIdx="11"/>
  <p:cmAuthor id="319" name="未知用户27" initials="未" lastIdx="1" clrIdx="0"/>
  <p:cmAuthor id="13" name="马云飞10014438" initials="马" lastIdx="4" clrIdx="0"/>
  <p:cmAuthor id="320" name="未知用户35" initials="未" lastIdx="1" clrIdx="0"/>
  <p:cmAuthor id="14" name="10099398" initials="LL" lastIdx="1" clrIdx="13"/>
  <p:cmAuthor id="321" name="未知用户111" initials="未" lastIdx="1" clrIdx="1"/>
  <p:cmAuthor id="15" name="10025093" initials="1" lastIdx="51" clrIdx="14"/>
  <p:cmAuthor id="16" name="10078380" initials="1" lastIdx="1" clrIdx="15"/>
  <p:cmAuthor id="17" name="00035181" initials="0" lastIdx="1" clrIdx="16"/>
  <p:cmAuthor id="18" name="李蕾00009994" initials="李蕾00009994" lastIdx="6" clrIdx="17"/>
  <p:cmAuthor id="19" name="Saku Uchikawa" initials="S" lastIdx="11" clrIdx="0"/>
  <p:cmAuthor id="20" name="未知用户1" initials="未知用户1" lastIdx="7" clrIdx="19"/>
  <p:cmAuthor id="21" name="10066351" initials="1" lastIdx="2" clrIdx="0"/>
  <p:cmAuthor id="22" name="蔡建楠" initials="caijianna" lastIdx="15" clrIdx="17"/>
  <p:cmAuthor id="23" name="赵诚荣10027092" initials="赵" lastIdx="2" clrIdx="25"/>
  <p:cmAuthor id="24" name="10288631" initials="1" lastIdx="10" clrIdx="23"/>
  <p:cmAuthor id="25" name="10118178" initials="1" lastIdx="1" clrIdx="24"/>
  <p:cmAuthor id="26" name="10270945" initials="1" lastIdx="2" clrIdx="25"/>
  <p:cmAuthor id="27" name="10295142" initials="1" lastIdx="1" clrIdx="26"/>
  <p:cmAuthor id="28" name="Hou Yingfeng" initials="H" lastIdx="10" clrIdx="23"/>
  <p:cmAuthor id="29" name="10092001" initials="1" lastIdx="1" clrIdx="24"/>
  <p:cmAuthor id="30" name="10056791" initials="ZTE" lastIdx="1" clrIdx="29"/>
  <p:cmAuthor id="31" name="Author" initials="A" lastIdx="0" clrIdx="30"/>
  <p:cmAuthor id="32" name="王凯10177225" initials="王凯10177225" lastIdx="2" clrIdx="31"/>
  <p:cmAuthor id="33" name="610007" initials="6" lastIdx="0" clrIdx="32"/>
  <p:cmAuthor id="34" name="任军" initials="renj" lastIdx="1" clrIdx="33"/>
  <p:cmAuthor id="35" name="Administrator" initials="A" lastIdx="1" clrIdx="35"/>
  <p:cmAuthor id="36" name="倪燕子00036324" initials="倪燕子00036324" lastIdx="3" clrIdx="36"/>
  <p:cmAuthor id="37" name="黄珂10009187" initials="黄珂10009187" lastIdx="1" clrIdx="37"/>
  <p:cmAuthor id="38" name="赵欣" initials="zx" lastIdx="4" clrIdx="37"/>
  <p:cmAuthor id="39" name="10209970" initials="1" lastIdx="6" clrIdx="38"/>
  <p:cmAuthor id="40" name="未知的使用者75" initials="" lastIdx="1" clrIdx="0"/>
  <p:cmAuthor id="41" name="fuyaqiong" initials="f" lastIdx="1" clrIdx="40"/>
  <p:cmAuthor id="42" name="未知的使用者77" initials="" lastIdx="1" clrIdx="0"/>
  <p:cmAuthor id="43" name="未知的使用者92" initials="" lastIdx="1" clrIdx="0"/>
  <p:cmAuthor id="44" name="未知的使用者78" initials="" lastIdx="5" clrIdx="1"/>
  <p:cmAuthor id="45" name="未知用户3" initials="" lastIdx="1" clrIdx="0"/>
  <p:cmAuthor id="46" name="未知的使用者79" initials="" lastIdx="0" clrIdx="1"/>
  <p:cmAuthor id="47" name="未知用户107" initials="" lastIdx="1" clrIdx="0"/>
  <p:cmAuthor id="48" name="未知的使用者80" initials="" lastIdx="0" clrIdx="0"/>
  <p:cmAuthor id="49" name="未知用户51" initials="" lastIdx="1" clrIdx="1"/>
  <p:cmAuthor id="50" name="未知的使用者82" initials="" lastIdx="1" clrIdx="0"/>
  <p:cmAuthor id="52" name="未知的使用者83" initials="" lastIdx="1" clrIdx="0"/>
  <p:cmAuthor id="53" name="未知的使用者118" initials="" lastIdx="1" clrIdx="0"/>
  <p:cmAuthor id="54" name="未知的使用者84" initials="" lastIdx="1" clrIdx="1"/>
  <p:cmAuthor id="55" name="未知的使用者70" initials="" lastIdx="1" clrIdx="0"/>
  <p:cmAuthor id="56" name="未知的使用者85" initials="" lastIdx="1" clrIdx="0"/>
  <p:cmAuthor id="57" name="未知的使用者40" initials="" lastIdx="1" clrIdx="0"/>
  <p:cmAuthor id="58" name="未知的使用者87" initials="" lastIdx="1" clrIdx="0"/>
  <p:cmAuthor id="59" name="曾红" initials="" lastIdx="0" clrIdx="0"/>
  <p:cmAuthor id="60" name="未知的使用者90" initials="" lastIdx="8" clrIdx="0"/>
  <p:cmAuthor id="61" name="未知的使用者29" initials="" lastIdx="1" clrIdx="0"/>
  <p:cmAuthor id="62" name="未知的使用者91" initials="" lastIdx="1" clrIdx="0"/>
  <p:cmAuthor id="63" name="未知的使用者98" initials="" lastIdx="1" clrIdx="0"/>
  <p:cmAuthor id="64" name="CHRISYU" initials="" lastIdx="1" clrIdx="0"/>
  <p:cmAuthor id="65" name="未知的使用者113" initials="" lastIdx="1" clrIdx="2"/>
  <p:cmAuthor id="66" name="liucunri" initials="" lastIdx="1" clrIdx="0"/>
  <p:cmAuthor id="67" name="未知用户9" initials="" lastIdx="1" clrIdx="0"/>
  <p:cmAuthor id="68" name="Unknown User48" initials="" lastIdx="8" clrIdx="0"/>
  <p:cmAuthor id="69" name="未知用户103" initials="" lastIdx="1" clrIdx="0"/>
  <p:cmAuthor id="70" name="Unknown User52" initials="" lastIdx="1" clrIdx="0"/>
  <p:cmAuthor id="71" name="未知的使用者42" initials="" lastIdx="1" clrIdx="0"/>
  <p:cmAuthor id="72" name="Unknown User50" initials="" lastIdx="1" clrIdx="0"/>
  <p:cmAuthor id="73" name="未知的使用者120" initials="" lastIdx="1" clrIdx="0"/>
  <p:cmAuthor id="74" name="px" initials="" lastIdx="3" clrIdx="1"/>
  <p:cmAuthor id="75" name="Sky123.Org" initials="" lastIdx="1" clrIdx="0"/>
  <p:cmAuthor id="77" name="elfinhsu" initials="" lastIdx="1" clrIdx="0"/>
  <p:cmAuthor id="79" name="微软用户" initials="" lastIdx="1" clrIdx="0"/>
  <p:cmAuthor id="80" name="未知的使用者73" initials="" lastIdx="1" clrIdx="0"/>
  <p:cmAuthor id="81" name="未知的使用者24" initials="" lastIdx="8" clrIdx="0"/>
  <p:cmAuthor id="82" name="未知用户16" initials="" lastIdx="1" clrIdx="0"/>
  <p:cmAuthor id="83" name="Mary Feil-Jacobs" initials="" lastIdx="43" clrIdx="1"/>
  <p:cmAuthor id="84" name="LiuHui" initials="" lastIdx="1" clrIdx="0"/>
  <p:cmAuthor id="85" name="未知的使用者45" initials="" lastIdx="1" clrIdx="0"/>
  <p:cmAuthor id="86" name="王鹏凯" initials="" lastIdx="1" clrIdx="0"/>
  <p:cmAuthor id="87" name="未知用户104" initials="" lastIdx="1" clrIdx="0"/>
  <p:cmAuthor id="88" name="未知用户5" initials="" lastIdx="1" clrIdx="0"/>
  <p:cmAuthor id="89" name="未知的使用者10" initials="" lastIdx="3" clrIdx="1"/>
  <p:cmAuthor id="90" name="未知的使用者93" initials="" lastIdx="1" clrIdx="1"/>
  <p:cmAuthor id="92" name="LeeElva" initials="" lastIdx="1" clrIdx="0"/>
  <p:cmAuthor id="93" name="未知用户99" initials="" lastIdx="1" clrIdx="2"/>
  <p:cmAuthor id="94" name="未知的使用者34" initials="" lastIdx="1" clrIdx="0"/>
  <p:cmAuthor id="95" name="未知的使用者115" initials="" lastIdx="1" clrIdx="1"/>
  <p:cmAuthor id="96" name="未知用户57" initials="" lastIdx="1" clrIdx="0"/>
  <p:cmAuthor id="97" name="lianghb" initials="" lastIdx="19" clrIdx="0"/>
  <p:cmAuthor id="98" name="未知用户17" initials="" lastIdx="0" clrIdx="1"/>
  <p:cmAuthor id="99" name="Deanna Schuler (Bookey Consulting)" initials="" lastIdx="2" clrIdx="0"/>
  <p:cmAuthor id="100" name="未知的使用者57" initials="" lastIdx="1" clrIdx="0"/>
  <p:cmAuthor id="101" name="未知的使用者16" initials="" lastIdx="6" clrIdx="0"/>
  <p:cmAuthor id="102" name="未知的使用者35" initials="" lastIdx="1" clrIdx="0"/>
  <p:cmAuthor id="103" name="未知用户102" initials="" lastIdx="1" clrIdx="1"/>
  <p:cmAuthor id="104" name="maxine" initials="" lastIdx="0" clrIdx="0"/>
  <p:cmAuthor id="105" name="未知的使用者121" initials="" lastIdx="1" clrIdx="1"/>
  <p:cmAuthor id="106" name="未知的使用者12" initials="" lastIdx="1" clrIdx="0"/>
  <p:cmAuthor id="107" name="周元元" initials="" lastIdx="5" clrIdx="0"/>
  <p:cmAuthor id="108" name="未知的使用者27" initials="" lastIdx="8" clrIdx="0"/>
  <p:cmAuthor id="110" name="未知的使用者30" initials="" lastIdx="8" clrIdx="0"/>
  <p:cmAuthor id="111" name="未知的使用者53" initials="" lastIdx="1" clrIdx="0"/>
  <p:cmAuthor id="112" name="未知用户58" initials="" lastIdx="5" clrIdx="1"/>
  <p:cmAuthor id="113" name="未知的使用者25" initials="" lastIdx="1" clrIdx="0"/>
  <p:cmAuthor id="114" name="liupeng" initials="" lastIdx="1" clrIdx="1"/>
  <p:cmAuthor id="115" name="未知用户24" initials="" lastIdx="1" clrIdx="0"/>
  <p:cmAuthor id="116" name="AbuSina" initials="" lastIdx="2" clrIdx="0"/>
  <p:cmAuthor id="117" name="hl sun" initials="" lastIdx="1" clrIdx="0"/>
  <p:cmAuthor id="118" name="未知的使用者94" initials="" lastIdx="1" clrIdx="2"/>
  <p:cmAuthor id="119" name="未知用户66" initials="" lastIdx="1" clrIdx="0"/>
  <p:cmAuthor id="121" name="未知用户19" initials="" lastIdx="1" clrIdx="0"/>
  <p:cmAuthor id="122" name="周宏達JerryChou" initials="" lastIdx="6" clrIdx="2"/>
  <p:cmAuthor id="124" name="未知用户7" initials="" lastIdx="1" clrIdx="0"/>
  <p:cmAuthor id="125" name="未知的使用者56" initials="" lastIdx="1" clrIdx="0"/>
  <p:cmAuthor id="127" name="未知的使用者119" initials="" lastIdx="1" clrIdx="2"/>
  <p:cmAuthor id="128" name="未知用户59" initials="" lastIdx="0" clrIdx="1"/>
  <p:cmAuthor id="129" name="未知的使用者22" initials="" lastIdx="8" clrIdx="0"/>
  <p:cmAuthor id="130" name="未知的使用者103" initials="" lastIdx="8" clrIdx="0"/>
  <p:cmAuthor id="131" name="Wenwen" initials="" lastIdx="1" clrIdx="1"/>
  <p:cmAuthor id="132" name="未知的使用者117" initials="" lastIdx="1" clrIdx="0"/>
  <p:cmAuthor id="133" name="未知的使用者33" initials="" lastIdx="1" clrIdx="0"/>
  <p:cmAuthor id="134" name="未知的使用者28" initials="" lastIdx="1" clrIdx="0"/>
  <p:cmAuthor id="135" name="未知用户67" initials="" lastIdx="1" clrIdx="0"/>
  <p:cmAuthor id="136" name="未知用户114" initials="" lastIdx="1" clrIdx="0"/>
  <p:cmAuthor id="137" name="未知用户18" initials="" lastIdx="10" clrIdx="0"/>
  <p:cmAuthor id="138" name="未知的使用者67" initials="" lastIdx="1" clrIdx="0"/>
  <p:cmAuthor id="139" name="未知的使用者46" initials="" lastIdx="1" clrIdx="1"/>
  <p:cmAuthor id="140" name="未知的使用者26" initials="" lastIdx="1" clrIdx="0"/>
  <p:cmAuthor id="141" name="未知的使用者43" initials="" lastIdx="1" clrIdx="0"/>
  <p:cmAuthor id="142" name="未知的使用者9" initials="" lastIdx="1" clrIdx="0"/>
  <p:cmAuthor id="143" name="未知用户62" initials="" lastIdx="1" clrIdx="1"/>
  <p:cmAuthor id="144" name="yuanzh" initials="" lastIdx="1" clrIdx="1"/>
  <p:cmAuthor id="145" name="不明使用者57" initials="" lastIdx="1" clrIdx="0"/>
  <p:cmAuthor id="146" name="未知用户108" initials="" lastIdx="1" clrIdx="0"/>
  <p:cmAuthor id="147" name="未知的使用者110" initials="" lastIdx="1" clrIdx="0"/>
  <p:cmAuthor id="148" name="linyd" initials="" lastIdx="3" clrIdx="1"/>
  <p:cmAuthor id="149" name="未知用户8" initials="" lastIdx="1" clrIdx="0"/>
  <p:cmAuthor id="150" name="未知的使用者31" initials="" lastIdx="1" clrIdx="0"/>
  <p:cmAuthor id="151" name="未知用户81" initials="" lastIdx="1" clrIdx="0"/>
  <p:cmAuthor id="152" name="未知用户115" initials="" lastIdx="1" clrIdx="0"/>
  <p:cmAuthor id="153" name="未知用户21" initials="" lastIdx="1" clrIdx="0"/>
  <p:cmAuthor id="154" name="未知的使用者68" initials="" lastIdx="1" clrIdx="0"/>
  <p:cmAuthor id="155" name="mm" initials="" lastIdx="1" clrIdx="0"/>
  <p:cmAuthor id="156" name="未知用户15" initials="" lastIdx="1" clrIdx="0"/>
  <p:cmAuthor id="157" name="朱晓瑜" initials="" lastIdx="54" clrIdx="0"/>
  <p:cmAuthor id="158" name="不明使用者20" initials="" lastIdx="1" clrIdx="0"/>
  <p:cmAuthor id="159" name="未知用户82" initials="" lastIdx="1" clrIdx="0"/>
  <p:cmAuthor id="160" name="未知的使用者7" initials="" lastIdx="2" clrIdx="0"/>
  <p:cmAuthor id="161" name="未知用户6" initials="" lastIdx="8"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6" name="未知用户47" initials="" lastIdx="6" clrIdx="0"/>
  <p:cmAuthor id="691587970" name="小延魔法师" initials="小" lastIdx="1126286" clrIdx="0"/>
  <p:cmAuthor id="167" name="未知用户106" initials="未" lastIdx="1" clrIdx="0"/>
  <p:cmAuthor id="168" name="未知用户116" initials="" lastIdx="1" clrIdx="1"/>
  <p:cmAuthor id="169" name="未知的使用者150" initials="未" lastIdx="1" clrIdx="0"/>
  <p:cmAuthor id="170" name="未知的使用者69" initials="" lastIdx="1" clrIdx="1"/>
  <p:cmAuthor id="171" name="未知的使用者112" initials="" lastIdx="1" clrIdx="1"/>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6" name="未知用户13" initials="" lastIdx="1" clrIdx="0"/>
  <p:cmAuthor id="187" name="不明使用者21" initials="" lastIdx="1" clrIdx="0"/>
  <p:cmAuthor id="188" name="YUMINGNJ" initials="" lastIdx="3" clrIdx="0"/>
  <p:cmAuthor id="189" name="未知的使用者52" initials="" lastIdx="1" clrIdx="1"/>
  <p:cmAuthor id="190" name="未知用户109" initials="" lastIdx="1" clrIdx="1"/>
  <p:cmAuthor id="191" name="Unknown User117" initials="U" lastIdx="10" clrIdx="0"/>
  <p:cmAuthor id="192" name="thomas" initials="" lastIdx="1" clrIdx="49"/>
  <p:cmAuthor id="193" name="未知的使用者3" initials="" lastIdx="7" clrIdx="1"/>
  <p:cmAuthor id="194" name="未知用户14" initials="" lastIdx="1" clrIdx="0"/>
  <p:cmAuthor id="195" name="Unknown User65" initials="U" lastIdx="1" clrIdx="0"/>
  <p:cmAuthor id="196" name="未知用户98" initials="" lastIdx="1" clrIdx="2"/>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203" name="未知用户28" initials="未" lastIdx="5" clrIdx="1"/>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2" name="Daniel Wuu" initials="" lastIdx="1" clrIdx="0"/>
  <p:cmAuthor id="213" name="未知用户56" initials="" lastIdx="1" clrIdx="0"/>
  <p:cmAuthor id="214" name="未知的使用者14" initials="" lastIdx="2" clrIdx="0"/>
  <p:cmAuthor id="217" name="Ashley Eberenz" initials="" lastIdx="7" clrIdx="1"/>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7" name="未知用户55" initials="" lastIdx="1" clrIdx="0"/>
  <p:cmAuthor id="228" name="未知的使用者95" initials="" lastIdx="1" clrIdx="0"/>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235" name="未知的使用者105" initials="" lastIdx="1" clrIdx="0"/>
  <p:cmAuthor id="236" name="Unknown User70" initials="" lastIdx="1" clrIdx="0"/>
  <p:cmAuthor id="237" name="clinchen" initials="" lastIdx="0" clrIdx="1"/>
  <p:cmAuthor id="238" name="未知用户23" initials="" lastIdx="1" clrIdx="0"/>
  <p:cmAuthor id="239" name="hanjuncompany" initials="" lastIdx="1" clrIdx="0"/>
  <p:cmAuthor id="240" name="kathy chen" initials="" lastIdx="3" clrIdx="0"/>
  <p:cmAuthor id="1411827" name="黄晓平" initials="黄" lastIdx="0" clrIdx="0"/>
  <p:cmAuthor id="241" name="未知的使用者63" initials="" lastIdx="1" clrIdx="0"/>
  <p:cmAuthor id="242" name="未知的使用者64" initials="" lastIdx="3" clrIdx="1"/>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280" name="未知用户68" initials="" lastIdx="1" clrIdx="0"/>
  <p:cmAuthor id="281" name="未知用户69" initials="" lastIdx="2" clrIdx="0"/>
  <p:cmAuthor id="282" name="未知用户70" initials="" lastIdx="1" clrIdx="1"/>
  <p:cmAuthor id="283" name="未知用户71" initials="" lastIdx="1" clrIdx="0"/>
  <p:cmAuthor id="284" name="未知用户72" initials="" lastIdx="1" clrIdx="0"/>
  <p:cmAuthor id="285" name="未知用户73" initials="" lastIdx="2" clrIdx="0"/>
  <p:cmAuthor id="286" name="未知用户49" initials="" lastIdx="1" clrIdx="0"/>
  <p:cmAuthor id="287" name="未知用户50" initials="" lastIdx="1" clrIdx="0"/>
  <p:cmAuthor id="288" name="未知用户52" initials="" lastIdx="1" clrIdx="0"/>
  <p:cmAuthor id="289" name="MA15" initials="" lastIdx="1" clrIdx="0"/>
  <p:cmAuthor id="290" name="未知用户53" initials="" lastIdx="10" clrIdx="0"/>
  <p:cmAuthor id="291" name="未知用户96" initials="" lastIdx="1" clrIdx="0"/>
  <p:cmAuthor id="292" name="未知用户48" initials="" lastIdx="1" clrIdx="0"/>
  <p:cmAuthor id="293" name="未知用户97" initials="" lastIdx="2" clrIdx="0"/>
  <p:cmAuthor id="294" name="未知用户40" initials="" lastIdx="5" clrIdx="1"/>
  <p:cmAuthor id="295" name="未知用户43" initials="" lastIdx="1" clrIdx="0"/>
  <p:cmAuthor id="296" name="未知用户100" initials="" lastIdx="1" clrIdx="0"/>
  <p:cmAuthor id="297" name="未知用户101" initials="" lastIdx="1" clrIdx="0"/>
  <p:cmAuthor id="298" name="未知用户26" initials="" lastIdx="1" clrIdx="0"/>
  <p:cmAuthor id="299" name="未知用户29" initials="" lastIdx="1" clrIdx="0"/>
  <p:cmAuthor id="300" name="未知用户32" initials="" lastIdx="1" clrIdx="0"/>
  <p:cmAuthor id="301" name="未知用户33" initials="" lastIdx="1" clrIdx="0"/>
  <p:cmAuthor id="302" name="未知用户34" initials="" lastIdx="2" clrIdx="0"/>
  <p:cmAuthor id="303" name="未知用户42" initials="" lastIdx="1" clrIdx="0"/>
  <p:cmAuthor id="304" name="未知的使用者109" initials="" lastIdx="5" clrIdx="1"/>
  <p:cmAuthor id="305" name="未知的使用者122" initials="" lastIdx="1" clrIdx="0"/>
  <p:cmAuthor id="306" name="未知的使用者123" initials=""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6D1"/>
    <a:srgbClr val="008ED3"/>
    <a:srgbClr val="DBD3D0"/>
    <a:srgbClr val="FF6600"/>
    <a:srgbClr val="5B9BD5"/>
    <a:srgbClr val="DEEBF7"/>
    <a:srgbClr val="67B7E1"/>
    <a:srgbClr val="FFFFFF"/>
    <a:srgbClr val="548ED5"/>
    <a:srgbClr val="008D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36" autoAdjust="0"/>
    <p:restoredTop sz="93809" autoAdjust="0"/>
  </p:normalViewPr>
  <p:slideViewPr>
    <p:cSldViewPr snapToGrid="0">
      <p:cViewPr varScale="1">
        <p:scale>
          <a:sx n="58" d="100"/>
          <a:sy n="58" d="100"/>
        </p:scale>
        <p:origin x="72" y="187"/>
      </p:cViewPr>
      <p:guideLst>
        <p:guide orient="horz" pos="2228"/>
        <p:guide pos="4044"/>
      </p:guideLst>
    </p:cSldViewPr>
  </p:slideViewPr>
  <p:notesTextViewPr>
    <p:cViewPr>
      <p:scale>
        <a:sx n="1" d="1"/>
        <a:sy n="1" d="1"/>
      </p:scale>
      <p:origin x="0" y="0"/>
    </p:cViewPr>
  </p:notesTextViewPr>
  <p:sorterViewPr>
    <p:cViewPr>
      <p:scale>
        <a:sx n="75" d="100"/>
        <a:sy n="75" d="100"/>
      </p:scale>
      <p:origin x="0" y="-1452"/>
    </p:cViewPr>
  </p:sorterViewPr>
  <p:notesViewPr>
    <p:cSldViewPr snapToGrid="0">
      <p:cViewPr varScale="1">
        <p:scale>
          <a:sx n="51" d="100"/>
          <a:sy n="51" d="100"/>
        </p:scale>
        <p:origin x="2692"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ABE569A-7249-4748-AC5F-FD232490A489}" type="datetimeFigureOut">
              <a:rPr lang="zh-CN" altLang="en-US" smtClean="0"/>
              <a:t>2023/12/4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E598BCF-30E1-4A25-B4EE-58643CB6A98C}" type="slidenum">
              <a:rPr lang="zh-CN" altLang="en-US" smtClean="0"/>
              <a:t>‹#›</a:t>
            </a:fld>
            <a:endParaRPr lang="zh-CN" altLang="en-US"/>
          </a:p>
        </p:txBody>
      </p:sp>
    </p:spTree>
    <p:extLst>
      <p:ext uri="{BB962C8B-B14F-4D97-AF65-F5344CB8AC3E}">
        <p14:creationId xmlns:p14="http://schemas.microsoft.com/office/powerpoint/2010/main" val="36260609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E4CC39-CFAA-498E-83AD-C819189A81D4}" type="datetimeFigureOut">
              <a:rPr lang="zh-CN" altLang="en-US" smtClean="0"/>
              <a:t>2023/12/4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E51724-514F-4452-90E5-3523C7746A6B}" type="slidenum">
              <a:rPr lang="zh-CN" altLang="en-US" smtClean="0"/>
              <a:t>‹#›</a:t>
            </a:fld>
            <a:endParaRPr lang="zh-CN" altLang="en-US"/>
          </a:p>
        </p:txBody>
      </p:sp>
    </p:spTree>
    <p:extLst>
      <p:ext uri="{BB962C8B-B14F-4D97-AF65-F5344CB8AC3E}">
        <p14:creationId xmlns:p14="http://schemas.microsoft.com/office/powerpoint/2010/main" val="2502564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0C40C5B-91DF-4EB8-8C8E-2190397BFEA5}" type="slidenum">
              <a:rPr lang="zh-CN" altLang="en-US" smtClean="0"/>
              <a:t>1</a:t>
            </a:fld>
            <a:endParaRPr lang="zh-CN" altLang="en-US"/>
          </a:p>
        </p:txBody>
      </p:sp>
    </p:spTree>
    <p:extLst>
      <p:ext uri="{BB962C8B-B14F-4D97-AF65-F5344CB8AC3E}">
        <p14:creationId xmlns:p14="http://schemas.microsoft.com/office/powerpoint/2010/main" val="3077924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00E51724-514F-4452-90E5-3523C7746A6B}" type="slidenum">
              <a:rPr lang="zh-CN" altLang="en-US" smtClean="0"/>
              <a:t>3</a:t>
            </a:fld>
            <a:endParaRPr lang="zh-CN" altLang="en-US"/>
          </a:p>
        </p:txBody>
      </p:sp>
    </p:spTree>
    <p:extLst>
      <p:ext uri="{BB962C8B-B14F-4D97-AF65-F5344CB8AC3E}">
        <p14:creationId xmlns:p14="http://schemas.microsoft.com/office/powerpoint/2010/main" val="14255564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英文封面">
    <p:spTree>
      <p:nvGrpSpPr>
        <p:cNvPr id="1" name=""/>
        <p:cNvGrpSpPr/>
        <p:nvPr/>
      </p:nvGrpSpPr>
      <p:grpSpPr>
        <a:xfrm>
          <a:off x="0" y="0"/>
          <a:ext cx="0" cy="0"/>
          <a:chOff x="0" y="0"/>
          <a:chExt cx="0" cy="0"/>
        </a:xfrm>
      </p:grpSpPr>
      <p:cxnSp>
        <p:nvCxnSpPr>
          <p:cNvPr id="6" name="Straight Connector 13"/>
          <p:cNvCxnSpPr/>
          <p:nvPr userDrawn="1"/>
        </p:nvCxnSpPr>
        <p:spPr>
          <a:xfrm flipH="1">
            <a:off x="2207505" y="4735961"/>
            <a:ext cx="9900000" cy="0"/>
          </a:xfrm>
          <a:prstGeom prst="line">
            <a:avLst/>
          </a:prstGeom>
          <a:noFill/>
          <a:ln w="19050" cap="sq" cmpd="sng" algn="ctr">
            <a:solidFill>
              <a:srgbClr val="008ED3"/>
            </a:solidFill>
            <a:prstDash val="solid"/>
            <a:headEnd type="oval"/>
          </a:ln>
          <a:effectLst/>
        </p:spPr>
      </p:cxnSp>
      <p:grpSp>
        <p:nvGrpSpPr>
          <p:cNvPr id="7" name="组合 6"/>
          <p:cNvGrpSpPr>
            <a:grpSpLocks noChangeAspect="1"/>
          </p:cNvGrpSpPr>
          <p:nvPr userDrawn="1"/>
        </p:nvGrpSpPr>
        <p:grpSpPr>
          <a:xfrm flipH="1">
            <a:off x="309699" y="4011957"/>
            <a:ext cx="2745308" cy="2637067"/>
            <a:chOff x="5991769" y="2075883"/>
            <a:chExt cx="2745308" cy="2637067"/>
          </a:xfrm>
        </p:grpSpPr>
        <p:sp>
          <p:nvSpPr>
            <p:cNvPr id="8" name="等腰三角形 7"/>
            <p:cNvSpPr/>
            <p:nvPr/>
          </p:nvSpPr>
          <p:spPr>
            <a:xfrm rot="9233090">
              <a:off x="6876289" y="2726181"/>
              <a:ext cx="266912" cy="230096"/>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9" name="等腰三角形 8"/>
            <p:cNvSpPr/>
            <p:nvPr/>
          </p:nvSpPr>
          <p:spPr>
            <a:xfrm rot="15569576">
              <a:off x="6524363" y="3400055"/>
              <a:ext cx="397226" cy="342435"/>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0" name="等腰三角形 9"/>
            <p:cNvSpPr/>
            <p:nvPr/>
          </p:nvSpPr>
          <p:spPr>
            <a:xfrm rot="21371394">
              <a:off x="6391925" y="2075883"/>
              <a:ext cx="266912" cy="230096"/>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1" name="等腰三角形 10"/>
            <p:cNvSpPr/>
            <p:nvPr/>
          </p:nvSpPr>
          <p:spPr>
            <a:xfrm rot="12912161">
              <a:off x="7433529" y="3759538"/>
              <a:ext cx="945160" cy="814792"/>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2" name="等腰三角形 11"/>
            <p:cNvSpPr/>
            <p:nvPr/>
          </p:nvSpPr>
          <p:spPr>
            <a:xfrm rot="12912161">
              <a:off x="7302500" y="3699244"/>
              <a:ext cx="1175902" cy="1013706"/>
            </a:xfrm>
            <a:prstGeom prst="triangle">
              <a:avLst/>
            </a:prstGeom>
            <a:noFill/>
            <a:ln w="25400" cap="flat" cmpd="sng" algn="ctr">
              <a:solidFill>
                <a:srgbClr val="008ED3"/>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3" name="椭圆 12"/>
            <p:cNvSpPr/>
            <p:nvPr/>
          </p:nvSpPr>
          <p:spPr>
            <a:xfrm rot="9110320">
              <a:off x="8622232" y="4063962"/>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4" name="椭圆 13"/>
            <p:cNvSpPr/>
            <p:nvPr/>
          </p:nvSpPr>
          <p:spPr>
            <a:xfrm rot="9110320">
              <a:off x="7534355" y="4567707"/>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5" name="椭圆 14"/>
            <p:cNvSpPr/>
            <p:nvPr/>
          </p:nvSpPr>
          <p:spPr>
            <a:xfrm rot="9110320">
              <a:off x="7651538" y="3403671"/>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6" name="等腰三角形 15"/>
            <p:cNvSpPr/>
            <p:nvPr/>
          </p:nvSpPr>
          <p:spPr>
            <a:xfrm rot="18210217">
              <a:off x="5982928" y="2433474"/>
              <a:ext cx="128196" cy="110514"/>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7" name="等腰三角形 16"/>
            <p:cNvSpPr/>
            <p:nvPr/>
          </p:nvSpPr>
          <p:spPr>
            <a:xfrm rot="8748521">
              <a:off x="6341582" y="2585262"/>
              <a:ext cx="128196" cy="110514"/>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grpSp>
      <p:sp>
        <p:nvSpPr>
          <p:cNvPr id="24" name="文本占位符 23"/>
          <p:cNvSpPr>
            <a:spLocks noGrp="1"/>
          </p:cNvSpPr>
          <p:nvPr>
            <p:ph type="body" sz="quarter" idx="10"/>
          </p:nvPr>
        </p:nvSpPr>
        <p:spPr>
          <a:xfrm>
            <a:off x="3315836" y="4001839"/>
            <a:ext cx="8280000" cy="557212"/>
          </a:xfrm>
        </p:spPr>
        <p:txBody>
          <a:bodyPr anchor="ctr">
            <a:noAutofit/>
          </a:bodyPr>
          <a:lstStyle>
            <a:lvl1pPr marL="0" indent="0">
              <a:buNone/>
              <a:defRPr sz="3600" b="1">
                <a:solidFill>
                  <a:srgbClr val="008ED3"/>
                </a:solidFill>
                <a:latin typeface="Arial" panose="020B0604020202020204" pitchFamily="34" charset="0"/>
                <a:ea typeface="微软雅黑" panose="020B0503020204020204" pitchFamily="34" charset="-122"/>
                <a:cs typeface="Arial" panose="020B0604020202020204" pitchFamily="34" charset="0"/>
              </a:defRPr>
            </a:lvl1pPr>
          </a:lstStyle>
          <a:p>
            <a:pPr lvl="0"/>
            <a:endParaRPr lang="zh-CN" altLang="en-US" dirty="0"/>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080" y="278177"/>
            <a:ext cx="905512" cy="501284"/>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目录">
    <p:spTree>
      <p:nvGrpSpPr>
        <p:cNvPr id="1" name=""/>
        <p:cNvGrpSpPr/>
        <p:nvPr/>
      </p:nvGrpSpPr>
      <p:grpSpPr>
        <a:xfrm>
          <a:off x="0" y="0"/>
          <a:ext cx="0" cy="0"/>
          <a:chOff x="0" y="0"/>
          <a:chExt cx="0" cy="0"/>
        </a:xfrm>
      </p:grpSpPr>
      <p:pic>
        <p:nvPicPr>
          <p:cNvPr id="2" name="图片 1"/>
          <p:cNvPicPr/>
          <p:nvPr userDrawn="1"/>
        </p:nvPicPr>
        <p:blipFill rotWithShape="1">
          <a:blip r:embed="rId2">
            <a:extLst>
              <a:ext uri="{28A0092B-C50C-407E-A947-70E740481C1C}">
                <a14:useLocalDpi xmlns:a14="http://schemas.microsoft.com/office/drawing/2010/main" val="0"/>
              </a:ext>
            </a:extLst>
          </a:blip>
          <a:srcRect l="13887" r="5478"/>
          <a:stretch>
            <a:fillRect/>
          </a:stretch>
        </p:blipFill>
        <p:spPr>
          <a:xfrm>
            <a:off x="0" y="0"/>
            <a:ext cx="8038160" cy="6858000"/>
          </a:xfrm>
          <a:prstGeom prst="rect">
            <a:avLst/>
          </a:prstGeom>
        </p:spPr>
      </p:pic>
      <p:sp>
        <p:nvSpPr>
          <p:cNvPr id="3" name="矩形 2"/>
          <p:cNvSpPr/>
          <p:nvPr userDrawn="1"/>
        </p:nvSpPr>
        <p:spPr>
          <a:xfrm>
            <a:off x="1837400" y="0"/>
            <a:ext cx="10354600" cy="6858000"/>
          </a:xfrm>
          <a:prstGeom prst="rect">
            <a:avLst/>
          </a:prstGeom>
          <a:gradFill flip="none" rotWithShape="1">
            <a:gsLst>
              <a:gs pos="33000">
                <a:srgbClr val="FFFFFF"/>
              </a:gs>
              <a:gs pos="22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userDrawn="1"/>
        </p:nvGrpSpPr>
        <p:grpSpPr>
          <a:xfrm>
            <a:off x="1216083" y="1541644"/>
            <a:ext cx="3070013" cy="3279140"/>
            <a:chOff x="1287" y="2234"/>
            <a:chExt cx="3626" cy="3873"/>
          </a:xfrm>
        </p:grpSpPr>
        <p:sp>
          <p:nvSpPr>
            <p:cNvPr id="10"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文本框 10"/>
            <p:cNvSpPr txBox="1"/>
            <p:nvPr userDrawn="1"/>
          </p:nvSpPr>
          <p:spPr>
            <a:xfrm>
              <a:off x="2476" y="3419"/>
              <a:ext cx="2437" cy="1466"/>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schemeClr val="tx1"/>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a:t>
              </a:r>
              <a:endParaRPr lang="en-US" altLang="zh-CN" sz="4800" b="1" dirty="0">
                <a:solidFill>
                  <a:prstClr val="white"/>
                </a:solidFill>
                <a:effectLst>
                  <a:glow rad="127000">
                    <a:schemeClr val="tx1"/>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en-US" altLang="zh-CN"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CONTENTS</a:t>
              </a:r>
              <a:endParaRPr lang="zh-CN" altLang="en-US"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pic>
        <p:nvPicPr>
          <p:cNvPr id="12" name="图片 11"/>
          <p:cNvPicPr>
            <a:picLocks noChangeAspect="1"/>
          </p:cNvPicPr>
          <p:nvPr userDrawn="1"/>
        </p:nvPicPr>
        <p:blipFill>
          <a:blip r:embed="rId3" cstate="screen"/>
          <a:stretch>
            <a:fillRect/>
          </a:stretch>
        </p:blipFill>
        <p:spPr>
          <a:xfrm>
            <a:off x="10784351" y="327600"/>
            <a:ext cx="1152000" cy="288000"/>
          </a:xfrm>
          <a:prstGeom prst="rect">
            <a:avLst/>
          </a:prstGeom>
        </p:spPr>
      </p:pic>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9_Agenda">
    <p:spTree>
      <p:nvGrpSpPr>
        <p:cNvPr id="1" name=""/>
        <p:cNvGrpSpPr/>
        <p:nvPr/>
      </p:nvGrpSpPr>
      <p:grpSpPr>
        <a:xfrm>
          <a:off x="0" y="0"/>
          <a:ext cx="0" cy="0"/>
          <a:chOff x="0" y="0"/>
          <a:chExt cx="0" cy="0"/>
        </a:xfrm>
      </p:grpSpPr>
      <p:pic>
        <p:nvPicPr>
          <p:cNvPr id="2" name="图片 1"/>
          <p:cNvPicPr/>
          <p:nvPr userDrawn="1"/>
        </p:nvPicPr>
        <p:blipFill rotWithShape="1">
          <a:blip r:embed="rId2">
            <a:extLst>
              <a:ext uri="{28A0092B-C50C-407E-A947-70E740481C1C}">
                <a14:useLocalDpi xmlns:a14="http://schemas.microsoft.com/office/drawing/2010/main" val="0"/>
              </a:ext>
            </a:extLst>
          </a:blip>
          <a:srcRect l="13887" r="5478"/>
          <a:stretch>
            <a:fillRect/>
          </a:stretch>
        </p:blipFill>
        <p:spPr>
          <a:xfrm>
            <a:off x="0" y="0"/>
            <a:ext cx="8038160" cy="6858000"/>
          </a:xfrm>
          <a:prstGeom prst="rect">
            <a:avLst/>
          </a:prstGeom>
        </p:spPr>
      </p:pic>
      <p:sp>
        <p:nvSpPr>
          <p:cNvPr id="3" name="矩形 2"/>
          <p:cNvSpPr/>
          <p:nvPr userDrawn="1"/>
        </p:nvSpPr>
        <p:spPr>
          <a:xfrm>
            <a:off x="1837400" y="0"/>
            <a:ext cx="10354600" cy="6858000"/>
          </a:xfrm>
          <a:prstGeom prst="rect">
            <a:avLst/>
          </a:prstGeom>
          <a:gradFill flip="none" rotWithShape="1">
            <a:gsLst>
              <a:gs pos="33000">
                <a:srgbClr val="FFFFFF"/>
              </a:gs>
              <a:gs pos="22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userDrawn="1"/>
        </p:nvGrpSpPr>
        <p:grpSpPr>
          <a:xfrm>
            <a:off x="1216083" y="1541644"/>
            <a:ext cx="3261359" cy="3279140"/>
            <a:chOff x="1287" y="2234"/>
            <a:chExt cx="3852" cy="3873"/>
          </a:xfrm>
        </p:grpSpPr>
        <p:sp>
          <p:nvSpPr>
            <p:cNvPr id="10"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文本框 10"/>
            <p:cNvSpPr txBox="1"/>
            <p:nvPr userDrawn="1"/>
          </p:nvSpPr>
          <p:spPr>
            <a:xfrm>
              <a:off x="2251" y="3419"/>
              <a:ext cx="2888" cy="981"/>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US" altLang="zh-CN" sz="4800"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Agenda</a:t>
              </a:r>
              <a:endParaRPr lang="zh-CN" altLang="en-US"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93700" y="327444"/>
            <a:ext cx="845387" cy="468000"/>
          </a:xfrm>
          <a:prstGeom prst="rect">
            <a:avLst/>
          </a:prstGeom>
        </p:spPr>
      </p:pic>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内容页英文">
    <p:spTree>
      <p:nvGrpSpPr>
        <p:cNvPr id="1" name=""/>
        <p:cNvGrpSpPr/>
        <p:nvPr/>
      </p:nvGrpSpPr>
      <p:grpSpPr>
        <a:xfrm>
          <a:off x="0" y="0"/>
          <a:ext cx="0" cy="0"/>
          <a:chOff x="0" y="0"/>
          <a:chExt cx="0" cy="0"/>
        </a:xfrm>
      </p:grpSpPr>
      <p:sp>
        <p:nvSpPr>
          <p:cNvPr id="22" name="直角三角形 21"/>
          <p:cNvSpPr/>
          <p:nvPr userDrawn="1"/>
        </p:nvSpPr>
        <p:spPr>
          <a:xfrm rot="10800000" flipH="1">
            <a:off x="0" y="3817"/>
            <a:ext cx="1158949" cy="447262"/>
          </a:xfrm>
          <a:prstGeom prst="rtTriangle">
            <a:avLst/>
          </a:prstGeom>
          <a:solidFill>
            <a:srgbClr val="29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1"/>
          <p:cNvSpPr>
            <a:spLocks noGrp="1"/>
          </p:cNvSpPr>
          <p:nvPr>
            <p:ph type="title"/>
          </p:nvPr>
        </p:nvSpPr>
        <p:spPr>
          <a:xfrm>
            <a:off x="642078" y="91078"/>
            <a:ext cx="11575774" cy="720000"/>
          </a:xfrm>
          <a:prstGeom prst="rect">
            <a:avLst/>
          </a:prstGeom>
          <a:ln>
            <a:noFill/>
          </a:ln>
        </p:spPr>
        <p:txBody>
          <a:bodyPr vert="horz" lIns="36000" tIns="36000" rIns="36000" bIns="36000" rtlCol="0" anchor="ctr">
            <a:normAutofit/>
          </a:bodyPr>
          <a:lstStyle>
            <a:lvl1pPr>
              <a:defRPr kumimoji="1" lang="zh-CN" altLang="en-US" sz="2400" b="1" i="0" dirty="0">
                <a:gradFill>
                  <a:gsLst>
                    <a:gs pos="0">
                      <a:srgbClr val="0070C0"/>
                    </a:gs>
                    <a:gs pos="100000">
                      <a:srgbClr val="00B0F0"/>
                    </a:gs>
                  </a:gsLst>
                  <a:lin ang="10800000" scaled="0"/>
                </a:gradFill>
                <a:latin typeface="Arial" panose="020B0604020202020204" pitchFamily="34" charset="0"/>
                <a:ea typeface="微软雅黑" panose="020B0503020204020204" pitchFamily="34" charset="-122"/>
                <a:cs typeface="Arial" panose="020B0604020202020204" pitchFamily="34" charset="0"/>
              </a:defRPr>
            </a:lvl1pPr>
          </a:lstStyle>
          <a:p>
            <a:pPr lvl="0" defTabSz="457200"/>
            <a:r>
              <a:rPr lang="zh-CN" altLang="en-US" dirty="0"/>
              <a:t>单击此处编辑母版标题样式</a:t>
            </a:r>
          </a:p>
        </p:txBody>
      </p:sp>
      <p:sp>
        <p:nvSpPr>
          <p:cNvPr id="18" name="TextBox 16"/>
          <p:cNvSpPr txBox="1">
            <a:spLocks noChangeArrowheads="1"/>
          </p:cNvSpPr>
          <p:nvPr userDrawn="1"/>
        </p:nvSpPr>
        <p:spPr bwMode="auto">
          <a:xfrm>
            <a:off x="9725758" y="6487234"/>
            <a:ext cx="1681926" cy="294220"/>
          </a:xfrm>
          <a:prstGeom prst="rect">
            <a:avLst/>
          </a:prstGeom>
          <a:noFill/>
          <a:ln w="9525">
            <a:noFill/>
            <a:miter lim="800000"/>
          </a:ln>
        </p:spPr>
        <p:txBody>
          <a:bodyPr lIns="0" tIns="0" rIns="0" bIns="0" anchor="ctr"/>
          <a:lstStyle/>
          <a:p>
            <a:pPr algn="ctr" defTabSz="914400">
              <a:defRPr/>
            </a:pPr>
            <a:r>
              <a:rPr kumimoji="1" lang="en-US" sz="1000" dirty="0">
                <a:solidFill>
                  <a:srgbClr val="7F7F7F"/>
                </a:solidFill>
                <a:latin typeface="Calibri" panose="020F0502020204030204" pitchFamily="34" charset="0"/>
                <a:cs typeface="Calibri" panose="020F0502020204030204" pitchFamily="34" charset="0"/>
              </a:rPr>
              <a:t>© ZTE All rights reserved</a:t>
            </a:r>
          </a:p>
        </p:txBody>
      </p:sp>
      <p:sp>
        <p:nvSpPr>
          <p:cNvPr id="12" name="Slide Number Placeholder 5"/>
          <p:cNvSpPr>
            <a:spLocks noGrp="1"/>
          </p:cNvSpPr>
          <p:nvPr userDrawn="1"/>
        </p:nvSpPr>
        <p:spPr bwMode="auto">
          <a:xfrm>
            <a:off x="-5915" y="6438553"/>
            <a:ext cx="558800" cy="391583"/>
          </a:xfrm>
          <a:prstGeom prst="rect">
            <a:avLst/>
          </a:prstGeom>
          <a:noFill/>
          <a:ln w="9525">
            <a:noFill/>
            <a:miter lim="800000"/>
          </a:ln>
        </p:spPr>
        <p:txBody>
          <a:bodyPr lIns="121889" tIns="60944" rIns="121889" bIns="60944" anchor="ctr"/>
          <a:lstStyle/>
          <a:p>
            <a:pPr algn="ctr" defTabSz="609600" fontAlgn="base">
              <a:spcBef>
                <a:spcPct val="0"/>
              </a:spcBef>
              <a:spcAft>
                <a:spcPct val="0"/>
              </a:spcAft>
              <a:defRPr/>
            </a:pPr>
            <a:fld id="{0171E16C-D319-4B78-8C6C-188CCEBE712C}" type="slidenum">
              <a:rPr lang="en-US" sz="12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12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10" name="直角三角形 9"/>
          <p:cNvSpPr/>
          <p:nvPr userDrawn="1"/>
        </p:nvSpPr>
        <p:spPr>
          <a:xfrm rot="10800000" flipH="1">
            <a:off x="0" y="-4315"/>
            <a:ext cx="642078" cy="382002"/>
          </a:xfrm>
          <a:prstGeom prst="r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nvCxnSpPr>
        <p:spPr>
          <a:xfrm>
            <a:off x="-3968" y="794815"/>
            <a:ext cx="11227189" cy="0"/>
          </a:xfrm>
          <a:prstGeom prst="line">
            <a:avLst/>
          </a:prstGeom>
          <a:ln w="635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userDrawn="1"/>
        </p:nvGrpSpPr>
        <p:grpSpPr>
          <a:xfrm>
            <a:off x="11096545" y="760278"/>
            <a:ext cx="1121307" cy="94475"/>
            <a:chOff x="6738595" y="741640"/>
            <a:chExt cx="444784" cy="37475"/>
          </a:xfrm>
        </p:grpSpPr>
        <p:sp>
          <p:nvSpPr>
            <p:cNvPr id="15" name="任意多边形: 形状 20"/>
            <p:cNvSpPr/>
            <p:nvPr/>
          </p:nvSpPr>
          <p:spPr>
            <a:xfrm>
              <a:off x="6738595"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16" name="任意多边形: 形状 22"/>
            <p:cNvSpPr/>
            <p:nvPr/>
          </p:nvSpPr>
          <p:spPr>
            <a:xfrm>
              <a:off x="6853358"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19" name="任意多边形: 形状 20"/>
            <p:cNvSpPr/>
            <p:nvPr userDrawn="1"/>
          </p:nvSpPr>
          <p:spPr>
            <a:xfrm>
              <a:off x="6968121"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43C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20" name="任意多边形: 形状 22"/>
            <p:cNvSpPr/>
            <p:nvPr userDrawn="1"/>
          </p:nvSpPr>
          <p:spPr>
            <a:xfrm>
              <a:off x="7082883"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grpSp>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23221" y="6509071"/>
            <a:ext cx="452580" cy="25054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封底En">
    <p:spTree>
      <p:nvGrpSpPr>
        <p:cNvPr id="1" name=""/>
        <p:cNvGrpSpPr/>
        <p:nvPr/>
      </p:nvGrpSpPr>
      <p:grpSpPr>
        <a:xfrm>
          <a:off x="0" y="0"/>
          <a:ext cx="0" cy="0"/>
          <a:chOff x="0" y="0"/>
          <a:chExt cx="0" cy="0"/>
        </a:xfrm>
      </p:grpSpPr>
      <p:sp>
        <p:nvSpPr>
          <p:cNvPr id="4" name="矩形 3"/>
          <p:cNvSpPr/>
          <p:nvPr userDrawn="1"/>
        </p:nvSpPr>
        <p:spPr>
          <a:xfrm>
            <a:off x="-847" y="0"/>
            <a:ext cx="12192847" cy="4259580"/>
          </a:xfrm>
          <a:prstGeom prst="rect">
            <a:avLst/>
          </a:prstGeom>
          <a:gradFill>
            <a:gsLst>
              <a:gs pos="0">
                <a:schemeClr val="bg1"/>
              </a:gs>
              <a:gs pos="100000">
                <a:srgbClr val="FFFFF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5" name="标题 1"/>
          <p:cNvSpPr>
            <a:spLocks noGrp="1"/>
          </p:cNvSpPr>
          <p:nvPr>
            <p:ph type="ctrTitle"/>
          </p:nvPr>
        </p:nvSpPr>
        <p:spPr>
          <a:xfrm>
            <a:off x="1715602" y="2826997"/>
            <a:ext cx="8760799" cy="1065884"/>
          </a:xfrm>
          <a:prstGeom prst="rect">
            <a:avLst/>
          </a:prstGeom>
          <a:noFill/>
          <a:effectLst>
            <a:outerShdw blurRad="139700" algn="ctr" rotWithShape="0">
              <a:schemeClr val="tx1">
                <a:alpha val="67000"/>
              </a:schemeClr>
            </a:outerShdw>
          </a:effectLst>
        </p:spPr>
        <p:txBody>
          <a:bodyPr>
            <a:normAutofit/>
          </a:bodyPr>
          <a:lstStyle>
            <a:lvl1pPr algn="ctr">
              <a:lnSpc>
                <a:spcPct val="100000"/>
              </a:lnSpc>
              <a:defRPr sz="4800" baseline="0">
                <a:solidFill>
                  <a:schemeClr val="bg1"/>
                </a:solidFill>
                <a:effectLst>
                  <a:glow rad="127000">
                    <a:schemeClr val="tx1"/>
                  </a:glow>
                </a:effectLst>
                <a:latin typeface="+mn-lt"/>
                <a:ea typeface="微软雅黑" panose="020B0503020204020204" pitchFamily="34" charset="-122"/>
              </a:defRPr>
            </a:lvl1pPr>
          </a:lstStyle>
          <a:p>
            <a:endParaRPr lang="zh-CN" altLang="en-US" dirty="0"/>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93700" y="327444"/>
            <a:ext cx="845387" cy="468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465047" y="140050"/>
            <a:ext cx="11801165" cy="957239"/>
          </a:xfrm>
        </p:spPr>
        <p:txBody>
          <a:bodyPr>
            <a:normAutofit/>
          </a:bodyPr>
          <a:lstStyle>
            <a:lvl1pPr>
              <a:defRPr sz="2400" b="1">
                <a:solidFill>
                  <a:srgbClr val="018ED3"/>
                </a:solidFill>
                <a:latin typeface="+mn-lt"/>
                <a:ea typeface="微软雅黑" panose="020B0503020204020204" pitchFamily="34" charset="-122"/>
              </a:defRPr>
            </a:lvl1pPr>
          </a:lstStyle>
          <a:p>
            <a:r>
              <a:rPr lang="zh-CN" altLang="en-US" dirty="0"/>
              <a:t>单击此处编辑母版标题样式</a:t>
            </a:r>
          </a:p>
        </p:txBody>
      </p:sp>
      <p:sp>
        <p:nvSpPr>
          <p:cNvPr id="15" name="五边形 14"/>
          <p:cNvSpPr/>
          <p:nvPr userDrawn="1"/>
        </p:nvSpPr>
        <p:spPr>
          <a:xfrm>
            <a:off x="18" y="138525"/>
            <a:ext cx="357191"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zh-CN" altLang="en-US" sz="1800" kern="1200">
              <a:solidFill>
                <a:srgbClr val="92D050"/>
              </a:solidFill>
              <a:latin typeface="+mn-lt"/>
              <a:ea typeface="+mn-ea"/>
              <a:cs typeface="+mn-cs"/>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1" y="6374760"/>
            <a:ext cx="10982027" cy="516587"/>
          </a:xfrm>
          <a:prstGeom prst="rect">
            <a:avLst/>
          </a:prstGeom>
          <a:noFill/>
          <a:ln w="9525">
            <a:noFill/>
            <a:miter lim="800000"/>
            <a:headEnd/>
            <a:tailEnd/>
          </a:ln>
        </p:spPr>
      </p:pic>
      <p:sp>
        <p:nvSpPr>
          <p:cNvPr id="17" name="Slide Number Placeholder 5"/>
          <p:cNvSpPr>
            <a:spLocks noGrp="1"/>
          </p:cNvSpPr>
          <p:nvPr userDrawn="1"/>
        </p:nvSpPr>
        <p:spPr bwMode="auto">
          <a:xfrm>
            <a:off x="159810" y="6546746"/>
            <a:ext cx="558727" cy="391673"/>
          </a:xfrm>
          <a:prstGeom prst="rect">
            <a:avLst/>
          </a:prstGeom>
          <a:noFill/>
          <a:ln w="9525">
            <a:noFill/>
            <a:miter lim="800000"/>
          </a:ln>
        </p:spPr>
        <p:txBody>
          <a:bodyPr lIns="121917" tIns="60959" rIns="121917" bIns="60959" anchor="ctr"/>
          <a:lstStyle/>
          <a:p>
            <a:pPr algn="ctr">
              <a:defRPr/>
            </a:pPr>
            <a:fld id="{0171E16C-D319-4B78-8C6C-188CCEBE712C}" type="slidenum">
              <a:rPr lang="en-US" sz="1100">
                <a:solidFill>
                  <a:srgbClr val="404040"/>
                </a:solidFill>
                <a:latin typeface="Arial" panose="020B0604020202020204" pitchFamily="34" charset="0"/>
                <a:cs typeface="Arial" panose="020B0604020202020204" pitchFamily="34" charset="0"/>
              </a:rPr>
              <a:t>‹#›</a:t>
            </a:fld>
            <a:endParaRPr lang="en-US" sz="1100" dirty="0">
              <a:solidFill>
                <a:srgbClr val="404040"/>
              </a:solidFill>
              <a:latin typeface="Arial" panose="020B0604020202020204" pitchFamily="34" charset="0"/>
              <a:cs typeface="Arial" panose="020B0604020202020204" pitchFamily="34" charset="0"/>
            </a:endParaRPr>
          </a:p>
        </p:txBody>
      </p:sp>
      <p:sp>
        <p:nvSpPr>
          <p:cNvPr id="18" name="TextBox 16"/>
          <p:cNvSpPr txBox="1">
            <a:spLocks noChangeArrowheads="1"/>
          </p:cNvSpPr>
          <p:nvPr userDrawn="1"/>
        </p:nvSpPr>
        <p:spPr bwMode="auto">
          <a:xfrm>
            <a:off x="5695210" y="6554719"/>
            <a:ext cx="2920620" cy="226536"/>
          </a:xfrm>
          <a:prstGeom prst="rect">
            <a:avLst/>
          </a:prstGeom>
          <a:noFill/>
          <a:ln w="9525">
            <a:noFill/>
            <a:miter lim="800000"/>
          </a:ln>
        </p:spPr>
        <p:txBody>
          <a:bodyPr lIns="0" tIns="0" rIns="0" bIns="0"/>
          <a:lstStyle/>
          <a:p>
            <a:pPr>
              <a:defRPr/>
            </a:pPr>
            <a:r>
              <a:rPr kumimoji="1" lang="en-US" sz="800" dirty="0">
                <a:solidFill>
                  <a:srgbClr val="7F7F7F"/>
                </a:solidFill>
                <a:latin typeface="Arial" panose="020B0604020202020204" pitchFamily="34" charset="0"/>
                <a:cs typeface="Arial" panose="020B0604020202020204" pitchFamily="34" charset="0"/>
              </a:rPr>
              <a:t>© ZTE All rights reserved</a:t>
            </a:r>
          </a:p>
        </p:txBody>
      </p:sp>
      <p:pic>
        <p:nvPicPr>
          <p:cNvPr id="9" name="图片 8"/>
          <p:cNvPicPr>
            <a:picLocks noChangeAspect="1"/>
          </p:cNvPicPr>
          <p:nvPr userDrawn="1"/>
        </p:nvPicPr>
        <p:blipFill>
          <a:blip r:embed="rId3" cstate="screen"/>
          <a:stretch>
            <a:fillRect/>
          </a:stretch>
        </p:blipFill>
        <p:spPr>
          <a:xfrm>
            <a:off x="11085142" y="6488988"/>
            <a:ext cx="720000" cy="180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388023" y="83766"/>
            <a:ext cx="11429250" cy="106978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388033" y="1276977"/>
            <a:ext cx="11414761"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dt="0"/>
  <p:txStyles>
    <p:titleStyle>
      <a:lvl1pPr algn="l" defTabSz="914400" rtl="0" eaLnBrk="1" latinLnBrk="0" hangingPunct="1">
        <a:lnSpc>
          <a:spcPct val="90000"/>
        </a:lnSpc>
        <a:spcBef>
          <a:spcPct val="0"/>
        </a:spcBef>
        <a:buNone/>
        <a:defRPr lang="zh-CN" altLang="en-US" sz="36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20000"/>
        </a:lnSpc>
        <a:spcBef>
          <a:spcPts val="1000"/>
        </a:spcBef>
        <a:buClr>
          <a:srgbClr val="008ED3"/>
        </a:buClr>
        <a:buSzPct val="80000"/>
        <a:buFont typeface="Wingdings" panose="05000000000000000000" pitchFamily="2" charset="2"/>
        <a:buChar char="n"/>
        <a:defRPr lang="zh-CN" altLang="en-US" sz="2400" kern="1200" smtClean="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20000"/>
        </a:lnSpc>
        <a:spcBef>
          <a:spcPts val="500"/>
        </a:spcBef>
        <a:buClr>
          <a:srgbClr val="008ED3"/>
        </a:buClr>
        <a:buSzPct val="80000"/>
        <a:buFont typeface="Wingdings" panose="05000000000000000000" pitchFamily="2" charset="2"/>
        <a:buChar char="u"/>
        <a:defRPr lang="zh-CN" altLang="en-US" sz="2000" kern="120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1800" kern="1200" smtClean="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smtClean="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4400" y="1501200"/>
            <a:ext cx="12178800" cy="2286000"/>
            <a:chOff x="-633" y="1387475"/>
            <a:chExt cx="12185648" cy="2294566"/>
          </a:xfrm>
        </p:grpSpPr>
        <p:pic>
          <p:nvPicPr>
            <p:cNvPr id="9" name="图片 8" descr="一些电子设备&#10;&#10;中度可信度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6450" y="1397635"/>
              <a:ext cx="3024000" cy="2268000"/>
            </a:xfrm>
            <a:prstGeom prst="rect">
              <a:avLst/>
            </a:prstGeom>
          </p:spPr>
        </p:pic>
        <p:pic>
          <p:nvPicPr>
            <p:cNvPr id="13" name="图片 12" descr="Artificial-Intelligence"/>
            <p:cNvPicPr>
              <a:picLocks noChangeAspect="1"/>
            </p:cNvPicPr>
            <p:nvPr/>
          </p:nvPicPr>
          <p:blipFill>
            <a:blip r:embed="rId4"/>
            <a:stretch>
              <a:fillRect/>
            </a:stretch>
          </p:blipFill>
          <p:spPr>
            <a:xfrm>
              <a:off x="4918075" y="1387475"/>
              <a:ext cx="3149600" cy="2268220"/>
            </a:xfrm>
            <a:prstGeom prst="rect">
              <a:avLst/>
            </a:prstGeom>
          </p:spPr>
        </p:pic>
        <p:sp>
          <p:nvSpPr>
            <p:cNvPr id="19" name="ï$ḻídé"/>
            <p:cNvSpPr/>
            <p:nvPr/>
          </p:nvSpPr>
          <p:spPr bwMode="auto">
            <a:xfrm>
              <a:off x="8087995" y="1397000"/>
              <a:ext cx="4097020" cy="226885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endParaRPr>
            </a:p>
          </p:txBody>
        </p:sp>
        <p:pic>
          <p:nvPicPr>
            <p:cNvPr id="21" name="图片 20"/>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633" y="2587625"/>
              <a:ext cx="1818413" cy="1094416"/>
            </a:xfrm>
            <a:prstGeom prst="rect">
              <a:avLst/>
            </a:prstGeom>
            <a:ln>
              <a:solidFill>
                <a:schemeClr val="bg1"/>
              </a:solidFill>
            </a:ln>
          </p:spPr>
        </p:pic>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1397635"/>
              <a:ext cx="1818640" cy="1134110"/>
            </a:xfrm>
            <a:prstGeom prst="rect">
              <a:avLst/>
            </a:prstGeom>
          </p:spPr>
        </p:pic>
      </p:grpSp>
      <p:sp>
        <p:nvSpPr>
          <p:cNvPr id="4" name="文本占位符 3"/>
          <p:cNvSpPr>
            <a:spLocks noGrp="1"/>
          </p:cNvSpPr>
          <p:nvPr>
            <p:ph type="body" sz="quarter" idx="10"/>
          </p:nvPr>
        </p:nvSpPr>
        <p:spPr>
          <a:xfrm>
            <a:off x="2734056" y="4001839"/>
            <a:ext cx="9457944" cy="557212"/>
          </a:xfrm>
        </p:spPr>
        <p:txBody>
          <a:bodyPr/>
          <a:lstStyle/>
          <a:p>
            <a:pPr algn="ctr"/>
            <a:r>
              <a:rPr lang="en-US" altLang="zh-CN" sz="2800" dirty="0"/>
              <a:t>Views on Rel-19 AI/ML for Mobility</a:t>
            </a:r>
          </a:p>
        </p:txBody>
      </p:sp>
      <p:sp>
        <p:nvSpPr>
          <p:cNvPr id="10" name="文本框 9"/>
          <p:cNvSpPr txBox="1"/>
          <p:nvPr/>
        </p:nvSpPr>
        <p:spPr>
          <a:xfrm>
            <a:off x="281118" y="159773"/>
            <a:ext cx="4437305" cy="1308563"/>
          </a:xfrm>
          <a:prstGeom prst="rect">
            <a:avLst/>
          </a:prstGeom>
          <a:noFill/>
          <a:ln>
            <a:noFill/>
          </a:ln>
        </p:spPr>
        <p:txBody>
          <a:bodyPr wrap="none" rtlCol="0">
            <a:spAutoFit/>
          </a:bodyPr>
          <a:lstStyle/>
          <a:p>
            <a:pPr>
              <a:lnSpc>
                <a:spcPct val="110000"/>
              </a:lnSpc>
              <a:spcBef>
                <a:spcPts val="400"/>
              </a:spcBef>
            </a:pPr>
            <a:r>
              <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rPr>
              <a:t>3GPP TSG RAN Meeting #102</a:t>
            </a:r>
          </a:p>
          <a:p>
            <a:pPr>
              <a:lnSpc>
                <a:spcPct val="110000"/>
              </a:lnSpc>
              <a:spcBef>
                <a:spcPts val="400"/>
              </a:spcBef>
            </a:pPr>
            <a:r>
              <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rPr>
              <a:t>Edinburgh, Scotland, December 11-15, 2023</a:t>
            </a:r>
          </a:p>
          <a:p>
            <a:pPr>
              <a:lnSpc>
                <a:spcPct val="110000"/>
              </a:lnSpc>
              <a:spcBef>
                <a:spcPts val="400"/>
              </a:spcBef>
            </a:pPr>
            <a:r>
              <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rPr>
              <a:t>Agenda item: 9.1.2.4</a:t>
            </a:r>
          </a:p>
          <a:p>
            <a:pPr>
              <a:lnSpc>
                <a:spcPct val="110000"/>
              </a:lnSpc>
              <a:spcBef>
                <a:spcPts val="400"/>
              </a:spcBef>
            </a:pPr>
            <a:r>
              <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rPr>
              <a:t>TDoc number: RP-233620</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91078"/>
            <a:ext cx="11575774" cy="720000"/>
          </a:xfrm>
        </p:spPr>
        <p:txBody>
          <a:bodyPr/>
          <a:lstStyle/>
          <a:p>
            <a:r>
              <a:rPr lang="en-US" altLang="zh-CN" dirty="0"/>
              <a:t>Use cases</a:t>
            </a:r>
            <a:endParaRPr lang="zh-CN" altLang="en-US" dirty="0"/>
          </a:p>
        </p:txBody>
      </p:sp>
      <p:sp>
        <p:nvSpPr>
          <p:cNvPr id="3" name="文本框 2"/>
          <p:cNvSpPr txBox="1"/>
          <p:nvPr/>
        </p:nvSpPr>
        <p:spPr>
          <a:xfrm>
            <a:off x="343647" y="997756"/>
            <a:ext cx="11155362" cy="4764766"/>
          </a:xfrm>
          <a:prstGeom prst="rect">
            <a:avLst/>
          </a:prstGeom>
          <a:noFill/>
          <a:ln>
            <a:noFill/>
          </a:ln>
        </p:spPr>
        <p:txBody>
          <a:bodyPr wrap="square" rtlCol="0">
            <a:spAutoFit/>
          </a:bodyPr>
          <a:lstStyle/>
          <a:p>
            <a:pPr fontAlgn="auto" hangingPunct="0">
              <a:lnSpc>
                <a:spcPct val="125000"/>
              </a:lnSpc>
            </a:pPr>
            <a:r>
              <a:rPr lang="en-US" altLang="zh-CN" sz="1600" b="1" dirty="0">
                <a:solidFill>
                  <a:srgbClr val="0070C0"/>
                </a:solidFill>
                <a:latin typeface="Times New Roman" panose="02020603050405020304" pitchFamily="18" charset="0"/>
                <a:cs typeface="Times New Roman" panose="02020603050405020304" pitchFamily="18" charset="0"/>
              </a:rPr>
              <a:t>Use cases for Rel-19 study on AI/ML for Mobility:</a:t>
            </a:r>
            <a:endParaRPr lang="en-US" altLang="zh-CN" sz="1200" b="1" dirty="0">
              <a:solidFill>
                <a:srgbClr val="0070C0"/>
              </a:solidFill>
              <a:latin typeface="Times New Roman" panose="02020603050405020304" pitchFamily="18" charset="0"/>
              <a:cs typeface="Times New Roman" panose="02020603050405020304" pitchFamily="18" charset="0"/>
            </a:endParaRPr>
          </a:p>
          <a:p>
            <a:pPr marL="742950" lvl="1" indent="-285750" hangingPunct="0">
              <a:lnSpc>
                <a:spcPct val="125000"/>
              </a:lnSpc>
              <a:buFont typeface="Wingdings" panose="05000000000000000000" pitchFamily="2" charset="2"/>
              <a:buChar char="p"/>
            </a:pPr>
            <a:r>
              <a:rPr lang="en-US" altLang="zh-CN" sz="1600" dirty="0">
                <a:latin typeface="Times New Roman" panose="02020603050405020304" pitchFamily="18" charset="0"/>
                <a:cs typeface="Times New Roman" panose="02020603050405020304" pitchFamily="18" charset="0"/>
              </a:rPr>
              <a:t>Type of Mobility: </a:t>
            </a:r>
          </a:p>
          <a:p>
            <a:pPr marL="1200150" lvl="2" indent="-285750" hangingPunct="0">
              <a:lnSpc>
                <a:spcPct val="125000"/>
              </a:lnSpc>
              <a:buFont typeface="Arial" panose="020B0604020202020204" pitchFamily="34" charset="0"/>
              <a:buChar char="•"/>
            </a:pPr>
            <a:r>
              <a:rPr lang="en-US" altLang="zh-CN" sz="1600" dirty="0">
                <a:latin typeface="Times New Roman" panose="02020603050405020304" pitchFamily="18" charset="0"/>
                <a:cs typeface="Times New Roman" panose="02020603050405020304" pitchFamily="18" charset="0"/>
              </a:rPr>
              <a:t>L3-based Mobility (e.g. L3-based handover, CHO)</a:t>
            </a:r>
          </a:p>
          <a:p>
            <a:pPr marL="1200150" lvl="2" indent="-285750" hangingPunct="0">
              <a:lnSpc>
                <a:spcPct val="125000"/>
              </a:lnSpc>
              <a:buFont typeface="Arial" panose="020B0604020202020204" pitchFamily="34" charset="0"/>
              <a:buChar char="•"/>
            </a:pPr>
            <a:r>
              <a:rPr lang="en-US" altLang="zh-CN" sz="1600" dirty="0">
                <a:latin typeface="Times New Roman" panose="02020603050405020304" pitchFamily="18" charset="0"/>
                <a:cs typeface="Times New Roman" panose="02020603050405020304" pitchFamily="18" charset="0"/>
              </a:rPr>
              <a:t>L1/L2 based Mobility (LTM)</a:t>
            </a:r>
          </a:p>
          <a:p>
            <a:pPr lvl="1" indent="-457200" hangingPunct="0">
              <a:lnSpc>
                <a:spcPct val="125000"/>
              </a:lnSpc>
            </a:pPr>
            <a:r>
              <a:rPr lang="en-US" altLang="zh-CN" sz="1600" b="1" dirty="0">
                <a:latin typeface="Times New Roman" panose="02020603050405020304" pitchFamily="18" charset="0"/>
                <a:cs typeface="Times New Roman" panose="02020603050405020304" pitchFamily="18" charset="0"/>
              </a:rPr>
              <a:t>Our considerations</a:t>
            </a:r>
            <a:r>
              <a:rPr lang="en-US" altLang="zh-CN" sz="1600" dirty="0">
                <a:latin typeface="Times New Roman" panose="02020603050405020304" pitchFamily="18" charset="0"/>
                <a:cs typeface="Times New Roman" panose="02020603050405020304" pitchFamily="18" charset="0"/>
              </a:rPr>
              <a:t>: </a:t>
            </a:r>
          </a:p>
          <a:p>
            <a:pPr marL="342900" lvl="1" indent="-342900" hangingPunct="0">
              <a:lnSpc>
                <a:spcPct val="110000"/>
              </a:lnSpc>
              <a:spcAft>
                <a:spcPts val="600"/>
              </a:spcAft>
              <a:buAutoNum type="arabicPeriod"/>
            </a:pPr>
            <a:r>
              <a:rPr lang="en-US" altLang="zh-CN" sz="1500" dirty="0">
                <a:latin typeface="Times New Roman" panose="02020603050405020304" pitchFamily="18" charset="0"/>
                <a:cs typeface="Times New Roman" panose="02020603050405020304" pitchFamily="18" charset="0"/>
              </a:rPr>
              <a:t>Both L3-based Mobility and LTM are important in commercial deployment, for L3-based handover and LTM, mobility is triggered based on the measurement results received from the UE. AI-Mobility can be considered to facilitate </a:t>
            </a:r>
            <a:r>
              <a:rPr lang="en-US" altLang="zh-CN" sz="1500" dirty="0" smtClean="0">
                <a:latin typeface="Times New Roman" panose="02020603050405020304" pitchFamily="18" charset="0"/>
                <a:cs typeface="Times New Roman" panose="02020603050405020304" pitchFamily="18" charset="0"/>
              </a:rPr>
              <a:t>network selection of </a:t>
            </a:r>
            <a:r>
              <a:rPr lang="en-US" altLang="zh-CN" sz="1500" dirty="0">
                <a:latin typeface="Times New Roman" panose="02020603050405020304" pitchFamily="18" charset="0"/>
                <a:cs typeface="Times New Roman" panose="02020603050405020304" pitchFamily="18" charset="0"/>
              </a:rPr>
              <a:t>target cell/beam. </a:t>
            </a:r>
            <a:endParaRPr lang="en-US" altLang="zh-CN" sz="1500" strike="sngStrike" dirty="0">
              <a:latin typeface="Times New Roman" panose="02020603050405020304" pitchFamily="18" charset="0"/>
              <a:cs typeface="Times New Roman" panose="02020603050405020304" pitchFamily="18" charset="0"/>
            </a:endParaRPr>
          </a:p>
          <a:p>
            <a:pPr marL="342900" lvl="1" indent="-342900" hangingPunct="0">
              <a:lnSpc>
                <a:spcPct val="110000"/>
              </a:lnSpc>
              <a:spcAft>
                <a:spcPts val="600"/>
              </a:spcAft>
              <a:buAutoNum type="arabicPeriod"/>
            </a:pPr>
            <a:r>
              <a:rPr lang="en-US" altLang="zh-CN" sz="1500" dirty="0">
                <a:latin typeface="Times New Roman" panose="02020603050405020304" pitchFamily="18" charset="0"/>
                <a:cs typeface="Times New Roman" panose="02020603050405020304" pitchFamily="18" charset="0"/>
              </a:rPr>
              <a:t>For CHO, AI-Mobility can be considered to facilitate network </a:t>
            </a:r>
            <a:r>
              <a:rPr lang="en-US" altLang="zh-CN" sz="1500" dirty="0" smtClean="0">
                <a:latin typeface="Times New Roman" panose="02020603050405020304" pitchFamily="18" charset="0"/>
                <a:cs typeface="Times New Roman" panose="02020603050405020304" pitchFamily="18" charset="0"/>
              </a:rPr>
              <a:t>selection </a:t>
            </a:r>
            <a:r>
              <a:rPr lang="en-US" altLang="zh-CN" sz="1500" dirty="0" smtClean="0">
                <a:latin typeface="Times New Roman" panose="02020603050405020304" pitchFamily="18" charset="0"/>
                <a:cs typeface="Times New Roman" panose="02020603050405020304" pitchFamily="18" charset="0"/>
              </a:rPr>
              <a:t>of </a:t>
            </a:r>
            <a:r>
              <a:rPr lang="en-US" altLang="zh-CN" sz="1500" dirty="0">
                <a:latin typeface="Times New Roman" panose="02020603050405020304" pitchFamily="18" charset="0"/>
                <a:cs typeface="Times New Roman" panose="02020603050405020304" pitchFamily="18" charset="0"/>
              </a:rPr>
              <a:t>candidate target cells. However, after CHO candidates are configured to the UE, it is up to the UE to select the final target cell/beam based on UE’s evaluation of triggering conditions. If AI is used to select target candidate cell for CHO execution, Mobility performance may degrade because it is out of network’s control. </a:t>
            </a:r>
          </a:p>
          <a:p>
            <a:pPr marL="342900" lvl="1" indent="-342900" hangingPunct="0">
              <a:lnSpc>
                <a:spcPct val="110000"/>
              </a:lnSpc>
              <a:spcAft>
                <a:spcPts val="600"/>
              </a:spcAft>
              <a:buAutoNum type="arabicPeriod"/>
            </a:pPr>
            <a:r>
              <a:rPr lang="en-US" altLang="zh-CN" sz="1500" dirty="0">
                <a:latin typeface="Times New Roman" panose="02020603050405020304" pitchFamily="18" charset="0"/>
                <a:cs typeface="Times New Roman" panose="02020603050405020304" pitchFamily="18" charset="0"/>
              </a:rPr>
              <a:t>The study of AI-Mobility should focus on L3-based handover and LTM for which target cell/beam selection is still within network’s control. </a:t>
            </a:r>
            <a:endParaRPr lang="en-US" altLang="zh-CN" sz="1500" b="1" dirty="0">
              <a:solidFill>
                <a:srgbClr val="0070C0"/>
              </a:solidFill>
              <a:latin typeface="Times New Roman" panose="02020603050405020304" pitchFamily="18" charset="0"/>
              <a:cs typeface="Times New Roman" panose="02020603050405020304" pitchFamily="18" charset="0"/>
            </a:endParaRPr>
          </a:p>
          <a:p>
            <a:pPr marL="0" lvl="1" hangingPunct="0">
              <a:lnSpc>
                <a:spcPct val="125000"/>
              </a:lnSpc>
            </a:pPr>
            <a:endParaRPr lang="en-US" altLang="zh-CN" sz="1050" b="1" dirty="0">
              <a:solidFill>
                <a:srgbClr val="0070C0"/>
              </a:solidFill>
              <a:latin typeface="Times New Roman" panose="02020603050405020304" pitchFamily="18" charset="0"/>
              <a:cs typeface="Times New Roman" panose="02020603050405020304" pitchFamily="18" charset="0"/>
            </a:endParaRPr>
          </a:p>
          <a:p>
            <a:pPr marL="0" lvl="1" hangingPunct="0">
              <a:lnSpc>
                <a:spcPct val="125000"/>
              </a:lnSpc>
            </a:pPr>
            <a:r>
              <a:rPr lang="en-US" altLang="zh-CN" sz="1600" b="1" dirty="0">
                <a:solidFill>
                  <a:srgbClr val="0070C0"/>
                </a:solidFill>
                <a:latin typeface="Times New Roman" panose="02020603050405020304" pitchFamily="18" charset="0"/>
                <a:cs typeface="Times New Roman" panose="02020603050405020304" pitchFamily="18" charset="0"/>
              </a:rPr>
              <a:t>Proposal 1: Both L3-based Mobility and LTM are considered in the study of Rel-19 AI/ML for Mobility. </a:t>
            </a:r>
          </a:p>
          <a:p>
            <a:pPr marL="0" lvl="1" hangingPunct="0">
              <a:lnSpc>
                <a:spcPct val="125000"/>
              </a:lnSpc>
            </a:pPr>
            <a:r>
              <a:rPr lang="en-US" altLang="zh-CN" sz="1600" b="1" dirty="0">
                <a:solidFill>
                  <a:srgbClr val="0070C0"/>
                </a:solidFill>
                <a:latin typeface="Times New Roman" panose="02020603050405020304" pitchFamily="18" charset="0"/>
                <a:cs typeface="Times New Roman" panose="02020603050405020304" pitchFamily="18" charset="0"/>
              </a:rPr>
              <a:t>Proposal 2: Focus on the scenario in which handover target cell/beam is determined by the network. AI based target cell/beam selection for CHO execution is down-prioritized. </a:t>
            </a:r>
            <a:endParaRPr lang="en-US" altLang="zh-CN" sz="12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62231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91078"/>
            <a:ext cx="11575774" cy="720000"/>
          </a:xfrm>
        </p:spPr>
        <p:txBody>
          <a:bodyPr/>
          <a:lstStyle/>
          <a:p>
            <a:r>
              <a:rPr lang="en-US" altLang="zh-CN" dirty="0"/>
              <a:t>AI/ML based L3 Mobility</a:t>
            </a:r>
            <a:endParaRPr lang="zh-CN" altLang="en-US" dirty="0"/>
          </a:p>
        </p:txBody>
      </p:sp>
      <p:sp>
        <p:nvSpPr>
          <p:cNvPr id="3" name="文本框 2"/>
          <p:cNvSpPr txBox="1"/>
          <p:nvPr/>
        </p:nvSpPr>
        <p:spPr>
          <a:xfrm>
            <a:off x="343646" y="760012"/>
            <a:ext cx="11206275" cy="5665846"/>
          </a:xfrm>
          <a:prstGeom prst="rect">
            <a:avLst/>
          </a:prstGeom>
          <a:noFill/>
          <a:ln>
            <a:noFill/>
          </a:ln>
        </p:spPr>
        <p:txBody>
          <a:bodyPr wrap="square" rtlCol="0">
            <a:spAutoFit/>
          </a:bodyPr>
          <a:lstStyle/>
          <a:p>
            <a:pPr lvl="1" indent="-457200" hangingPunct="0">
              <a:lnSpc>
                <a:spcPct val="125000"/>
              </a:lnSpc>
            </a:pPr>
            <a:r>
              <a:rPr lang="en-US" altLang="zh-CN" sz="1600" b="1" dirty="0">
                <a:latin typeface="Times New Roman" panose="02020603050405020304" pitchFamily="18" charset="0"/>
                <a:cs typeface="Times New Roman" panose="02020603050405020304" pitchFamily="18" charset="0"/>
              </a:rPr>
              <a:t>Our considerations</a:t>
            </a:r>
            <a:r>
              <a:rPr lang="en-US" altLang="zh-CN" sz="1600" dirty="0">
                <a:latin typeface="Times New Roman" panose="02020603050405020304" pitchFamily="18" charset="0"/>
                <a:cs typeface="Times New Roman" panose="02020603050405020304" pitchFamily="18" charset="0"/>
              </a:rPr>
              <a:t>: </a:t>
            </a:r>
          </a:p>
          <a:p>
            <a:pPr marL="342900" lvl="1" indent="-342900" hangingPunct="0">
              <a:spcAft>
                <a:spcPts val="300"/>
              </a:spcAft>
              <a:buAutoNum type="arabicPeriod"/>
            </a:pPr>
            <a:r>
              <a:rPr lang="en-US" altLang="zh-CN" sz="1500" dirty="0">
                <a:latin typeface="Times New Roman" panose="02020603050405020304" pitchFamily="18" charset="0"/>
                <a:cs typeface="Times New Roman" panose="02020603050405020304" pitchFamily="18" charset="0"/>
              </a:rPr>
              <a:t>AI-based L3 Mobility should focus on how to leverage the AI/ML predicted RRM measurement results in L3 based mobility procedure. For measurement prediction,</a:t>
            </a:r>
            <a:r>
              <a:rPr lang="zh-CN" altLang="en-US" sz="1500" dirty="0">
                <a:latin typeface="Times New Roman" panose="02020603050405020304" pitchFamily="18" charset="0"/>
                <a:cs typeface="Times New Roman" panose="02020603050405020304" pitchFamily="18" charset="0"/>
              </a:rPr>
              <a:t> </a:t>
            </a:r>
            <a:r>
              <a:rPr lang="en-US" altLang="zh-CN" sz="1500" dirty="0">
                <a:latin typeface="Times New Roman" panose="02020603050405020304" pitchFamily="18" charset="0"/>
                <a:cs typeface="Times New Roman" panose="02020603050405020304" pitchFamily="18" charset="0"/>
              </a:rPr>
              <a:t>we think both intra-RAT(intra-</a:t>
            </a:r>
            <a:r>
              <a:rPr lang="en-US" altLang="zh-CN" sz="1500" dirty="0" err="1">
                <a:latin typeface="Times New Roman" panose="02020603050405020304" pitchFamily="18" charset="0"/>
                <a:cs typeface="Times New Roman" panose="02020603050405020304" pitchFamily="18" charset="0"/>
              </a:rPr>
              <a:t>freq</a:t>
            </a:r>
            <a:r>
              <a:rPr lang="en-US" altLang="zh-CN" sz="1500" dirty="0">
                <a:latin typeface="Times New Roman" panose="02020603050405020304" pitchFamily="18" charset="0"/>
                <a:cs typeface="Times New Roman" panose="02020603050405020304" pitchFamily="18" charset="0"/>
              </a:rPr>
              <a:t>/inter-</a:t>
            </a:r>
            <a:r>
              <a:rPr lang="en-US" altLang="zh-CN" sz="1500" dirty="0" err="1">
                <a:latin typeface="Times New Roman" panose="02020603050405020304" pitchFamily="18" charset="0"/>
                <a:cs typeface="Times New Roman" panose="02020603050405020304" pitchFamily="18" charset="0"/>
              </a:rPr>
              <a:t>freq</a:t>
            </a:r>
            <a:r>
              <a:rPr lang="en-US" altLang="zh-CN" sz="1500" dirty="0">
                <a:latin typeface="Times New Roman" panose="02020603050405020304" pitchFamily="18" charset="0"/>
                <a:cs typeface="Times New Roman" panose="02020603050405020304" pitchFamily="18" charset="0"/>
              </a:rPr>
              <a:t>) measurements and inter-RAT measurements should be considered. </a:t>
            </a:r>
            <a:r>
              <a:rPr lang="zh-CN" altLang="en-US" sz="1500" dirty="0">
                <a:latin typeface="Times New Roman" panose="02020603050405020304" pitchFamily="18" charset="0"/>
                <a:cs typeface="Times New Roman" panose="02020603050405020304" pitchFamily="18" charset="0"/>
              </a:rPr>
              <a:t> </a:t>
            </a:r>
            <a:endParaRPr lang="en-US" altLang="zh-CN" sz="1500" dirty="0">
              <a:latin typeface="Times New Roman" panose="02020603050405020304" pitchFamily="18" charset="0"/>
              <a:cs typeface="Times New Roman" panose="02020603050405020304" pitchFamily="18" charset="0"/>
            </a:endParaRPr>
          </a:p>
          <a:p>
            <a:pPr marL="342900" lvl="1" indent="-342900" hangingPunct="0">
              <a:spcAft>
                <a:spcPts val="300"/>
              </a:spcAft>
              <a:buAutoNum type="arabicPeriod"/>
            </a:pPr>
            <a:r>
              <a:rPr lang="en-US" altLang="zh-CN" sz="1500" dirty="0">
                <a:latin typeface="Times New Roman" panose="02020603050405020304" pitchFamily="18" charset="0"/>
                <a:cs typeface="Times New Roman" panose="02020603050405020304" pitchFamily="18" charset="0"/>
              </a:rPr>
              <a:t>With AI-based RRM measurement prediction (e.g. use intra-</a:t>
            </a:r>
            <a:r>
              <a:rPr lang="en-US" altLang="zh-CN" sz="1500" dirty="0" err="1">
                <a:latin typeface="Times New Roman" panose="02020603050405020304" pitchFamily="18" charset="0"/>
                <a:cs typeface="Times New Roman" panose="02020603050405020304" pitchFamily="18" charset="0"/>
              </a:rPr>
              <a:t>freq</a:t>
            </a:r>
            <a:r>
              <a:rPr lang="en-US" altLang="zh-CN" sz="1500" dirty="0">
                <a:latin typeface="Times New Roman" panose="02020603050405020304" pitchFamily="18" charset="0"/>
                <a:cs typeface="Times New Roman" panose="02020603050405020304" pitchFamily="18" charset="0"/>
              </a:rPr>
              <a:t> measurement results to predict inter-</a:t>
            </a:r>
            <a:r>
              <a:rPr lang="en-US" altLang="zh-CN" sz="1500" dirty="0" err="1">
                <a:latin typeface="Times New Roman" panose="02020603050405020304" pitchFamily="18" charset="0"/>
                <a:cs typeface="Times New Roman" panose="02020603050405020304" pitchFamily="18" charset="0"/>
              </a:rPr>
              <a:t>freq</a:t>
            </a:r>
            <a:r>
              <a:rPr lang="en-US" altLang="zh-CN" sz="1500" dirty="0">
                <a:latin typeface="Times New Roman" panose="02020603050405020304" pitchFamily="18" charset="0"/>
                <a:cs typeface="Times New Roman" panose="02020603050405020304" pitchFamily="18" charset="0"/>
              </a:rPr>
              <a:t>/inter-RAT measurement results), UE’s measurement effort can be reduced, UE throughput can also be improved if measurement gap can be avoid. In addition, with AI-based target cell prediction, handover failure/Ping-Pong rate can be avoid,</a:t>
            </a:r>
            <a:r>
              <a:rPr lang="zh-CN" altLang="en-US" sz="1500" dirty="0">
                <a:latin typeface="Times New Roman" panose="02020603050405020304" pitchFamily="18" charset="0"/>
                <a:cs typeface="Times New Roman" panose="02020603050405020304" pitchFamily="18" charset="0"/>
              </a:rPr>
              <a:t> </a:t>
            </a:r>
            <a:r>
              <a:rPr lang="en-US" altLang="zh-CN" sz="1500" dirty="0">
                <a:latin typeface="Times New Roman" panose="02020603050405020304" pitchFamily="18" charset="0"/>
                <a:cs typeface="Times New Roman" panose="02020603050405020304" pitchFamily="18" charset="0"/>
              </a:rPr>
              <a:t>so</a:t>
            </a:r>
            <a:r>
              <a:rPr lang="zh-CN" altLang="en-US" sz="1500" dirty="0">
                <a:latin typeface="Times New Roman" panose="02020603050405020304" pitchFamily="18" charset="0"/>
                <a:cs typeface="Times New Roman" panose="02020603050405020304" pitchFamily="18" charset="0"/>
              </a:rPr>
              <a:t> </a:t>
            </a:r>
            <a:r>
              <a:rPr lang="en-US" altLang="zh-CN" sz="1500" dirty="0">
                <a:latin typeface="Times New Roman" panose="02020603050405020304" pitchFamily="18" charset="0"/>
                <a:cs typeface="Times New Roman" panose="02020603050405020304" pitchFamily="18" charset="0"/>
              </a:rPr>
              <a:t>better handover robustness can be achieved.   </a:t>
            </a:r>
          </a:p>
          <a:p>
            <a:pPr marL="342900" lvl="1" indent="-342900" hangingPunct="0">
              <a:spcAft>
                <a:spcPts val="300"/>
              </a:spcAft>
              <a:buAutoNum type="arabicPeriod"/>
            </a:pPr>
            <a:r>
              <a:rPr lang="en-US" altLang="zh-CN" sz="1500" dirty="0">
                <a:latin typeface="Times New Roman" panose="02020603050405020304" pitchFamily="18" charset="0"/>
                <a:cs typeface="Times New Roman" panose="02020603050405020304" pitchFamily="18" charset="0"/>
              </a:rPr>
              <a:t>Considering network has better </a:t>
            </a:r>
            <a:r>
              <a:rPr lang="en-US" altLang="zh-CN" sz="1500" dirty="0" smtClean="0">
                <a:latin typeface="Times New Roman" panose="02020603050405020304" pitchFamily="18" charset="0"/>
                <a:cs typeface="Times New Roman" panose="02020603050405020304" pitchFamily="18" charset="0"/>
              </a:rPr>
              <a:t>knowledge </a:t>
            </a:r>
            <a:r>
              <a:rPr lang="en-US" altLang="zh-CN" sz="1500" dirty="0">
                <a:latin typeface="Times New Roman" panose="02020603050405020304" pitchFamily="18" charset="0"/>
                <a:cs typeface="Times New Roman" panose="02020603050405020304" pitchFamily="18" charset="0"/>
              </a:rPr>
              <a:t>of the coverage information of serving and neighbor cells, including the mobility history of the </a:t>
            </a:r>
            <a:r>
              <a:rPr lang="en-US" altLang="zh-CN" sz="1500" dirty="0" smtClean="0">
                <a:latin typeface="Times New Roman" panose="02020603050405020304" pitchFamily="18" charset="0"/>
                <a:cs typeface="Times New Roman" panose="02020603050405020304" pitchFamily="18" charset="0"/>
              </a:rPr>
              <a:t>UE, it makes more sense to </a:t>
            </a:r>
            <a:r>
              <a:rPr lang="en-US" altLang="zh-CN" sz="1500" dirty="0">
                <a:latin typeface="Times New Roman" panose="02020603050405020304" pitchFamily="18" charset="0"/>
                <a:cs typeface="Times New Roman" panose="02020603050405020304" pitchFamily="18" charset="0"/>
              </a:rPr>
              <a:t>maintain a per-cell trained model at network side. So, we think network based solution should be prioritized in AI-based L3 Mobility. </a:t>
            </a:r>
          </a:p>
          <a:p>
            <a:pPr marL="342900" lvl="1" indent="-342900" hangingPunct="0">
              <a:spcAft>
                <a:spcPts val="300"/>
              </a:spcAft>
              <a:buAutoNum type="arabicPeriod"/>
            </a:pPr>
            <a:r>
              <a:rPr lang="en-US" altLang="zh-CN" sz="1500" dirty="0">
                <a:latin typeface="Times New Roman" panose="02020603050405020304" pitchFamily="18" charset="0"/>
                <a:cs typeface="Times New Roman" panose="02020603050405020304" pitchFamily="18" charset="0"/>
              </a:rPr>
              <a:t>For performance metrics, can consider: UE measurement power consumption, prediction accuracy, handover latency, handover failure rate, Ping-Pong rate, UE throughput.   </a:t>
            </a:r>
          </a:p>
          <a:p>
            <a:pPr marL="342900" lvl="1" indent="-342900" hangingPunct="0">
              <a:spcAft>
                <a:spcPts val="300"/>
              </a:spcAft>
              <a:buAutoNum type="arabicPeriod"/>
            </a:pPr>
            <a:r>
              <a:rPr lang="en-US" altLang="zh-CN" sz="1500" dirty="0">
                <a:latin typeface="Times New Roman" panose="02020603050405020304" pitchFamily="18" charset="0"/>
                <a:cs typeface="Times New Roman" panose="02020603050405020304" pitchFamily="18" charset="0"/>
              </a:rPr>
              <a:t>Potential handover failure, RLF should be considered as part of RRM measurement prediction and target cell prediction, individual study on this is not needed. </a:t>
            </a:r>
            <a:endParaRPr lang="en-US" altLang="zh-CN" sz="1500" b="1" dirty="0">
              <a:solidFill>
                <a:srgbClr val="0070C0"/>
              </a:solidFill>
              <a:latin typeface="Times New Roman" panose="02020603050405020304" pitchFamily="18" charset="0"/>
              <a:cs typeface="Times New Roman" panose="02020603050405020304" pitchFamily="18" charset="0"/>
            </a:endParaRPr>
          </a:p>
          <a:p>
            <a:pPr marL="0" lvl="1" hangingPunct="0">
              <a:lnSpc>
                <a:spcPct val="108000"/>
              </a:lnSpc>
              <a:spcBef>
                <a:spcPts val="600"/>
              </a:spcBef>
            </a:pPr>
            <a:r>
              <a:rPr lang="en-US" altLang="zh-CN" sz="1500" b="1" dirty="0">
                <a:solidFill>
                  <a:srgbClr val="0070C0"/>
                </a:solidFill>
                <a:latin typeface="Times New Roman" panose="02020603050405020304" pitchFamily="18" charset="0"/>
                <a:cs typeface="Times New Roman" panose="02020603050405020304" pitchFamily="18" charset="0"/>
              </a:rPr>
              <a:t>Proposal 3: The study of AI/ML based L3 mobility should focus on:</a:t>
            </a:r>
          </a:p>
          <a:p>
            <a:pPr marL="625475" lvl="1" indent="-269875" hangingPunct="0">
              <a:lnSpc>
                <a:spcPct val="108000"/>
              </a:lnSpc>
              <a:buFont typeface="Arial" panose="020B0604020202020204" pitchFamily="34" charset="0"/>
              <a:buChar char="•"/>
            </a:pPr>
            <a:r>
              <a:rPr lang="en-US" altLang="zh-CN" sz="1500" b="1" dirty="0">
                <a:solidFill>
                  <a:srgbClr val="0070C0"/>
                </a:solidFill>
                <a:latin typeface="Times New Roman" panose="02020603050405020304" pitchFamily="18" charset="0"/>
                <a:cs typeface="Times New Roman" panose="02020603050405020304" pitchFamily="18" charset="0"/>
              </a:rPr>
              <a:t>Study the RRM measurement prediction (e.g. intra/inter-frequency, inter-RAT) for L3 mobility, focus on cell level RRM measurement results prediction (RAN2)</a:t>
            </a:r>
          </a:p>
          <a:p>
            <a:pPr marL="625475" lvl="1" indent="-269875" hangingPunct="0">
              <a:lnSpc>
                <a:spcPct val="108000"/>
              </a:lnSpc>
              <a:buFont typeface="Arial" panose="020B0604020202020204" pitchFamily="34" charset="0"/>
              <a:buChar char="•"/>
            </a:pPr>
            <a:r>
              <a:rPr lang="en-US" altLang="zh-CN" sz="1500" b="1" dirty="0">
                <a:solidFill>
                  <a:srgbClr val="0070C0"/>
                </a:solidFill>
                <a:latin typeface="Times New Roman" panose="02020603050405020304" pitchFamily="18" charset="0"/>
                <a:cs typeface="Times New Roman" panose="02020603050405020304" pitchFamily="18" charset="0"/>
              </a:rPr>
              <a:t>Identify performance metrics for AI/ML based L3 mobility, and evaluate the benefits of AI/ML based L3 mobility (RAN2)</a:t>
            </a:r>
          </a:p>
          <a:p>
            <a:pPr marL="1082675" lvl="2" indent="-269875" hangingPunct="0">
              <a:lnSpc>
                <a:spcPct val="108000"/>
              </a:lnSpc>
              <a:buFont typeface="Arial" panose="020B0604020202020204" pitchFamily="34" charset="0"/>
              <a:buChar char="•"/>
            </a:pPr>
            <a:r>
              <a:rPr lang="en-US" altLang="zh-CN" sz="1500" b="1" dirty="0">
                <a:solidFill>
                  <a:srgbClr val="0070C0"/>
                </a:solidFill>
                <a:latin typeface="Times New Roman" panose="02020603050405020304" pitchFamily="18" charset="0"/>
                <a:cs typeface="Times New Roman" panose="02020603050405020304" pitchFamily="18" charset="0"/>
              </a:rPr>
              <a:t>Performance metrics can include e.g. UE measurement power consumption, prediction accuracy, handover latency, handover failure rate, Ping-Pong rate, UE throughput;</a:t>
            </a:r>
          </a:p>
          <a:p>
            <a:pPr marL="625475" lvl="1" indent="-269875" hangingPunct="0">
              <a:lnSpc>
                <a:spcPct val="108000"/>
              </a:lnSpc>
              <a:buFont typeface="Arial" panose="020B0604020202020204" pitchFamily="34" charset="0"/>
              <a:buChar char="•"/>
            </a:pPr>
            <a:r>
              <a:rPr lang="en-US" altLang="zh-CN" sz="1500" b="1" dirty="0">
                <a:solidFill>
                  <a:srgbClr val="0070C0"/>
                </a:solidFill>
                <a:latin typeface="Times New Roman" panose="02020603050405020304" pitchFamily="18" charset="0"/>
                <a:cs typeface="Times New Roman" panose="02020603050405020304" pitchFamily="18" charset="0"/>
              </a:rPr>
              <a:t>Study the signaling requirements (e.g. capability indication, assistant information, configuration and control procedures) and assess potential specification impact (RAN2)</a:t>
            </a:r>
          </a:p>
          <a:p>
            <a:pPr marL="625475" lvl="1" indent="-269875" hangingPunct="0">
              <a:lnSpc>
                <a:spcPct val="108000"/>
              </a:lnSpc>
              <a:buFont typeface="Arial" panose="020B0604020202020204" pitchFamily="34" charset="0"/>
              <a:buChar char="•"/>
            </a:pPr>
            <a:r>
              <a:rPr lang="en-US" altLang="zh-CN" sz="1500" b="1" dirty="0">
                <a:solidFill>
                  <a:srgbClr val="0070C0"/>
                </a:solidFill>
                <a:latin typeface="Times New Roman" panose="02020603050405020304" pitchFamily="18" charset="0"/>
                <a:cs typeface="Times New Roman" panose="02020603050405020304" pitchFamily="18" charset="0"/>
              </a:rPr>
              <a:t>Network-sided solution should be highly prioritized in the study. </a:t>
            </a:r>
          </a:p>
        </p:txBody>
      </p:sp>
    </p:spTree>
    <p:extLst>
      <p:ext uri="{BB962C8B-B14F-4D97-AF65-F5344CB8AC3E}">
        <p14:creationId xmlns:p14="http://schemas.microsoft.com/office/powerpoint/2010/main" val="2953027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91078"/>
            <a:ext cx="11575774" cy="720000"/>
          </a:xfrm>
        </p:spPr>
        <p:txBody>
          <a:bodyPr/>
          <a:lstStyle/>
          <a:p>
            <a:r>
              <a:rPr lang="en-US" altLang="zh-CN" dirty="0"/>
              <a:t>AI/ML based LTM</a:t>
            </a:r>
            <a:endParaRPr lang="zh-CN" altLang="en-US" dirty="0"/>
          </a:p>
        </p:txBody>
      </p:sp>
      <p:sp>
        <p:nvSpPr>
          <p:cNvPr id="3" name="文本框 2"/>
          <p:cNvSpPr txBox="1"/>
          <p:nvPr/>
        </p:nvSpPr>
        <p:spPr>
          <a:xfrm>
            <a:off x="343647" y="997756"/>
            <a:ext cx="11155362" cy="4439677"/>
          </a:xfrm>
          <a:prstGeom prst="rect">
            <a:avLst/>
          </a:prstGeom>
          <a:noFill/>
          <a:ln>
            <a:noFill/>
          </a:ln>
        </p:spPr>
        <p:txBody>
          <a:bodyPr wrap="square" rtlCol="0">
            <a:spAutoFit/>
          </a:bodyPr>
          <a:lstStyle/>
          <a:p>
            <a:pPr lvl="1" indent="-457200" hangingPunct="0">
              <a:lnSpc>
                <a:spcPct val="125000"/>
              </a:lnSpc>
            </a:pPr>
            <a:r>
              <a:rPr lang="en-US" altLang="zh-CN" sz="1600" b="1" dirty="0">
                <a:latin typeface="Times New Roman" panose="02020603050405020304" pitchFamily="18" charset="0"/>
                <a:cs typeface="Times New Roman" panose="02020603050405020304" pitchFamily="18" charset="0"/>
              </a:rPr>
              <a:t>Our considerations</a:t>
            </a:r>
            <a:r>
              <a:rPr lang="en-US" altLang="zh-CN" sz="1600" dirty="0">
                <a:latin typeface="Times New Roman" panose="02020603050405020304" pitchFamily="18" charset="0"/>
                <a:cs typeface="Times New Roman" panose="02020603050405020304" pitchFamily="18" charset="0"/>
              </a:rPr>
              <a:t>: </a:t>
            </a:r>
          </a:p>
          <a:p>
            <a:pPr marL="342900" lvl="1" indent="-342900" hangingPunct="0">
              <a:spcAft>
                <a:spcPts val="600"/>
              </a:spcAft>
              <a:buAutoNum type="arabicPeriod"/>
            </a:pPr>
            <a:r>
              <a:rPr lang="en-US" altLang="zh-CN" sz="1500" dirty="0">
                <a:latin typeface="Times New Roman" panose="02020603050405020304" pitchFamily="18" charset="0"/>
                <a:cs typeface="Times New Roman" panose="02020603050405020304" pitchFamily="18" charset="0"/>
              </a:rPr>
              <a:t>Besides LTM candidate configuration (which is based on L3 RRM measurements), LTM cell switch is performed based on L1-level inter-cell beam measurements. In order to significantly reduce mobility latency, the cost of </a:t>
            </a:r>
            <a:r>
              <a:rPr lang="en-US" altLang="zh-CN" sz="1500" dirty="0" smtClean="0">
                <a:latin typeface="Times New Roman" panose="02020603050405020304" pitchFamily="18" charset="0"/>
                <a:cs typeface="Times New Roman" panose="02020603050405020304" pitchFamily="18" charset="0"/>
              </a:rPr>
              <a:t>frequent </a:t>
            </a:r>
            <a:r>
              <a:rPr lang="en-US" altLang="zh-CN" sz="1500" dirty="0">
                <a:latin typeface="Times New Roman" panose="02020603050405020304" pitchFamily="18" charset="0"/>
                <a:cs typeface="Times New Roman" panose="02020603050405020304" pitchFamily="18" charset="0"/>
              </a:rPr>
              <a:t>intra/inter-cell L1 measurement and scheduling restriction (for inter-frequency) </a:t>
            </a:r>
            <a:r>
              <a:rPr lang="en-US" altLang="zh-CN" sz="1500" dirty="0" smtClean="0">
                <a:latin typeface="Times New Roman" panose="02020603050405020304" pitchFamily="18" charset="0"/>
                <a:cs typeface="Times New Roman" panose="02020603050405020304" pitchFamily="18" charset="0"/>
              </a:rPr>
              <a:t>is paid </a:t>
            </a:r>
            <a:r>
              <a:rPr lang="en-US" altLang="zh-CN" sz="1500" dirty="0">
                <a:latin typeface="Times New Roman" panose="02020603050405020304" pitchFamily="18" charset="0"/>
                <a:cs typeface="Times New Roman" panose="02020603050405020304" pitchFamily="18" charset="0"/>
              </a:rPr>
              <a:t>for both </a:t>
            </a:r>
            <a:r>
              <a:rPr lang="en-US" altLang="zh-CN" sz="1500" dirty="0" smtClean="0">
                <a:latin typeface="Times New Roman" panose="02020603050405020304" pitchFamily="18" charset="0"/>
                <a:cs typeface="Times New Roman" panose="02020603050405020304" pitchFamily="18" charset="0"/>
              </a:rPr>
              <a:t>by the NW </a:t>
            </a:r>
            <a:r>
              <a:rPr lang="en-US" altLang="zh-CN" sz="1500" dirty="0">
                <a:latin typeface="Times New Roman" panose="02020603050405020304" pitchFamily="18" charset="0"/>
                <a:cs typeface="Times New Roman" panose="02020603050405020304" pitchFamily="18" charset="0"/>
              </a:rPr>
              <a:t>and </a:t>
            </a:r>
            <a:r>
              <a:rPr lang="en-US" altLang="zh-CN" sz="1500" dirty="0" smtClean="0">
                <a:latin typeface="Times New Roman" panose="02020603050405020304" pitchFamily="18" charset="0"/>
                <a:cs typeface="Times New Roman" panose="02020603050405020304" pitchFamily="18" charset="0"/>
              </a:rPr>
              <a:t>the UE </a:t>
            </a:r>
            <a:r>
              <a:rPr lang="en-US" altLang="zh-CN" sz="1500" dirty="0">
                <a:latin typeface="Times New Roman" panose="02020603050405020304" pitchFamily="18" charset="0"/>
                <a:cs typeface="Times New Roman" panose="02020603050405020304" pitchFamily="18" charset="0"/>
              </a:rPr>
              <a:t>sides.</a:t>
            </a:r>
          </a:p>
          <a:p>
            <a:pPr marL="342900" lvl="1" indent="-342900" hangingPunct="0">
              <a:spcAft>
                <a:spcPts val="600"/>
              </a:spcAft>
              <a:buFontTx/>
              <a:buAutoNum type="arabicPeriod"/>
            </a:pPr>
            <a:r>
              <a:rPr lang="en-US" altLang="zh-CN" sz="1500" dirty="0">
                <a:latin typeface="Times New Roman" panose="02020603050405020304" pitchFamily="18" charset="0"/>
                <a:cs typeface="Times New Roman" panose="02020603050405020304" pitchFamily="18" charset="0"/>
              </a:rPr>
              <a:t>With advanced ML algorithm, AI based LTM becomes an emerging enabler for the inference of inter-cell beam measurements (involving intra-/inter-frequency and/or spatial-domain measurement compression, and/or temporal domain beam/cell switching prediction). Some detailed evaluation on FR2 high/medium mobility can be found in our companion contribution [1]</a:t>
            </a:r>
          </a:p>
          <a:p>
            <a:pPr marL="742950" lvl="2" indent="-285750" hangingPunct="0">
              <a:spcAft>
                <a:spcPts val="600"/>
              </a:spcAft>
              <a:buFont typeface="Wingdings" panose="05000000000000000000" pitchFamily="2" charset="2"/>
              <a:buChar char="v"/>
            </a:pPr>
            <a:r>
              <a:rPr lang="en-US" altLang="zh-CN" sz="1500" dirty="0">
                <a:latin typeface="Times New Roman" panose="02020603050405020304" pitchFamily="18" charset="0"/>
                <a:cs typeface="Times New Roman" panose="02020603050405020304" pitchFamily="18" charset="0"/>
              </a:rPr>
              <a:t>In our views, based on historical data, LTM-AI model can be trained (</a:t>
            </a:r>
            <a:r>
              <a:rPr lang="en-US" altLang="zh-CN" sz="1500" dirty="0" err="1">
                <a:latin typeface="Times New Roman" panose="02020603050405020304" pitchFamily="18" charset="0"/>
                <a:cs typeface="Times New Roman" panose="02020603050405020304" pitchFamily="18" charset="0"/>
              </a:rPr>
              <a:t>gNB</a:t>
            </a:r>
            <a:r>
              <a:rPr lang="en-US" altLang="zh-CN" sz="1500" dirty="0">
                <a:latin typeface="Times New Roman" panose="02020603050405020304" pitchFamily="18" charset="0"/>
                <a:cs typeface="Times New Roman" panose="02020603050405020304" pitchFamily="18" charset="0"/>
              </a:rPr>
              <a:t>-specific) in NW, and then, after receiving lists of LTM-related reports (FFS: format refinement (e.g. overhead reduction) and extra parameter(s) (e.g. arrival of time)), the prediction of beam/cell switching can be performed. In such case, advanced application timing for cell switching command may be considered. </a:t>
            </a:r>
          </a:p>
          <a:p>
            <a:pPr marL="0" lvl="1" hangingPunct="0">
              <a:lnSpc>
                <a:spcPct val="125000"/>
              </a:lnSpc>
            </a:pPr>
            <a:endParaRPr lang="en-US" altLang="zh-CN" sz="1500" b="1" dirty="0" smtClean="0">
              <a:solidFill>
                <a:srgbClr val="0070C0"/>
              </a:solidFill>
              <a:latin typeface="Times New Roman" panose="02020603050405020304" pitchFamily="18" charset="0"/>
              <a:cs typeface="Times New Roman" panose="02020603050405020304" pitchFamily="18" charset="0"/>
            </a:endParaRPr>
          </a:p>
          <a:p>
            <a:pPr marL="0" lvl="1" hangingPunct="0">
              <a:lnSpc>
                <a:spcPct val="125000"/>
              </a:lnSpc>
            </a:pPr>
            <a:r>
              <a:rPr lang="en-US" altLang="zh-CN" sz="1500" b="1" dirty="0" smtClean="0">
                <a:solidFill>
                  <a:srgbClr val="0070C0"/>
                </a:solidFill>
                <a:latin typeface="Times New Roman" panose="02020603050405020304" pitchFamily="18" charset="0"/>
                <a:cs typeface="Times New Roman" panose="02020603050405020304" pitchFamily="18" charset="0"/>
              </a:rPr>
              <a:t>Proposal </a:t>
            </a:r>
            <a:r>
              <a:rPr lang="en-US" altLang="zh-CN" sz="1500" b="1" dirty="0">
                <a:solidFill>
                  <a:srgbClr val="0070C0"/>
                </a:solidFill>
                <a:latin typeface="Times New Roman" panose="02020603050405020304" pitchFamily="18" charset="0"/>
                <a:cs typeface="Times New Roman" panose="02020603050405020304" pitchFamily="18" charset="0"/>
              </a:rPr>
              <a:t>4: The study of AI/ML based LTM should focus on:</a:t>
            </a:r>
          </a:p>
          <a:p>
            <a:pPr marL="625475" lvl="1" indent="-269875" hangingPunct="0">
              <a:lnSpc>
                <a:spcPct val="125000"/>
              </a:lnSpc>
              <a:buFont typeface="Arial" panose="020B0604020202020204" pitchFamily="34" charset="0"/>
              <a:buChar char="•"/>
            </a:pPr>
            <a:r>
              <a:rPr lang="en-US" altLang="zh-CN" sz="1500" b="1" dirty="0">
                <a:solidFill>
                  <a:srgbClr val="0070C0"/>
                </a:solidFill>
                <a:latin typeface="Times New Roman" panose="02020603050405020304" pitchFamily="18" charset="0"/>
                <a:cs typeface="Times New Roman" panose="02020603050405020304" pitchFamily="18" charset="0"/>
              </a:rPr>
              <a:t>Study the L1 inter-cell beam measurements prediction (e.g. intra/inter-frequency) for LTM(RAN1, RAN2)</a:t>
            </a:r>
          </a:p>
          <a:p>
            <a:pPr marL="625475" lvl="1" indent="-269875" hangingPunct="0">
              <a:lnSpc>
                <a:spcPct val="125000"/>
              </a:lnSpc>
              <a:buFont typeface="Arial" panose="020B0604020202020204" pitchFamily="34" charset="0"/>
              <a:buChar char="•"/>
            </a:pPr>
            <a:r>
              <a:rPr lang="en-US" altLang="zh-CN" sz="1500" b="1" dirty="0">
                <a:solidFill>
                  <a:srgbClr val="0070C0"/>
                </a:solidFill>
                <a:latin typeface="Times New Roman" panose="02020603050405020304" pitchFamily="18" charset="0"/>
                <a:cs typeface="Times New Roman" panose="02020603050405020304" pitchFamily="18" charset="0"/>
              </a:rPr>
              <a:t>Study evaluation methodology (EVM) (e.g. metrics), and identify performance gains by AI/ML based LTM (RAN1, RAN2)</a:t>
            </a:r>
          </a:p>
          <a:p>
            <a:pPr marL="625475" lvl="1" indent="-269875" hangingPunct="0">
              <a:lnSpc>
                <a:spcPct val="125000"/>
              </a:lnSpc>
              <a:buFont typeface="Arial" panose="020B0604020202020204" pitchFamily="34" charset="0"/>
              <a:buChar char="•"/>
            </a:pPr>
            <a:r>
              <a:rPr lang="en-US" altLang="zh-CN" sz="1500" b="1" dirty="0">
                <a:solidFill>
                  <a:srgbClr val="0070C0"/>
                </a:solidFill>
                <a:latin typeface="Times New Roman" panose="02020603050405020304" pitchFamily="18" charset="0"/>
                <a:cs typeface="Times New Roman" panose="02020603050405020304" pitchFamily="18" charset="0"/>
              </a:rPr>
              <a:t>Study the signaling requirements (e.g. report format, configuration and control procedures, capability indication, and assistant information) and assess potential specification impact (RAN1, RAN2)</a:t>
            </a:r>
          </a:p>
        </p:txBody>
      </p:sp>
      <p:sp>
        <p:nvSpPr>
          <p:cNvPr id="4" name="Rectangle 3">
            <a:extLst>
              <a:ext uri="{FF2B5EF4-FFF2-40B4-BE49-F238E27FC236}">
                <a16:creationId xmlns="" xmlns:a16="http://schemas.microsoft.com/office/drawing/2014/main" id="{FDF5A0D7-A42B-447B-928D-C7C0787A6301}"/>
              </a:ext>
            </a:extLst>
          </p:cNvPr>
          <p:cNvSpPr/>
          <p:nvPr/>
        </p:nvSpPr>
        <p:spPr>
          <a:xfrm>
            <a:off x="544853" y="6365093"/>
            <a:ext cx="5885112" cy="253916"/>
          </a:xfrm>
          <a:prstGeom prst="rect">
            <a:avLst/>
          </a:prstGeom>
        </p:spPr>
        <p:txBody>
          <a:bodyPr wrap="square">
            <a:spAutoFit/>
          </a:bodyPr>
          <a:lstStyle/>
          <a:p>
            <a:r>
              <a:rPr lang="en-US" sz="1050" dirty="0">
                <a:latin typeface="Times New Roman" panose="02020603050405020304" pitchFamily="18" charset="0"/>
                <a:cs typeface="Times New Roman" panose="02020603050405020304" pitchFamily="18" charset="0"/>
              </a:rPr>
              <a:t>[1] RWS-210481, Enhancements on predictable mobility for beam management, ZTE, </a:t>
            </a:r>
            <a:r>
              <a:rPr lang="en-US" sz="1050" dirty="0" err="1">
                <a:latin typeface="Times New Roman" panose="02020603050405020304" pitchFamily="18" charset="0"/>
                <a:cs typeface="Times New Roman" panose="02020603050405020304" pitchFamily="18" charset="0"/>
              </a:rPr>
              <a:t>Sanechips</a:t>
            </a:r>
            <a:endParaRPr lang="en-US" sz="105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934668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91078"/>
            <a:ext cx="11575774" cy="720000"/>
          </a:xfrm>
        </p:spPr>
        <p:txBody>
          <a:bodyPr/>
          <a:lstStyle/>
          <a:p>
            <a:r>
              <a:rPr lang="en-US" altLang="zh-CN" dirty="0"/>
              <a:t>LCM framework</a:t>
            </a:r>
            <a:endParaRPr lang="zh-CN" altLang="en-US" dirty="0"/>
          </a:p>
        </p:txBody>
      </p:sp>
      <p:sp>
        <p:nvSpPr>
          <p:cNvPr id="3" name="文本框 2"/>
          <p:cNvSpPr txBox="1"/>
          <p:nvPr/>
        </p:nvSpPr>
        <p:spPr>
          <a:xfrm>
            <a:off x="343647" y="997756"/>
            <a:ext cx="11155362" cy="2581091"/>
          </a:xfrm>
          <a:prstGeom prst="rect">
            <a:avLst/>
          </a:prstGeom>
          <a:noFill/>
          <a:ln>
            <a:noFill/>
          </a:ln>
        </p:spPr>
        <p:txBody>
          <a:bodyPr wrap="square" rtlCol="0">
            <a:spAutoFit/>
          </a:bodyPr>
          <a:lstStyle/>
          <a:p>
            <a:pPr lvl="1" indent="-457200" hangingPunct="0">
              <a:lnSpc>
                <a:spcPct val="125000"/>
              </a:lnSpc>
            </a:pPr>
            <a:r>
              <a:rPr lang="en-US" altLang="zh-CN" sz="1600" b="1" dirty="0">
                <a:latin typeface="Times New Roman" panose="02020603050405020304" pitchFamily="18" charset="0"/>
                <a:cs typeface="Times New Roman" panose="02020603050405020304" pitchFamily="18" charset="0"/>
              </a:rPr>
              <a:t>Our considerations</a:t>
            </a:r>
            <a:r>
              <a:rPr lang="en-US" altLang="zh-CN" sz="1600" dirty="0">
                <a:latin typeface="Times New Roman" panose="02020603050405020304" pitchFamily="18" charset="0"/>
                <a:cs typeface="Times New Roman" panose="02020603050405020304" pitchFamily="18" charset="0"/>
              </a:rPr>
              <a:t>: </a:t>
            </a:r>
          </a:p>
          <a:p>
            <a:pPr marL="342900" lvl="1" indent="-342900" hangingPunct="0">
              <a:lnSpc>
                <a:spcPct val="110000"/>
              </a:lnSpc>
              <a:spcAft>
                <a:spcPts val="600"/>
              </a:spcAft>
              <a:buAutoNum type="arabicPeriod"/>
            </a:pPr>
            <a:r>
              <a:rPr lang="en-US" altLang="zh-CN" sz="1600" dirty="0">
                <a:latin typeface="Times New Roman" panose="02020603050405020304" pitchFamily="18" charset="0"/>
                <a:cs typeface="Times New Roman" panose="02020603050405020304" pitchFamily="18" charset="0"/>
              </a:rPr>
              <a:t>Aim to use unified LCM framework for AI/ML for air interface and AI/ML based Mobility.</a:t>
            </a:r>
          </a:p>
          <a:p>
            <a:pPr marL="342900" lvl="1" indent="-342900" hangingPunct="0">
              <a:lnSpc>
                <a:spcPct val="110000"/>
              </a:lnSpc>
              <a:spcAft>
                <a:spcPts val="600"/>
              </a:spcAft>
              <a:buAutoNum type="arabicPeriod"/>
            </a:pPr>
            <a:r>
              <a:rPr lang="en-US" altLang="zh-CN" sz="1600" dirty="0">
                <a:latin typeface="Times New Roman" panose="02020603050405020304" pitchFamily="18" charset="0"/>
                <a:cs typeface="Times New Roman" panose="02020603050405020304" pitchFamily="18" charset="0"/>
              </a:rPr>
              <a:t>Considering life cycle management has been studied for both AI-RAN and AI-PHY in Rel-18, to avoid overlapping, AI based Mobility should only study the new requirements on LCM (e.g. mobility specific LCM procedure and parameters).</a:t>
            </a:r>
          </a:p>
          <a:p>
            <a:pPr marL="0" lvl="1" hangingPunct="0">
              <a:lnSpc>
                <a:spcPct val="110000"/>
              </a:lnSpc>
              <a:spcAft>
                <a:spcPts val="600"/>
              </a:spcAft>
            </a:pPr>
            <a:endParaRPr lang="en-US" altLang="zh-CN" sz="1600" dirty="0">
              <a:latin typeface="Times New Roman" panose="02020603050405020304" pitchFamily="18" charset="0"/>
              <a:cs typeface="Times New Roman" panose="02020603050405020304" pitchFamily="18" charset="0"/>
            </a:endParaRPr>
          </a:p>
          <a:p>
            <a:pPr marL="0" lvl="1" hangingPunct="0">
              <a:lnSpc>
                <a:spcPct val="125000"/>
              </a:lnSpc>
            </a:pPr>
            <a:r>
              <a:rPr lang="en-US" altLang="zh-CN" sz="1600" b="1" dirty="0">
                <a:solidFill>
                  <a:srgbClr val="0070C0"/>
                </a:solidFill>
                <a:latin typeface="Times New Roman" panose="02020603050405020304" pitchFamily="18" charset="0"/>
                <a:cs typeface="Times New Roman" panose="02020603050405020304" pitchFamily="18" charset="0"/>
              </a:rPr>
              <a:t>Proposal 5: The study of AI/ML based Mobility should focus on mobility specific LCM procedure and parameters, the conclusions in Rel-18 AI/ML study should be used as a baseline.</a:t>
            </a:r>
          </a:p>
          <a:p>
            <a:pPr marL="0" lvl="1" hangingPunct="0">
              <a:lnSpc>
                <a:spcPct val="110000"/>
              </a:lnSpc>
              <a:spcAft>
                <a:spcPts val="600"/>
              </a:spcAft>
            </a:pPr>
            <a:endParaRPr lang="en-US" altLang="zh-CN" sz="16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60271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91078"/>
            <a:ext cx="11575774" cy="720000"/>
          </a:xfrm>
        </p:spPr>
        <p:txBody>
          <a:bodyPr/>
          <a:lstStyle/>
          <a:p>
            <a:r>
              <a:rPr lang="en-US" altLang="zh-CN" dirty="0"/>
              <a:t>Summary of Proposals</a:t>
            </a:r>
            <a:endParaRPr lang="zh-CN" altLang="en-US" dirty="0"/>
          </a:p>
        </p:txBody>
      </p:sp>
      <p:sp>
        <p:nvSpPr>
          <p:cNvPr id="3" name="文本框 2"/>
          <p:cNvSpPr txBox="1"/>
          <p:nvPr/>
        </p:nvSpPr>
        <p:spPr>
          <a:xfrm>
            <a:off x="343647" y="997756"/>
            <a:ext cx="11155362" cy="5510355"/>
          </a:xfrm>
          <a:prstGeom prst="rect">
            <a:avLst/>
          </a:prstGeom>
          <a:noFill/>
          <a:ln>
            <a:noFill/>
          </a:ln>
        </p:spPr>
        <p:txBody>
          <a:bodyPr wrap="square" rtlCol="0">
            <a:spAutoFit/>
          </a:bodyPr>
          <a:lstStyle/>
          <a:p>
            <a:pPr marL="0" lvl="1" hangingPunct="0">
              <a:lnSpc>
                <a:spcPct val="125000"/>
              </a:lnSpc>
            </a:pPr>
            <a:r>
              <a:rPr lang="en-US" altLang="zh-CN" sz="1500" b="1" dirty="0">
                <a:solidFill>
                  <a:srgbClr val="0070C0"/>
                </a:solidFill>
                <a:latin typeface="Times New Roman" panose="02020603050405020304" pitchFamily="18" charset="0"/>
                <a:cs typeface="Times New Roman" panose="02020603050405020304" pitchFamily="18" charset="0"/>
              </a:rPr>
              <a:t>Proposal 1: Both L3-based Mobility and LTM are considered in the study of Rel-19 AI/ML for Mobility. </a:t>
            </a:r>
          </a:p>
          <a:p>
            <a:pPr marL="0" lvl="1" hangingPunct="0">
              <a:lnSpc>
                <a:spcPct val="125000"/>
              </a:lnSpc>
            </a:pPr>
            <a:r>
              <a:rPr lang="en-US" altLang="zh-CN" sz="1500" b="1" dirty="0">
                <a:solidFill>
                  <a:srgbClr val="0070C0"/>
                </a:solidFill>
                <a:latin typeface="Times New Roman" panose="02020603050405020304" pitchFamily="18" charset="0"/>
                <a:cs typeface="Times New Roman" panose="02020603050405020304" pitchFamily="18" charset="0"/>
              </a:rPr>
              <a:t>Proposal 2: Focus on the scenario in which handover target cell/beam is determined by the network. AI based target cell/beam selection for CHO execution is down-prioritized. </a:t>
            </a:r>
          </a:p>
          <a:p>
            <a:pPr marL="0" lvl="1" hangingPunct="0">
              <a:lnSpc>
                <a:spcPct val="108000"/>
              </a:lnSpc>
              <a:spcBef>
                <a:spcPts val="600"/>
              </a:spcBef>
            </a:pPr>
            <a:r>
              <a:rPr lang="en-US" altLang="zh-CN" sz="1500" b="1" dirty="0">
                <a:solidFill>
                  <a:srgbClr val="0070C0"/>
                </a:solidFill>
                <a:latin typeface="Times New Roman" panose="02020603050405020304" pitchFamily="18" charset="0"/>
                <a:cs typeface="Times New Roman" panose="02020603050405020304" pitchFamily="18" charset="0"/>
              </a:rPr>
              <a:t>Proposal 3: The study of AI/ML based L3 mobility should focus on:</a:t>
            </a:r>
          </a:p>
          <a:p>
            <a:pPr marL="625475" lvl="1" indent="-269875" hangingPunct="0">
              <a:lnSpc>
                <a:spcPct val="108000"/>
              </a:lnSpc>
              <a:buFont typeface="Arial" panose="020B0604020202020204" pitchFamily="34" charset="0"/>
              <a:buChar char="•"/>
            </a:pPr>
            <a:r>
              <a:rPr lang="en-US" altLang="zh-CN" sz="1500" b="1" dirty="0">
                <a:solidFill>
                  <a:srgbClr val="0070C0"/>
                </a:solidFill>
                <a:latin typeface="Times New Roman" panose="02020603050405020304" pitchFamily="18" charset="0"/>
                <a:cs typeface="Times New Roman" panose="02020603050405020304" pitchFamily="18" charset="0"/>
              </a:rPr>
              <a:t>Study the RRM measurement prediction (e.g. intra/inter-frequency, inter-RAT) for L3 mobility, focus on cell level RRM measurement results prediction (RAN2)</a:t>
            </a:r>
          </a:p>
          <a:p>
            <a:pPr marL="625475" lvl="1" indent="-269875" hangingPunct="0">
              <a:lnSpc>
                <a:spcPct val="108000"/>
              </a:lnSpc>
              <a:buFont typeface="Arial" panose="020B0604020202020204" pitchFamily="34" charset="0"/>
              <a:buChar char="•"/>
            </a:pPr>
            <a:r>
              <a:rPr lang="en-US" altLang="zh-CN" sz="1500" b="1" dirty="0">
                <a:solidFill>
                  <a:srgbClr val="0070C0"/>
                </a:solidFill>
                <a:latin typeface="Times New Roman" panose="02020603050405020304" pitchFamily="18" charset="0"/>
                <a:cs typeface="Times New Roman" panose="02020603050405020304" pitchFamily="18" charset="0"/>
              </a:rPr>
              <a:t>Identify performance metrics for AI/ML based L3 mobility, and evaluate the benefits of AI/ML based L3 mobility (RAN2)</a:t>
            </a:r>
          </a:p>
          <a:p>
            <a:pPr marL="1082675" lvl="2" indent="-269875" hangingPunct="0">
              <a:lnSpc>
                <a:spcPct val="108000"/>
              </a:lnSpc>
              <a:buFont typeface="Arial" panose="020B0604020202020204" pitchFamily="34" charset="0"/>
              <a:buChar char="•"/>
            </a:pPr>
            <a:r>
              <a:rPr lang="en-US" altLang="zh-CN" sz="1500" b="1" dirty="0">
                <a:solidFill>
                  <a:srgbClr val="0070C0"/>
                </a:solidFill>
                <a:latin typeface="Times New Roman" panose="02020603050405020304" pitchFamily="18" charset="0"/>
                <a:cs typeface="Times New Roman" panose="02020603050405020304" pitchFamily="18" charset="0"/>
              </a:rPr>
              <a:t>Performance metrics can include e.g. UE measurement power consumption, prediction accuracy, handover latency, handover failure rate, Ping-Pong rate, UE throughput;</a:t>
            </a:r>
          </a:p>
          <a:p>
            <a:pPr marL="625475" lvl="1" indent="-269875" hangingPunct="0">
              <a:lnSpc>
                <a:spcPct val="108000"/>
              </a:lnSpc>
              <a:buFont typeface="Arial" panose="020B0604020202020204" pitchFamily="34" charset="0"/>
              <a:buChar char="•"/>
            </a:pPr>
            <a:r>
              <a:rPr lang="en-US" altLang="zh-CN" sz="1500" b="1" dirty="0">
                <a:solidFill>
                  <a:srgbClr val="0070C0"/>
                </a:solidFill>
                <a:latin typeface="Times New Roman" panose="02020603050405020304" pitchFamily="18" charset="0"/>
                <a:cs typeface="Times New Roman" panose="02020603050405020304" pitchFamily="18" charset="0"/>
              </a:rPr>
              <a:t>Study the signaling requirements (e.g. capability indication, assistant information, configuration and control procedures) and assess potential specification impact (RAN2)</a:t>
            </a:r>
          </a:p>
          <a:p>
            <a:pPr marL="625475" lvl="1" indent="-269875" hangingPunct="0">
              <a:lnSpc>
                <a:spcPct val="108000"/>
              </a:lnSpc>
              <a:buFont typeface="Arial" panose="020B0604020202020204" pitchFamily="34" charset="0"/>
              <a:buChar char="•"/>
            </a:pPr>
            <a:r>
              <a:rPr lang="en-US" altLang="zh-CN" sz="1500" b="1" dirty="0">
                <a:solidFill>
                  <a:srgbClr val="0070C0"/>
                </a:solidFill>
                <a:latin typeface="Times New Roman" panose="02020603050405020304" pitchFamily="18" charset="0"/>
                <a:cs typeface="Times New Roman" panose="02020603050405020304" pitchFamily="18" charset="0"/>
              </a:rPr>
              <a:t>Network-sided solution should be highly prioritized in the study. </a:t>
            </a:r>
          </a:p>
          <a:p>
            <a:pPr marL="0" lvl="1" hangingPunct="0">
              <a:lnSpc>
                <a:spcPct val="125000"/>
              </a:lnSpc>
            </a:pPr>
            <a:r>
              <a:rPr lang="en-US" altLang="zh-CN" sz="1500" b="1" dirty="0">
                <a:solidFill>
                  <a:srgbClr val="0070C0"/>
                </a:solidFill>
                <a:latin typeface="Times New Roman" panose="02020603050405020304" pitchFamily="18" charset="0"/>
                <a:cs typeface="Times New Roman" panose="02020603050405020304" pitchFamily="18" charset="0"/>
              </a:rPr>
              <a:t>Proposal 4: The study of AI/ML based LTM should focus on:</a:t>
            </a:r>
          </a:p>
          <a:p>
            <a:pPr marL="625475" lvl="1" indent="-269875" hangingPunct="0">
              <a:lnSpc>
                <a:spcPct val="125000"/>
              </a:lnSpc>
              <a:buFont typeface="Arial" panose="020B0604020202020204" pitchFamily="34" charset="0"/>
              <a:buChar char="•"/>
            </a:pPr>
            <a:r>
              <a:rPr lang="en-US" altLang="zh-CN" sz="1500" b="1" dirty="0">
                <a:solidFill>
                  <a:srgbClr val="0070C0"/>
                </a:solidFill>
                <a:latin typeface="Times New Roman" panose="02020603050405020304" pitchFamily="18" charset="0"/>
                <a:cs typeface="Times New Roman" panose="02020603050405020304" pitchFamily="18" charset="0"/>
              </a:rPr>
              <a:t>Study the L1 inter-cell beam measurements prediction (e.g. intra/inter-frequency) for LTM(RAN1, RAN2)</a:t>
            </a:r>
          </a:p>
          <a:p>
            <a:pPr marL="625475" lvl="1" indent="-269875" hangingPunct="0">
              <a:lnSpc>
                <a:spcPct val="125000"/>
              </a:lnSpc>
              <a:buFont typeface="Arial" panose="020B0604020202020204" pitchFamily="34" charset="0"/>
              <a:buChar char="•"/>
            </a:pPr>
            <a:r>
              <a:rPr lang="en-US" altLang="zh-CN" sz="1500" b="1" dirty="0">
                <a:solidFill>
                  <a:srgbClr val="0070C0"/>
                </a:solidFill>
                <a:latin typeface="Times New Roman" panose="02020603050405020304" pitchFamily="18" charset="0"/>
                <a:cs typeface="Times New Roman" panose="02020603050405020304" pitchFamily="18" charset="0"/>
              </a:rPr>
              <a:t>Study evaluation methodology (EVM) (e.g. metrics), and identify performance gains by AI/ML based LTM (RAN1, RAN2)</a:t>
            </a:r>
          </a:p>
          <a:p>
            <a:pPr marL="625475" lvl="1" indent="-269875" hangingPunct="0">
              <a:lnSpc>
                <a:spcPct val="125000"/>
              </a:lnSpc>
              <a:buFont typeface="Arial" panose="020B0604020202020204" pitchFamily="34" charset="0"/>
              <a:buChar char="•"/>
            </a:pPr>
            <a:r>
              <a:rPr lang="en-US" altLang="zh-CN" sz="1500" b="1" dirty="0">
                <a:solidFill>
                  <a:srgbClr val="0070C0"/>
                </a:solidFill>
                <a:latin typeface="Times New Roman" panose="02020603050405020304" pitchFamily="18" charset="0"/>
                <a:cs typeface="Times New Roman" panose="02020603050405020304" pitchFamily="18" charset="0"/>
              </a:rPr>
              <a:t>Study the signaling requirements (e.g. report format, configuration and control procedures, capability indication, and assistant information) and assess potential specification impact (RAN1, RAN2)</a:t>
            </a:r>
          </a:p>
          <a:p>
            <a:pPr marL="0" lvl="1" hangingPunct="0">
              <a:lnSpc>
                <a:spcPct val="125000"/>
              </a:lnSpc>
            </a:pPr>
            <a:r>
              <a:rPr lang="en-US" altLang="zh-CN" sz="1500" b="1" dirty="0">
                <a:solidFill>
                  <a:srgbClr val="0070C0"/>
                </a:solidFill>
                <a:latin typeface="Times New Roman" panose="02020603050405020304" pitchFamily="18" charset="0"/>
                <a:cs typeface="Times New Roman" panose="02020603050405020304" pitchFamily="18" charset="0"/>
              </a:rPr>
              <a:t>Proposal 5: The study of AI/ML based Mobility should focus on mobility specific LCM procedure and parameters, the conclusions in Rel-18 AI/ML study should be used as a baseline.</a:t>
            </a:r>
          </a:p>
          <a:p>
            <a:pPr marL="0" lvl="1" hangingPunct="0">
              <a:lnSpc>
                <a:spcPct val="110000"/>
              </a:lnSpc>
              <a:spcAft>
                <a:spcPts val="600"/>
              </a:spcAft>
            </a:pPr>
            <a:endParaRPr lang="en-US" altLang="zh-CN" sz="16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4995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91078"/>
            <a:ext cx="11575774" cy="720000"/>
          </a:xfrm>
        </p:spPr>
        <p:txBody>
          <a:bodyPr/>
          <a:lstStyle/>
          <a:p>
            <a:r>
              <a:rPr lang="en-US" altLang="zh-CN" dirty="0"/>
              <a:t>Proposed objectives</a:t>
            </a:r>
            <a:endParaRPr lang="zh-CN" altLang="en-US" dirty="0"/>
          </a:p>
        </p:txBody>
      </p:sp>
      <p:sp>
        <p:nvSpPr>
          <p:cNvPr id="5" name="文本框 4">
            <a:extLst>
              <a:ext uri="{FF2B5EF4-FFF2-40B4-BE49-F238E27FC236}">
                <a16:creationId xmlns="" xmlns:a16="http://schemas.microsoft.com/office/drawing/2014/main" id="{15A086B1-6798-424D-B0CD-D9C0B93E2FB2}"/>
              </a:ext>
            </a:extLst>
          </p:cNvPr>
          <p:cNvSpPr txBox="1"/>
          <p:nvPr/>
        </p:nvSpPr>
        <p:spPr>
          <a:xfrm>
            <a:off x="343647" y="997756"/>
            <a:ext cx="11155362" cy="5324535"/>
          </a:xfrm>
          <a:prstGeom prst="rect">
            <a:avLst/>
          </a:prstGeom>
          <a:noFill/>
          <a:ln>
            <a:noFill/>
          </a:ln>
        </p:spPr>
        <p:txBody>
          <a:bodyPr wrap="square" rtlCol="0">
            <a:spAutoFit/>
          </a:bodyPr>
          <a:lstStyle/>
          <a:p>
            <a:pPr fontAlgn="auto" hangingPunct="0">
              <a:lnSpc>
                <a:spcPct val="125000"/>
              </a:lnSpc>
            </a:pPr>
            <a:r>
              <a:rPr lang="en-US" altLang="zh-CN" sz="1600" b="1" dirty="0">
                <a:solidFill>
                  <a:srgbClr val="0070C0"/>
                </a:solidFill>
                <a:latin typeface="Times New Roman" panose="02020603050405020304" pitchFamily="18" charset="0"/>
                <a:cs typeface="Times New Roman" panose="02020603050405020304" pitchFamily="18" charset="0"/>
              </a:rPr>
              <a:t>Proposed objectives:</a:t>
            </a:r>
            <a:endParaRPr lang="en-US" altLang="zh-CN" sz="1200" b="1" dirty="0">
              <a:solidFill>
                <a:srgbClr val="0070C0"/>
              </a:solidFill>
              <a:latin typeface="Times New Roman" panose="02020603050405020304" pitchFamily="18" charset="0"/>
              <a:cs typeface="Times New Roman" panose="02020603050405020304" pitchFamily="18" charset="0"/>
            </a:endParaRPr>
          </a:p>
          <a:p>
            <a:pPr marL="742950" lvl="1" indent="-285750" hangingPunct="0">
              <a:lnSpc>
                <a:spcPct val="125000"/>
              </a:lnSpc>
              <a:buFont typeface="Wingdings" panose="05000000000000000000" pitchFamily="2" charset="2"/>
              <a:buChar char="p"/>
            </a:pPr>
            <a:r>
              <a:rPr lang="en-US" altLang="zh-CN" sz="1500" dirty="0">
                <a:latin typeface="Times New Roman" panose="02020603050405020304" pitchFamily="18" charset="0"/>
                <a:cs typeface="Times New Roman" panose="02020603050405020304" pitchFamily="18" charset="0"/>
              </a:rPr>
              <a:t>Mobility use cases: </a:t>
            </a:r>
          </a:p>
          <a:p>
            <a:pPr marL="1200150" lvl="2" indent="-285750" hangingPunct="0">
              <a:lnSpc>
                <a:spcPct val="125000"/>
              </a:lnSpc>
              <a:buFont typeface="Arial" panose="020B0604020202020204" pitchFamily="34" charset="0"/>
              <a:buChar char="•"/>
            </a:pPr>
            <a:r>
              <a:rPr lang="en-US" altLang="zh-CN" sz="1500" dirty="0">
                <a:latin typeface="Times New Roman" panose="02020603050405020304" pitchFamily="18" charset="0"/>
                <a:cs typeface="Times New Roman" panose="02020603050405020304" pitchFamily="18" charset="0"/>
              </a:rPr>
              <a:t>L3-based Mobility, focus on L3-based handover which target cell is determined by the network. AI based target cell/beam selection for CHO execution is down-prioritized;</a:t>
            </a:r>
          </a:p>
          <a:p>
            <a:pPr marL="1200150" lvl="2" indent="-285750" hangingPunct="0">
              <a:lnSpc>
                <a:spcPct val="125000"/>
              </a:lnSpc>
              <a:buFont typeface="Arial" panose="020B0604020202020204" pitchFamily="34" charset="0"/>
              <a:buChar char="•"/>
            </a:pPr>
            <a:r>
              <a:rPr lang="en-US" altLang="zh-CN" sz="1500" dirty="0">
                <a:latin typeface="Times New Roman" panose="02020603050405020304" pitchFamily="18" charset="0"/>
                <a:cs typeface="Times New Roman" panose="02020603050405020304" pitchFamily="18" charset="0"/>
              </a:rPr>
              <a:t>L1/L2 based Mobility (LTM).</a:t>
            </a:r>
          </a:p>
          <a:p>
            <a:pPr marL="742950" lvl="1" indent="-285750" hangingPunct="0">
              <a:lnSpc>
                <a:spcPct val="125000"/>
              </a:lnSpc>
              <a:buFont typeface="Wingdings" panose="05000000000000000000" pitchFamily="2" charset="2"/>
              <a:buChar char="p"/>
            </a:pPr>
            <a:r>
              <a:rPr lang="en-US" altLang="zh-CN" sz="1500" dirty="0">
                <a:solidFill>
                  <a:prstClr val="black"/>
                </a:solidFill>
                <a:latin typeface="Times New Roman" panose="02020603050405020304" pitchFamily="18" charset="0"/>
                <a:cs typeface="Times New Roman" panose="02020603050405020304" pitchFamily="18" charset="0"/>
              </a:rPr>
              <a:t>RRM measurement prediction: </a:t>
            </a:r>
          </a:p>
          <a:p>
            <a:pPr marL="1200150" lvl="2" indent="-285750" hangingPunct="0">
              <a:lnSpc>
                <a:spcPct val="125000"/>
              </a:lnSpc>
              <a:buFont typeface="Arial" panose="020B0604020202020204" pitchFamily="34" charset="0"/>
              <a:buChar char="•"/>
            </a:pPr>
            <a:r>
              <a:rPr lang="en-US" altLang="zh-CN" sz="1500" dirty="0">
                <a:latin typeface="Times New Roman" panose="02020603050405020304" pitchFamily="18" charset="0"/>
                <a:cs typeface="Times New Roman" panose="02020603050405020304" pitchFamily="18" charset="0"/>
              </a:rPr>
              <a:t>Study L3 cell level measurement results prediction (e.g. intra/inter-frequency and inter-RAT) for L3 based Mobility, prioritize network-sided model (RAN2)</a:t>
            </a:r>
          </a:p>
          <a:p>
            <a:pPr marL="1200150" lvl="2" indent="-285750" hangingPunct="0">
              <a:lnSpc>
                <a:spcPct val="125000"/>
              </a:lnSpc>
              <a:buFont typeface="Arial" panose="020B0604020202020204" pitchFamily="34" charset="0"/>
              <a:buChar char="•"/>
            </a:pPr>
            <a:r>
              <a:rPr lang="en-US" altLang="zh-CN" sz="1500" dirty="0">
                <a:latin typeface="Times New Roman" panose="02020603050405020304" pitchFamily="18" charset="0"/>
                <a:cs typeface="Times New Roman" panose="02020603050405020304" pitchFamily="18" charset="0"/>
              </a:rPr>
              <a:t>Study L1 beam level measurement results prediction (e.g. intra/inter-frequency) for LTM (RAN1, RAN2)</a:t>
            </a:r>
          </a:p>
          <a:p>
            <a:pPr marL="742950" lvl="1" indent="-285750" hangingPunct="0">
              <a:lnSpc>
                <a:spcPct val="125000"/>
              </a:lnSpc>
              <a:buFont typeface="Wingdings" panose="05000000000000000000" pitchFamily="2" charset="2"/>
              <a:buChar char="p"/>
            </a:pPr>
            <a:r>
              <a:rPr lang="en-US" altLang="zh-CN" sz="1500" dirty="0" smtClean="0">
                <a:latin typeface="Times New Roman" panose="02020603050405020304" pitchFamily="18" charset="0"/>
                <a:cs typeface="Times New Roman" panose="02020603050405020304" pitchFamily="18" charset="0"/>
              </a:rPr>
              <a:t>Performance </a:t>
            </a:r>
            <a:r>
              <a:rPr lang="en-US" altLang="zh-CN" sz="1500" dirty="0">
                <a:latin typeface="Times New Roman" panose="02020603050405020304" pitchFamily="18" charset="0"/>
                <a:cs typeface="Times New Roman" panose="02020603050405020304" pitchFamily="18" charset="0"/>
              </a:rPr>
              <a:t>evaluation: </a:t>
            </a:r>
          </a:p>
          <a:p>
            <a:pPr marL="1200150" lvl="2" indent="-285750" hangingPunct="0">
              <a:lnSpc>
                <a:spcPct val="125000"/>
              </a:lnSpc>
              <a:buFont typeface="Arial" panose="020B0604020202020204" pitchFamily="34" charset="0"/>
              <a:buChar char="•"/>
            </a:pPr>
            <a:r>
              <a:rPr lang="en-US" altLang="zh-CN" sz="1500" dirty="0">
                <a:latin typeface="Times New Roman" panose="02020603050405020304" pitchFamily="18" charset="0"/>
                <a:cs typeface="Times New Roman" panose="02020603050405020304" pitchFamily="18" charset="0"/>
              </a:rPr>
              <a:t>Identify performance metrics for AI based L3 mobility, and evaluate the benefits of AI/ML based L3 mobility (RAN2)</a:t>
            </a:r>
          </a:p>
          <a:p>
            <a:pPr marL="1200150" lvl="2" indent="-285750" hangingPunct="0">
              <a:lnSpc>
                <a:spcPct val="125000"/>
              </a:lnSpc>
              <a:buFont typeface="Arial" panose="020B0604020202020204" pitchFamily="34" charset="0"/>
              <a:buChar char="•"/>
            </a:pPr>
            <a:r>
              <a:rPr lang="en-US" altLang="zh-CN" sz="1500" dirty="0">
                <a:latin typeface="Times New Roman" panose="02020603050405020304" pitchFamily="18" charset="0"/>
                <a:cs typeface="Times New Roman" panose="02020603050405020304" pitchFamily="18" charset="0"/>
              </a:rPr>
              <a:t>Identify performance metrics for AI based LTM, and evaluate the benefits of AI/ML based LTM (RAN1)</a:t>
            </a:r>
          </a:p>
          <a:p>
            <a:pPr marL="1657350" lvl="3" indent="-285750" hangingPunct="0">
              <a:lnSpc>
                <a:spcPct val="125000"/>
              </a:lnSpc>
              <a:buFont typeface="Arial" panose="020B0604020202020204" pitchFamily="34" charset="0"/>
              <a:buChar char="•"/>
            </a:pPr>
            <a:r>
              <a:rPr lang="en-US" altLang="zh-CN" sz="1500" dirty="0">
                <a:latin typeface="Times New Roman" panose="02020603050405020304" pitchFamily="18" charset="0"/>
                <a:cs typeface="Times New Roman" panose="02020603050405020304" pitchFamily="18" charset="0"/>
              </a:rPr>
              <a:t>Performance metrics can include, e.g. UE measurement power consumption, prediction accuracy, handover/LTM latency, handover/LTM failure rate, Ping-Pong rate, UE throughput.</a:t>
            </a:r>
          </a:p>
          <a:p>
            <a:pPr marL="742950" lvl="1" indent="-285750" hangingPunct="0">
              <a:lnSpc>
                <a:spcPct val="125000"/>
              </a:lnSpc>
              <a:buFont typeface="Wingdings" panose="05000000000000000000" pitchFamily="2" charset="2"/>
              <a:buChar char="p"/>
            </a:pPr>
            <a:r>
              <a:rPr lang="en-US" altLang="zh-CN" sz="1500" dirty="0">
                <a:latin typeface="Times New Roman" panose="02020603050405020304" pitchFamily="18" charset="0"/>
                <a:cs typeface="Times New Roman" panose="02020603050405020304" pitchFamily="18" charset="0"/>
              </a:rPr>
              <a:t>Assess potential specification impact: </a:t>
            </a:r>
          </a:p>
          <a:p>
            <a:pPr marL="1200150" lvl="2" indent="-285750" hangingPunct="0">
              <a:lnSpc>
                <a:spcPct val="125000"/>
              </a:lnSpc>
              <a:buFont typeface="Arial" panose="020B0604020202020204" pitchFamily="34" charset="0"/>
              <a:buChar char="•"/>
            </a:pPr>
            <a:r>
              <a:rPr lang="en-US" altLang="zh-CN" sz="1500" dirty="0">
                <a:latin typeface="Times New Roman" panose="02020603050405020304" pitchFamily="18" charset="0"/>
                <a:cs typeface="Times New Roman" panose="02020603050405020304" pitchFamily="18" charset="0"/>
              </a:rPr>
              <a:t>Study mobility specific LCM procedure and parameters, LCM framework concluded in AI/ML for air interface is taken as a baseline (RAN2/RAN1/RAN3)</a:t>
            </a:r>
          </a:p>
          <a:p>
            <a:pPr marL="0" lvl="1" hangingPunct="0">
              <a:lnSpc>
                <a:spcPct val="125000"/>
              </a:lnSpc>
            </a:pPr>
            <a:endParaRPr lang="en-US" altLang="zh-CN" sz="16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47039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955456" y="4795319"/>
            <a:ext cx="8760799" cy="1065884"/>
          </a:xfrm>
        </p:spPr>
        <p:txBody>
          <a:bodyPr/>
          <a:lstStyle/>
          <a:p>
            <a:r>
              <a:rPr lang="en-US" altLang="zh-CN" dirty="0"/>
              <a:t>Thank You</a:t>
            </a:r>
            <a:r>
              <a:rPr lang="zh-CN" altLang="en-US" dirty="0"/>
              <a:t>！</a:t>
            </a:r>
          </a:p>
        </p:txBody>
      </p:sp>
      <p:grpSp>
        <p:nvGrpSpPr>
          <p:cNvPr id="3" name="组合 2"/>
          <p:cNvGrpSpPr/>
          <p:nvPr/>
        </p:nvGrpSpPr>
        <p:grpSpPr>
          <a:xfrm>
            <a:off x="205516" y="1920271"/>
            <a:ext cx="11833730" cy="2275381"/>
            <a:chOff x="214825" y="1494790"/>
            <a:chExt cx="11833730" cy="2275381"/>
          </a:xfrm>
        </p:grpSpPr>
        <p:grpSp>
          <p:nvGrpSpPr>
            <p:cNvPr id="4" name="组合 3"/>
            <p:cNvGrpSpPr/>
            <p:nvPr/>
          </p:nvGrpSpPr>
          <p:grpSpPr>
            <a:xfrm>
              <a:off x="214825" y="1494971"/>
              <a:ext cx="8446828" cy="2275200"/>
              <a:chOff x="21785" y="1494971"/>
              <a:chExt cx="8446828" cy="2275200"/>
            </a:xfrm>
          </p:grpSpPr>
          <p:pic>
            <p:nvPicPr>
              <p:cNvPr id="6" name="图片 5"/>
              <p:cNvPicPr>
                <a:picLocks noChangeAspect="1"/>
              </p:cNvPicPr>
              <p:nvPr/>
            </p:nvPicPr>
            <p:blipFill>
              <a:blip r:embed="rId2"/>
              <a:stretch>
                <a:fillRect/>
              </a:stretch>
            </p:blipFill>
            <p:spPr>
              <a:xfrm>
                <a:off x="21785" y="1494972"/>
                <a:ext cx="1760331" cy="1164162"/>
              </a:xfrm>
              <a:prstGeom prst="rect">
                <a:avLst/>
              </a:prstGeom>
            </p:spPr>
          </p:pic>
          <p:pic>
            <p:nvPicPr>
              <p:cNvPr id="7" name="图片 6"/>
              <p:cNvPicPr>
                <a:picLocks noChangeAspect="1"/>
              </p:cNvPicPr>
              <p:nvPr/>
            </p:nvPicPr>
            <p:blipFill rotWithShape="1">
              <a:blip r:embed="rId3" cstate="screen"/>
              <a:srcRect/>
              <a:stretch>
                <a:fillRect/>
              </a:stretch>
            </p:blipFill>
            <p:spPr>
              <a:xfrm>
                <a:off x="21785" y="2623455"/>
                <a:ext cx="1760331" cy="1118318"/>
              </a:xfrm>
              <a:prstGeom prst="rect">
                <a:avLst/>
              </a:prstGeom>
              <a:ln>
                <a:solidFill>
                  <a:schemeClr val="bg1"/>
                </a:solidFill>
              </a:ln>
            </p:spPr>
          </p:pic>
          <p:pic>
            <p:nvPicPr>
              <p:cNvPr id="8" name="图片 7"/>
              <p:cNvPicPr>
                <a:picLocks noChangeAspect="1"/>
              </p:cNvPicPr>
              <p:nvPr/>
            </p:nvPicPr>
            <p:blipFill>
              <a:blip r:embed="rId4"/>
              <a:stretch>
                <a:fillRect/>
              </a:stretch>
            </p:blipFill>
            <p:spPr>
              <a:xfrm>
                <a:off x="5128015" y="1494972"/>
                <a:ext cx="3340598" cy="2273858"/>
              </a:xfrm>
              <a:prstGeom prst="rect">
                <a:avLst/>
              </a:prstGeom>
            </p:spPr>
          </p:pic>
          <p:pic>
            <p:nvPicPr>
              <p:cNvPr id="9" name="图片 8"/>
              <p:cNvPicPr>
                <a:picLocks noChangeAspect="1"/>
              </p:cNvPicPr>
              <p:nvPr/>
            </p:nvPicPr>
            <p:blipFill>
              <a:blip r:embed="rId5"/>
              <a:stretch>
                <a:fillRect/>
              </a:stretch>
            </p:blipFill>
            <p:spPr>
              <a:xfrm>
                <a:off x="1823576" y="1494971"/>
                <a:ext cx="3272898" cy="2275200"/>
              </a:xfrm>
              <a:prstGeom prst="rect">
                <a:avLst/>
              </a:prstGeom>
            </p:spPr>
          </p:pic>
        </p:grpSp>
        <p:pic>
          <p:nvPicPr>
            <p:cNvPr id="5" name="图片 4" descr="高清图片______74"/>
            <p:cNvPicPr/>
            <p:nvPr/>
          </p:nvPicPr>
          <p:blipFill>
            <a:blip r:embed="rId6"/>
            <a:stretch>
              <a:fillRect/>
            </a:stretch>
          </p:blipFill>
          <p:spPr>
            <a:xfrm>
              <a:off x="8707755" y="1494790"/>
              <a:ext cx="3340800" cy="2275200"/>
            </a:xfrm>
            <a:prstGeom prst="rect">
              <a:avLst/>
            </a:prstGeom>
          </p:spPr>
        </p:pic>
      </p:grpSp>
    </p:spTree>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B0F0"/>
        </a:solidFill>
        <a:ln w="12700" cap="flat" cmpd="sng" algn="ctr">
          <a:noFill/>
          <a:prstDash val="solid"/>
          <a:miter lim="800000"/>
        </a:ln>
      </a:spPr>
      <a:bodyPr rtlCol="0" anchor="ctr"/>
      <a:lstStyle>
        <a:defPPr algn="ctr" defTabSz="405130">
          <a:defRPr sz="1060" kern="0" dirty="0">
            <a:solidFill>
              <a:prstClr val="white"/>
            </a:solidFill>
            <a:latin typeface="Arial" panose="020B0604020202020204" pitchFamily="34" charset="0"/>
            <a:ea typeface="微软雅黑" panose="020B0503020204020204" pitchFamily="34" charset="-122"/>
            <a:sym typeface="Arial" panose="020B0604020202020204" pitchFamily="34" charset="0"/>
          </a:defRPr>
        </a:defPPr>
      </a:lstStyle>
    </a:spDef>
    <a:txDef>
      <a:spPr>
        <a:noFill/>
        <a:ln>
          <a:noFill/>
        </a:ln>
      </a:spPr>
      <a:bodyPr wrap="none" rtlCol="0">
        <a:spAutoFit/>
      </a:bodyPr>
      <a:lstStyle>
        <a:defPPr>
          <a:defRPr sz="1200" b="1" dirty="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804</TotalTime>
  <Words>1463</Words>
  <Application>Microsoft Office PowerPoint</Application>
  <PresentationFormat>宽屏</PresentationFormat>
  <Paragraphs>78</Paragraphs>
  <Slides>8</Slides>
  <Notes>2</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幻灯片标题</vt:lpstr>
      </vt:variant>
      <vt:variant>
        <vt:i4>8</vt:i4>
      </vt:variant>
      <vt:variant>
        <vt:lpstr>自定义放映</vt:lpstr>
      </vt:variant>
      <vt:variant>
        <vt:i4>1</vt:i4>
      </vt:variant>
    </vt:vector>
  </HeadingPairs>
  <TitlesOfParts>
    <vt:vector size="18" baseType="lpstr">
      <vt:lpstr>黑体</vt:lpstr>
      <vt:lpstr>宋体</vt:lpstr>
      <vt:lpstr>微软雅黑</vt:lpstr>
      <vt:lpstr>字魂59号-创粗黑</vt:lpstr>
      <vt:lpstr>Arial</vt:lpstr>
      <vt:lpstr>Calibri</vt:lpstr>
      <vt:lpstr>Times New Roman</vt:lpstr>
      <vt:lpstr>Wingdings</vt:lpstr>
      <vt:lpstr>1_Office 主题</vt:lpstr>
      <vt:lpstr>PowerPoint 演示文稿</vt:lpstr>
      <vt:lpstr>Use cases</vt:lpstr>
      <vt:lpstr>AI/ML based L3 Mobility</vt:lpstr>
      <vt:lpstr>AI/ML based LTM</vt:lpstr>
      <vt:lpstr>LCM framework</vt:lpstr>
      <vt:lpstr>Summary of Proposals</vt:lpstr>
      <vt:lpstr>Proposed objectives</vt:lpstr>
      <vt:lpstr>Thank You！</vt:lpstr>
      <vt:lpstr>自定义放映 1</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Rapp</cp:lastModifiedBy>
  <cp:revision>2463</cp:revision>
  <dcterms:created xsi:type="dcterms:W3CDTF">2015-12-07T16:40:00Z</dcterms:created>
  <dcterms:modified xsi:type="dcterms:W3CDTF">2023-12-04T15:11:41Z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4DBAED2B60DA49EAA83132F54C1A461E</vt:lpwstr>
  </property>
</Properties>
</file>