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0"/>
  </p:notesMasterIdLst>
  <p:handoutMasterIdLst>
    <p:handoutMasterId r:id="rId11"/>
  </p:handoutMasterIdLst>
  <p:sldIdLst>
    <p:sldId id="393" r:id="rId2"/>
    <p:sldId id="593" r:id="rId3"/>
    <p:sldId id="594" r:id="rId4"/>
    <p:sldId id="595" r:id="rId5"/>
    <p:sldId id="596" r:id="rId6"/>
    <p:sldId id="597" r:id="rId7"/>
    <p:sldId id="522" r:id="rId8"/>
    <p:sldId id="591" r:id="rId9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赵文晶" initials="Wenjing" lastIdx="3" clrIdx="0">
    <p:extLst>
      <p:ext uri="{19B8F6BF-5375-455C-9EA6-DF929625EA0E}">
        <p15:presenceInfo xmlns:p15="http://schemas.microsoft.com/office/powerpoint/2012/main" userId="赵文晶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E57B2D"/>
    <a:srgbClr val="2D2D8A"/>
    <a:srgbClr val="FFFFFF"/>
    <a:srgbClr val="F2F2F2"/>
    <a:srgbClr val="00B050"/>
    <a:srgbClr val="F15A20"/>
    <a:srgbClr val="56AE06"/>
    <a:srgbClr val="0000FF"/>
    <a:srgbClr val="DAED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3438" autoAdjust="0"/>
    <p:restoredTop sz="93029" autoAdjust="0"/>
  </p:normalViewPr>
  <p:slideViewPr>
    <p:cSldViewPr>
      <p:cViewPr varScale="1">
        <p:scale>
          <a:sx n="238" d="100"/>
          <a:sy n="238" d="100"/>
        </p:scale>
        <p:origin x="690" y="19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2832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宋体" pitchFamily="2" charset="-122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宋体" pitchFamily="2" charset="-122"/>
                <a:ea typeface="宋体" pitchFamily="2" charset="-122"/>
              </a:defRPr>
            </a:lvl1pPr>
          </a:lstStyle>
          <a:p>
            <a:pPr>
              <a:defRPr/>
            </a:pPr>
            <a:fld id="{5199F3ED-BAD9-4F57-B76F-E8A75C0C07A0}" type="datetimeFigureOut">
              <a:rPr lang="zh-CN" altLang="en-US"/>
              <a:pPr>
                <a:defRPr/>
              </a:pPr>
              <a:t>2023/12/4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宋体" pitchFamily="2" charset="-122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414E235E-40F9-4A4D-AF1D-278DAFED90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50000"/>
              </a:spcBef>
              <a:buClr>
                <a:srgbClr val="FF0000"/>
              </a:buClr>
              <a:buFont typeface="Wingdings" panose="05000000000000000000" pitchFamily="2" charset="2"/>
              <a:buNone/>
              <a:defRPr sz="1200">
                <a:latin typeface="宋体" pitchFamily="2" charset="-122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50000"/>
              </a:spcBef>
              <a:buClr>
                <a:srgbClr val="FF0000"/>
              </a:buClr>
              <a:buFont typeface="Wingdings" panose="05000000000000000000" pitchFamily="2" charset="2"/>
              <a:buNone/>
              <a:defRPr sz="1200">
                <a:latin typeface="宋体" pitchFamily="2" charset="-122"/>
                <a:ea typeface="宋体" pitchFamily="2" charset="-122"/>
              </a:defRPr>
            </a:lvl1pPr>
          </a:lstStyle>
          <a:p>
            <a:pPr>
              <a:defRPr/>
            </a:pPr>
            <a:fld id="{9F29ECF1-2490-4492-BDB8-59EE40FF740E}" type="datetimeFigureOut">
              <a:rPr lang="zh-CN" altLang="en-US"/>
              <a:pPr>
                <a:defRPr/>
              </a:pPr>
              <a:t>2023/12/4</a:t>
            </a:fld>
            <a:endParaRPr lang="en-US" altLang="zh-CN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50000"/>
              </a:spcBef>
              <a:buClr>
                <a:srgbClr val="FF0000"/>
              </a:buClr>
              <a:buFont typeface="Wingdings" panose="05000000000000000000" pitchFamily="2" charset="2"/>
              <a:buNone/>
              <a:defRPr sz="1200">
                <a:latin typeface="宋体" pitchFamily="2" charset="-122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27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buClr>
                <a:srgbClr val="FF0000"/>
              </a:buClr>
              <a:buFont typeface="Wingdings" panose="05000000000000000000" pitchFamily="2" charset="2"/>
              <a:buNone/>
              <a:defRPr sz="1200"/>
            </a:lvl1pPr>
          </a:lstStyle>
          <a:p>
            <a:pPr>
              <a:defRPr/>
            </a:pPr>
            <a:fld id="{D62374AA-CF71-43AE-B7DB-0DF4B664727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fld id="{264A678B-C242-4050-8DDA-393AC9B1C338}" type="slidenum">
              <a:rPr lang="zh-CN" altLang="en-US" sz="1200" smtClean="0"/>
              <a:pPr/>
              <a:t>1</a:t>
            </a:fld>
            <a:endParaRPr lang="en-US" altLang="zh-CN" sz="12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9219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fld id="{56370971-91D4-4423-9977-F3A36CBE7C55}" type="slidenum">
              <a:rPr lang="zh-CN" altLang="en-US" sz="1200" smtClean="0"/>
              <a:pPr/>
              <a:t>2</a:t>
            </a:fld>
            <a:endParaRPr lang="en-US" altLang="zh-CN" sz="1200" smtClean="0"/>
          </a:p>
        </p:txBody>
      </p:sp>
      <p:sp>
        <p:nvSpPr>
          <p:cNvPr id="9220" name="备注占位符 4"/>
          <p:cNvSpPr>
            <a:spLocks noGrp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</a:pPr>
            <a:endParaRPr lang="zh-CN" altLang="en-US" sz="1200" b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63480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9219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fld id="{56370971-91D4-4423-9977-F3A36CBE7C55}" type="slidenum">
              <a:rPr lang="zh-CN" altLang="en-US" sz="1200" smtClean="0"/>
              <a:pPr/>
              <a:t>3</a:t>
            </a:fld>
            <a:endParaRPr lang="en-US" altLang="zh-CN" sz="1200" smtClean="0"/>
          </a:p>
        </p:txBody>
      </p:sp>
      <p:sp>
        <p:nvSpPr>
          <p:cNvPr id="9220" name="备注占位符 4"/>
          <p:cNvSpPr>
            <a:spLocks noGrp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</a:pPr>
            <a:endParaRPr lang="zh-CN" altLang="en-US" sz="1200" b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97774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9219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fld id="{56370971-91D4-4423-9977-F3A36CBE7C55}" type="slidenum">
              <a:rPr lang="zh-CN" altLang="en-US" sz="1200" smtClean="0"/>
              <a:pPr/>
              <a:t>4</a:t>
            </a:fld>
            <a:endParaRPr lang="en-US" altLang="zh-CN" sz="1200" smtClean="0"/>
          </a:p>
        </p:txBody>
      </p:sp>
      <p:sp>
        <p:nvSpPr>
          <p:cNvPr id="9220" name="备注占位符 4"/>
          <p:cNvSpPr>
            <a:spLocks noGrp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</a:pPr>
            <a:endParaRPr lang="zh-CN" altLang="en-US" sz="1200" b="0">
              <a:latin typeface="Calibri" panose="020F0502020204030204" pitchFamily="34" charset="0"/>
            </a:endParaRPr>
          </a:p>
        </p:txBody>
      </p:sp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4241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9219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fld id="{56370971-91D4-4423-9977-F3A36CBE7C55}" type="slidenum">
              <a:rPr lang="zh-CN" altLang="en-US" sz="1200" smtClean="0"/>
              <a:pPr/>
              <a:t>5</a:t>
            </a:fld>
            <a:endParaRPr lang="en-US" altLang="zh-CN" sz="1200" smtClean="0"/>
          </a:p>
        </p:txBody>
      </p:sp>
      <p:sp>
        <p:nvSpPr>
          <p:cNvPr id="9220" name="备注占位符 4"/>
          <p:cNvSpPr>
            <a:spLocks noGrp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</a:pPr>
            <a:endParaRPr lang="zh-CN" altLang="en-US" sz="1200" b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1558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9219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fld id="{56370971-91D4-4423-9977-F3A36CBE7C55}" type="slidenum">
              <a:rPr lang="zh-CN" altLang="en-US" sz="1200" smtClean="0"/>
              <a:pPr/>
              <a:t>6</a:t>
            </a:fld>
            <a:endParaRPr lang="en-US" altLang="zh-CN" sz="1200" smtClean="0"/>
          </a:p>
        </p:txBody>
      </p:sp>
      <p:sp>
        <p:nvSpPr>
          <p:cNvPr id="9220" name="备注占位符 4"/>
          <p:cNvSpPr>
            <a:spLocks noGrp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</a:pPr>
            <a:endParaRPr lang="zh-CN" altLang="en-US" sz="1200" b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50997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9219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fld id="{56370971-91D4-4423-9977-F3A36CBE7C55}" type="slidenum">
              <a:rPr lang="zh-CN" altLang="en-US" sz="1200" smtClean="0"/>
              <a:pPr/>
              <a:t>7</a:t>
            </a:fld>
            <a:endParaRPr lang="en-US" altLang="zh-CN" sz="1200" smtClean="0"/>
          </a:p>
        </p:txBody>
      </p:sp>
      <p:sp>
        <p:nvSpPr>
          <p:cNvPr id="9220" name="备注占位符 4"/>
          <p:cNvSpPr>
            <a:spLocks noGrp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</a:pPr>
            <a:endParaRPr lang="zh-CN" altLang="en-US" sz="1200" b="0">
              <a:latin typeface="Calibri" panose="020F0502020204030204" pitchFamily="34" charset="0"/>
            </a:endParaRPr>
          </a:p>
        </p:txBody>
      </p:sp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814917" y="3573463"/>
            <a:ext cx="10464800" cy="0"/>
          </a:xfrm>
          <a:prstGeom prst="line">
            <a:avLst/>
          </a:prstGeom>
          <a:noFill/>
          <a:ln w="38100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0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4651" y="250825"/>
            <a:ext cx="24384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1916116"/>
            <a:ext cx="10363200" cy="1470025"/>
          </a:xfrm>
        </p:spPr>
        <p:txBody>
          <a:bodyPr/>
          <a:lstStyle>
            <a:lvl1pPr algn="ctr">
              <a:defRPr>
                <a:solidFill>
                  <a:schemeClr val="accent6"/>
                </a:solidFill>
                <a:ea typeface="SimHei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981450"/>
            <a:ext cx="85344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100">
                <a:solidFill>
                  <a:srgbClr val="2D2D8A"/>
                </a:solidFill>
                <a:ea typeface="华文中宋" pitchFamily="2" charset="-122"/>
              </a:defRPr>
            </a:lvl1pPr>
          </a:lstStyle>
          <a:p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0529227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BFEFFD-2E0D-4086-9B78-14AB55D634A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8092018" y="6470650"/>
            <a:ext cx="3860800" cy="3397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35794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76786" y="3"/>
            <a:ext cx="2880783" cy="612616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34435" y="3"/>
            <a:ext cx="8439151" cy="612616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413A08-1C1F-42FB-82F6-B5D796415E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8092018" y="6470650"/>
            <a:ext cx="3860800" cy="3397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31805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ln>
            <a:solidFill>
              <a:schemeClr val="bg1"/>
            </a:solidFill>
          </a:ln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0"/>
          </p:nvPr>
        </p:nvSpPr>
        <p:spPr>
          <a:xfrm>
            <a:off x="8092018" y="6470650"/>
            <a:ext cx="3860800" cy="3397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5280024" y="6445251"/>
            <a:ext cx="1631951" cy="2159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41F118-8F07-4E37-823A-8B8F74850DE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395181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6E498E-9C95-4AB7-A7F9-8804905FD38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8092018" y="6470650"/>
            <a:ext cx="3860800" cy="3397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061607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34435" y="908050"/>
            <a:ext cx="5659967" cy="521811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2" y="908050"/>
            <a:ext cx="5659967" cy="521811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1EEA2D-8F2A-4CD6-9552-DC09A0BF9AA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8092018" y="6470650"/>
            <a:ext cx="3860800" cy="3397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48364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3AAC5D-A81A-4392-A179-19C29A742D6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8092018" y="6470650"/>
            <a:ext cx="3860800" cy="3397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77737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B1957A-26FA-4A6B-8886-589934E5345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8092018" y="6470650"/>
            <a:ext cx="3860800" cy="3397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171000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792D20-E257-4EB6-889F-4A499BCDB87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8092018" y="6470650"/>
            <a:ext cx="3860800" cy="3397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86395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1F7416-3F42-46AA-BCC2-98B7B346C48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8092018" y="6470650"/>
            <a:ext cx="3860800" cy="3397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0727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417B39-44AC-4AD4-A486-B62AF76DFE7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8092018" y="6470650"/>
            <a:ext cx="3860800" cy="3397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8106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34433" y="0"/>
            <a:ext cx="9889067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34434" y="908050"/>
            <a:ext cx="11523133" cy="521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9" name="Line 5"/>
          <p:cNvSpPr>
            <a:spLocks noChangeShapeType="1"/>
          </p:cNvSpPr>
          <p:nvPr/>
        </p:nvSpPr>
        <p:spPr bwMode="auto">
          <a:xfrm>
            <a:off x="0" y="765175"/>
            <a:ext cx="12192000" cy="0"/>
          </a:xfrm>
          <a:prstGeom prst="line">
            <a:avLst/>
          </a:prstGeom>
          <a:noFill/>
          <a:ln w="57150" cmpd="thinThick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00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405967" y="6424613"/>
            <a:ext cx="1631951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 b="0">
                <a:solidFill>
                  <a:srgbClr val="FF3300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C2A81CF-0CE0-41B5-BF57-38EE5C58F2C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6934" y="188914"/>
            <a:ext cx="1775884" cy="37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8690" r:id="rId1"/>
    <p:sldLayoutId id="2147488691" r:id="rId2"/>
    <p:sldLayoutId id="2147488681" r:id="rId3"/>
    <p:sldLayoutId id="2147488682" r:id="rId4"/>
    <p:sldLayoutId id="2147488683" r:id="rId5"/>
    <p:sldLayoutId id="2147488684" r:id="rId6"/>
    <p:sldLayoutId id="2147488685" r:id="rId7"/>
    <p:sldLayoutId id="2147488686" r:id="rId8"/>
    <p:sldLayoutId id="2147488687" r:id="rId9"/>
    <p:sldLayoutId id="2147488688" r:id="rId10"/>
    <p:sldLayoutId id="214748868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70C0"/>
          </a:solidFill>
          <a:latin typeface="Arial" pitchFamily="34" charset="0"/>
          <a:ea typeface="微软雅黑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00FF"/>
          </a:solidFill>
          <a:latin typeface="Arial" charset="0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00FF"/>
          </a:solidFill>
          <a:latin typeface="Arial" charset="0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00FF"/>
          </a:solidFill>
          <a:latin typeface="Arial" charset="0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00FF"/>
          </a:solidFill>
          <a:latin typeface="Arial" charset="0"/>
          <a:ea typeface="微软雅黑" pitchFamily="34" charset="-122"/>
        </a:defRPr>
      </a:lvl5pPr>
      <a:lvl6pPr marL="342900" algn="l" rtl="0" fontAlgn="base">
        <a:spcBef>
          <a:spcPct val="0"/>
        </a:spcBef>
        <a:spcAft>
          <a:spcPct val="0"/>
        </a:spcAft>
        <a:defRPr sz="2700">
          <a:solidFill>
            <a:srgbClr val="FF0000"/>
          </a:solidFill>
          <a:latin typeface="Arial" charset="0"/>
          <a:ea typeface="华文中宋" pitchFamily="2" charset="-122"/>
        </a:defRPr>
      </a:lvl6pPr>
      <a:lvl7pPr marL="685800" algn="l" rtl="0" fontAlgn="base">
        <a:spcBef>
          <a:spcPct val="0"/>
        </a:spcBef>
        <a:spcAft>
          <a:spcPct val="0"/>
        </a:spcAft>
        <a:defRPr sz="2700">
          <a:solidFill>
            <a:srgbClr val="FF0000"/>
          </a:solidFill>
          <a:latin typeface="Arial" charset="0"/>
          <a:ea typeface="华文中宋" pitchFamily="2" charset="-122"/>
        </a:defRPr>
      </a:lvl7pPr>
      <a:lvl8pPr marL="1028700" algn="l" rtl="0" fontAlgn="base">
        <a:spcBef>
          <a:spcPct val="0"/>
        </a:spcBef>
        <a:spcAft>
          <a:spcPct val="0"/>
        </a:spcAft>
        <a:defRPr sz="2700">
          <a:solidFill>
            <a:srgbClr val="FF0000"/>
          </a:solidFill>
          <a:latin typeface="Arial" charset="0"/>
          <a:ea typeface="华文中宋" pitchFamily="2" charset="-122"/>
        </a:defRPr>
      </a:lvl8pPr>
      <a:lvl9pPr marL="1371600" algn="l" rtl="0" fontAlgn="base">
        <a:spcBef>
          <a:spcPct val="0"/>
        </a:spcBef>
        <a:spcAft>
          <a:spcPct val="0"/>
        </a:spcAft>
        <a:defRPr sz="2700">
          <a:solidFill>
            <a:srgbClr val="FF0000"/>
          </a:solidFill>
          <a:latin typeface="Arial" charset="0"/>
          <a:ea typeface="华文中宋" pitchFamily="2" charset="-122"/>
        </a:defRPr>
      </a:lvl9pPr>
    </p:titleStyle>
    <p:bodyStyle>
      <a:lvl1pPr marL="257175" indent="-257175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buClr>
          <a:srgbClr val="3333FF"/>
        </a:buClr>
        <a:buSzPct val="80000"/>
        <a:buFont typeface="Wingdings" panose="05000000000000000000" pitchFamily="2" charset="2"/>
        <a:buChar char="Ø"/>
        <a:defRPr sz="2400">
          <a:solidFill>
            <a:schemeClr val="tx1"/>
          </a:solidFill>
          <a:latin typeface="Arial" pitchFamily="34" charset="0"/>
          <a:ea typeface="微软雅黑" pitchFamily="34" charset="-122"/>
          <a:cs typeface="+mn-cs"/>
        </a:defRPr>
      </a:lvl1pPr>
      <a:lvl2pPr marL="557213" indent="-214313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buClr>
          <a:srgbClr val="FF0000"/>
        </a:buClr>
        <a:buSzPct val="60000"/>
        <a:buFont typeface="Wingdings" panose="05000000000000000000" pitchFamily="2" charset="2"/>
        <a:buChar char="l"/>
        <a:defRPr sz="21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57250" indent="-17145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buClr>
          <a:srgbClr val="339933"/>
        </a:buClr>
        <a:buFont typeface="Wingdings" panose="05000000000000000000" pitchFamily="2" charset="2"/>
        <a:buChar char="ü"/>
        <a:defRPr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00150" indent="-17145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buChar char="–"/>
        <a:defRPr sz="15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43050" indent="-17145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buChar char="»"/>
        <a:defRPr sz="1500">
          <a:solidFill>
            <a:schemeClr val="tx1"/>
          </a:solidFill>
          <a:latin typeface="Arial" pitchFamily="34" charset="0"/>
          <a:ea typeface="微软雅黑" pitchFamily="34" charset="-122"/>
        </a:defRPr>
      </a:lvl5pPr>
      <a:lvl6pPr marL="1885950" indent="-171450" algn="l" rtl="0" fontAlgn="base">
        <a:lnSpc>
          <a:spcPct val="120000"/>
        </a:lnSpc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lnSpc>
          <a:spcPct val="120000"/>
        </a:lnSpc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lnSpc>
          <a:spcPct val="120000"/>
        </a:lnSpc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lnSpc>
          <a:spcPct val="120000"/>
        </a:lnSpc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11" Type="http://schemas.openxmlformats.org/officeDocument/2006/relationships/image" Target="../media/image11.emf"/><Relationship Id="rId5" Type="http://schemas.openxmlformats.org/officeDocument/2006/relationships/image" Target="../media/image5.emf"/><Relationship Id="rId10" Type="http://schemas.openxmlformats.org/officeDocument/2006/relationships/image" Target="../media/image10.emf"/><Relationship Id="rId4" Type="http://schemas.openxmlformats.org/officeDocument/2006/relationships/image" Target="../media/image4.emf"/><Relationship Id="rId9" Type="http://schemas.openxmlformats.org/officeDocument/2006/relationships/image" Target="../media/image9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143250" y="2276476"/>
            <a:ext cx="5829300" cy="1103313"/>
          </a:xfrm>
        </p:spPr>
        <p:txBody>
          <a:bodyPr/>
          <a:lstStyle/>
          <a:p>
            <a:r>
              <a:rPr lang="en-US" altLang="zh-CN" sz="3600" dirty="0"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rPr>
              <a:t>Views on Rel-19 LP-WUS</a:t>
            </a:r>
            <a:endParaRPr lang="zh-CN" altLang="en-US" sz="3600" dirty="0">
              <a:ea typeface="微软雅黑" panose="020B0503020204020204" pitchFamily="34" charset="-122"/>
              <a:cs typeface="Arial" panose="020B0604020202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657600" y="4076700"/>
            <a:ext cx="4800600" cy="1314450"/>
          </a:xfrm>
        </p:spPr>
        <p:txBody>
          <a:bodyPr/>
          <a:lstStyle/>
          <a:p>
            <a:pPr indent="-257175"/>
            <a:r>
              <a:rPr lang="en-US" altLang="zh-CN" sz="1800" b="1" dirty="0"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rPr>
              <a:t>China </a:t>
            </a:r>
            <a:r>
              <a:rPr lang="en-US" altLang="zh-CN" sz="1800" b="1" dirty="0" smtClean="0"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rPr>
              <a:t>Telecom</a:t>
            </a:r>
          </a:p>
          <a:p>
            <a:pPr indent="-257175"/>
            <a:r>
              <a:rPr lang="en-US" altLang="zh-CN" sz="1800" b="1" dirty="0" smtClean="0"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rPr>
              <a:t>Dec, 2023</a:t>
            </a:r>
            <a:endParaRPr lang="en-US" altLang="zh-CN" sz="1500" b="1" dirty="0">
              <a:ea typeface="微软雅黑" panose="020B0503020204020204" pitchFamily="34" charset="-122"/>
              <a:cs typeface="Arial" panose="020B0604020202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3352" y="165818"/>
            <a:ext cx="669674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 hangingPunct="1">
              <a:spcAft>
                <a:spcPts val="0"/>
              </a:spcAft>
            </a:pPr>
            <a:r>
              <a:rPr lang="en-GB" altLang="zh-CN" sz="14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3GPP </a:t>
            </a:r>
            <a:r>
              <a:rPr lang="en-GB" altLang="zh-CN" sz="1400" dirty="0">
                <a:latin typeface="Arial" panose="020B0604020202020204" pitchFamily="34" charset="0"/>
                <a:ea typeface="Times New Roman" panose="02020603050405020304" pitchFamily="18" charset="0"/>
              </a:rPr>
              <a:t>TSG RAN Meeting #102			</a:t>
            </a:r>
            <a:r>
              <a:rPr lang="en-GB" altLang="zh-CN" sz="14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		</a:t>
            </a:r>
          </a:p>
          <a:p>
            <a:pPr fontAlgn="auto" hangingPunct="1">
              <a:spcAft>
                <a:spcPts val="0"/>
              </a:spcAft>
            </a:pPr>
            <a:r>
              <a:rPr lang="en-GB" altLang="zh-CN" sz="14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Edinburgh</a:t>
            </a:r>
            <a:r>
              <a:rPr lang="en-GB" altLang="zh-CN" sz="1400" dirty="0">
                <a:latin typeface="Arial" panose="020B0604020202020204" pitchFamily="34" charset="0"/>
                <a:ea typeface="Times New Roman" panose="02020603050405020304" pitchFamily="18" charset="0"/>
              </a:rPr>
              <a:t>, Scotland, December 11-15, </a:t>
            </a:r>
            <a:r>
              <a:rPr lang="en-GB" altLang="zh-CN" sz="14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2023</a:t>
            </a:r>
          </a:p>
          <a:p>
            <a:pPr fontAlgn="auto" hangingPunct="1">
              <a:spcAft>
                <a:spcPts val="0"/>
              </a:spcAft>
            </a:pPr>
            <a:r>
              <a:rPr lang="en-GB" altLang="zh-CN" sz="14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Agenda Item: 9.1.1.6</a:t>
            </a:r>
          </a:p>
          <a:p>
            <a:pPr fontAlgn="auto" hangingPunct="1">
              <a:spcAft>
                <a:spcPts val="0"/>
              </a:spcAft>
            </a:pPr>
            <a:r>
              <a:rPr lang="en-GB" altLang="zh-CN" sz="14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Document for: discussion</a:t>
            </a:r>
          </a:p>
          <a:p>
            <a:pPr fontAlgn="auto" hangingPunct="1">
              <a:spcAft>
                <a:spcPts val="0"/>
              </a:spcAft>
            </a:pPr>
            <a:r>
              <a:rPr lang="en-GB" altLang="zh-CN" sz="14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RP-233572</a:t>
            </a:r>
            <a:endParaRPr lang="en-GB" altLang="zh-CN" sz="1400" dirty="0" smtClean="0"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微软雅黑" panose="020B0503020204020204" pitchFamily="34" charset="-122"/>
              </a:rPr>
              <a:t>Potential objectives</a:t>
            </a:r>
            <a:endParaRPr lang="en-US" altLang="zh-CN" dirty="0">
              <a:latin typeface="微软雅黑" panose="020B0503020204020204" pitchFamily="34" charset="-122"/>
            </a:endParaRPr>
          </a:p>
        </p:txBody>
      </p:sp>
      <p:sp>
        <p:nvSpPr>
          <p:cNvPr id="8196" name="灯片编号占位符 3"/>
          <p:cNvSpPr>
            <a:spLocks noGrp="1"/>
          </p:cNvSpPr>
          <p:nvPr>
            <p:ph type="sldNum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120000"/>
              </a:lnSpc>
              <a:buClr>
                <a:srgbClr val="3333FF"/>
              </a:buClr>
              <a:buSzPct val="80000"/>
              <a:buFont typeface="Wingdings" panose="05000000000000000000" pitchFamily="2" charset="2"/>
              <a:buChar char="Ø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57213" indent="-214313">
              <a:lnSpc>
                <a:spcPct val="120000"/>
              </a:lnSpc>
              <a:buClr>
                <a:srgbClr val="FF0000"/>
              </a:buClr>
              <a:buSzPct val="60000"/>
              <a:buFont typeface="Wingdings" panose="05000000000000000000" pitchFamily="2" charset="2"/>
              <a:buChar char="l"/>
              <a:defRPr sz="21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857250" indent="-171450">
              <a:lnSpc>
                <a:spcPct val="120000"/>
              </a:lnSpc>
              <a:buClr>
                <a:srgbClr val="339933"/>
              </a:buClr>
              <a:buFont typeface="Wingdings" panose="05000000000000000000" pitchFamily="2" charset="2"/>
              <a:buChar char="ü"/>
              <a:defRPr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00150" indent="-171450">
              <a:lnSpc>
                <a:spcPct val="120000"/>
              </a:lnSpc>
              <a:buChar char="–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543050" indent="-171450">
              <a:lnSpc>
                <a:spcPct val="120000"/>
              </a:lnSpc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1885950" indent="-17145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228850" indent="-17145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2571750" indent="-17145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2914650" indent="-17145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SzTx/>
              <a:buFontTx/>
              <a:buNone/>
              <a:defRPr/>
            </a:pPr>
            <a:fld id="{311E766A-2B2E-4F7F-91DE-51E171C8EAB0}" type="slidenum">
              <a:rPr lang="en-US" altLang="zh-CN" sz="1050">
                <a:solidFill>
                  <a:srgbClr val="FF3300"/>
                </a:solidFill>
                <a:latin typeface="微软雅黑" panose="020B0503020204020204" pitchFamily="34" charset="-122"/>
              </a:rPr>
              <a:pPr>
                <a:lnSpc>
                  <a:spcPct val="100000"/>
                </a:lnSpc>
                <a:buClrTx/>
                <a:buSzTx/>
                <a:buFontTx/>
                <a:buNone/>
                <a:defRPr/>
              </a:pPr>
              <a:t>2</a:t>
            </a:fld>
            <a:endParaRPr lang="en-US" altLang="zh-CN" sz="1050">
              <a:solidFill>
                <a:srgbClr val="FF33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4433" y="908720"/>
            <a:ext cx="113781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E57B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Based on RP-232616 in RAN #101, the following direction can be selected for Rel-19 work: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5981517"/>
              </p:ext>
            </p:extLst>
          </p:nvPr>
        </p:nvGraphicFramePr>
        <p:xfrm>
          <a:off x="334959" y="1412776"/>
          <a:ext cx="11234176" cy="28083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33049">
                  <a:extLst>
                    <a:ext uri="{9D8B030D-6E8A-4147-A177-3AD203B41FA5}">
                      <a16:colId xmlns:a16="http://schemas.microsoft.com/office/drawing/2014/main" val="3565427512"/>
                    </a:ext>
                  </a:extLst>
                </a:gridCol>
                <a:gridCol w="5401127">
                  <a:extLst>
                    <a:ext uri="{9D8B030D-6E8A-4147-A177-3AD203B41FA5}">
                      <a16:colId xmlns:a16="http://schemas.microsoft.com/office/drawing/2014/main" val="1011570996"/>
                    </a:ext>
                  </a:extLst>
                </a:gridCol>
              </a:tblGrid>
              <a:tr h="344549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50" b="1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Direction 1 (Number of supporting companies:13)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50" b="1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Direction 2 (Number of supporting companies:13)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2359307"/>
                  </a:ext>
                </a:extLst>
              </a:tr>
              <a:tr h="2463763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Yu Gothic Medium" panose="020B0500000000000000" pitchFamily="34" charset="-128"/>
                        <a:buChar char="-"/>
                      </a:pPr>
                      <a:r>
                        <a:rPr lang="en-US" altLang="zh-CN" sz="1400" dirty="0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Waveform-option-1: OOK-1 and/or OOK-4, as described in section 7.2.1.1 (A)(D) in TR38.869. </a:t>
                      </a:r>
                      <a:endParaRPr lang="zh-CN" altLang="zh-CN" sz="1400" dirty="0" smtClean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Yu Gothic Medium" panose="020B0500000000000000" pitchFamily="34" charset="-128"/>
                        <a:buChar char="-"/>
                      </a:pPr>
                      <a:r>
                        <a:rPr lang="en-US" altLang="zh-CN" sz="1400" dirty="0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Waveform-option-3: Harmonized design that accommodates OOK-1/OOK-4 and OFDM waveform, i.e., specified </a:t>
                      </a:r>
                      <a:r>
                        <a:rPr lang="en-US" altLang="zh-CN" sz="1400" dirty="0" err="1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overlayed</a:t>
                      </a:r>
                      <a:r>
                        <a:rPr lang="en-US" altLang="zh-CN" sz="1400" dirty="0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OFDM sequences over OOK symbol</a:t>
                      </a:r>
                      <a:endParaRPr lang="zh-CN" altLang="zh-CN" sz="1400" dirty="0" smtClean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Yu Gothic Medium" panose="020B0500000000000000" pitchFamily="34" charset="-128"/>
                        <a:buChar char="-"/>
                      </a:pPr>
                      <a:r>
                        <a:rPr lang="en-US" altLang="zh-CN" sz="1400" dirty="0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For RRC IDLE/INACTIVE, in addition to existing PSS/SSS, LP-SS (, i.e., OOK-1 and/or OOK-4 waveform with/without </a:t>
                      </a:r>
                      <a:r>
                        <a:rPr lang="en-US" altLang="zh-CN" sz="1400" dirty="0" err="1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overlayed</a:t>
                      </a:r>
                      <a:r>
                        <a:rPr lang="en-US" altLang="zh-CN" sz="1400" dirty="0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OFDM sequences with potential further down selection in WI phase) for LP-WUR that cannot receive existing PSS/SSS, is supported for synchronization and/or RRM for serving cell. </a:t>
                      </a:r>
                      <a:endParaRPr lang="zh-CN" altLang="zh-CN" sz="1400" dirty="0" smtClean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endParaRPr lang="en-US" altLang="zh-CN" sz="1400" dirty="0" smtClean="0">
                        <a:ln>
                          <a:noFill/>
                        </a:ln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Yu Gothic Medium" panose="020B0500000000000000" pitchFamily="34" charset="-128"/>
                        <a:buChar char="-"/>
                      </a:pPr>
                      <a:r>
                        <a:rPr lang="en-US" altLang="zh-CN" sz="14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Waveform-option-3: Harmonized design that accommodates OOK-1/OOK-4 and OFDM waveform, i.e., specified </a:t>
                      </a:r>
                      <a:r>
                        <a:rPr lang="en-US" altLang="zh-CN" sz="1400" dirty="0" err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overlayed</a:t>
                      </a:r>
                      <a:r>
                        <a:rPr lang="en-US" altLang="zh-CN" sz="14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 OFDM sequences over OOK symbol</a:t>
                      </a:r>
                      <a:endParaRPr lang="zh-CN" altLang="zh-CN" sz="1400" dirty="0" smtClean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Yu Gothic Medium" panose="020B0500000000000000" pitchFamily="34" charset="-128"/>
                        <a:buChar char="-"/>
                      </a:pPr>
                      <a:r>
                        <a:rPr lang="en-US" altLang="zh-CN" sz="14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For RRC IDLE/INACTIVE, in addition to existing PSS/SSS, LP-SS (, i.e., OOK-1 and/or OOK-4 waveform with/without </a:t>
                      </a:r>
                      <a:r>
                        <a:rPr lang="en-US" altLang="zh-CN" sz="1400" dirty="0" err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overlayed</a:t>
                      </a:r>
                      <a:r>
                        <a:rPr lang="en-US" altLang="zh-CN" sz="14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 OFDM sequences with potential further down selection in WI phase) for LP-WUR that cannot receive existing PSS/SSS, is supported for synchronization and/or RRM for serving cell. </a:t>
                      </a:r>
                      <a:endParaRPr lang="zh-CN" altLang="zh-CN" sz="1400" dirty="0" smtClean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  <a:p>
                      <a:endParaRPr lang="zh-CN" altLang="en-US" sz="1400" dirty="0">
                        <a:ln>
                          <a:noFill/>
                        </a:ln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9033407"/>
                  </a:ext>
                </a:extLst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334433" y="4251766"/>
            <a:ext cx="1116124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Seems that the difference between direction 1 and direction 2 is whether OOK-1 and/or OOK-4 can be separately transmitted with legacy OFDM waveform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UE grouping or sub-grouping management can be simplified for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gNB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by harmonized design, and less frequency resource will be occupied, which benefits the resource allocation efficiency, so option 3 is preferred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gNB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should have implementation flexibility for whether separate or unified transmission is configured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4433" y="6029656"/>
            <a:ext cx="109452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Proposal 1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Direction 1 is preferred for the consideration of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gNB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implementation flexibility 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2090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</a:rPr>
              <a:t>Waveform </a:t>
            </a:r>
            <a:r>
              <a:rPr lang="en-US" altLang="zh-CN" dirty="0" smtClean="0">
                <a:latin typeface="微软雅黑" panose="020B0503020204020204" pitchFamily="34" charset="-122"/>
              </a:rPr>
              <a:t>design</a:t>
            </a:r>
            <a:endParaRPr lang="zh-CN" altLang="en-US" dirty="0" smtClean="0">
              <a:latin typeface="微软雅黑" panose="020B0503020204020204" pitchFamily="34" charset="-122"/>
            </a:endParaRPr>
          </a:p>
        </p:txBody>
      </p:sp>
      <p:sp>
        <p:nvSpPr>
          <p:cNvPr id="8196" name="灯片编号占位符 3"/>
          <p:cNvSpPr>
            <a:spLocks noGrp="1"/>
          </p:cNvSpPr>
          <p:nvPr>
            <p:ph type="sldNum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120000"/>
              </a:lnSpc>
              <a:buClr>
                <a:srgbClr val="3333FF"/>
              </a:buClr>
              <a:buSzPct val="80000"/>
              <a:buFont typeface="Wingdings" panose="05000000000000000000" pitchFamily="2" charset="2"/>
              <a:buChar char="Ø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57213" indent="-214313">
              <a:lnSpc>
                <a:spcPct val="120000"/>
              </a:lnSpc>
              <a:buClr>
                <a:srgbClr val="FF0000"/>
              </a:buClr>
              <a:buSzPct val="60000"/>
              <a:buFont typeface="Wingdings" panose="05000000000000000000" pitchFamily="2" charset="2"/>
              <a:buChar char="l"/>
              <a:defRPr sz="21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857250" indent="-171450">
              <a:lnSpc>
                <a:spcPct val="120000"/>
              </a:lnSpc>
              <a:buClr>
                <a:srgbClr val="339933"/>
              </a:buClr>
              <a:buFont typeface="Wingdings" panose="05000000000000000000" pitchFamily="2" charset="2"/>
              <a:buChar char="ü"/>
              <a:defRPr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00150" indent="-171450">
              <a:lnSpc>
                <a:spcPct val="120000"/>
              </a:lnSpc>
              <a:buChar char="–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543050" indent="-171450">
              <a:lnSpc>
                <a:spcPct val="120000"/>
              </a:lnSpc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1885950" indent="-17145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228850" indent="-17145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2571750" indent="-17145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2914650" indent="-17145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SzTx/>
              <a:buFontTx/>
              <a:buNone/>
              <a:defRPr/>
            </a:pPr>
            <a:fld id="{311E766A-2B2E-4F7F-91DE-51E171C8EAB0}" type="slidenum">
              <a:rPr lang="en-US" altLang="zh-CN" sz="1050">
                <a:solidFill>
                  <a:srgbClr val="FF3300"/>
                </a:solidFill>
                <a:latin typeface="微软雅黑" panose="020B0503020204020204" pitchFamily="34" charset="-122"/>
              </a:rPr>
              <a:pPr>
                <a:lnSpc>
                  <a:spcPct val="100000"/>
                </a:lnSpc>
                <a:buClrTx/>
                <a:buSzTx/>
                <a:buFontTx/>
                <a:buNone/>
                <a:defRPr/>
              </a:pPr>
              <a:t>3</a:t>
            </a:fld>
            <a:endParaRPr lang="en-US" altLang="zh-CN" sz="1050">
              <a:solidFill>
                <a:srgbClr val="FF33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40016" y="890793"/>
            <a:ext cx="436247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  <a:defRPr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The main-lobe of original LP-WUS signal is narrow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9" y="1245669"/>
            <a:ext cx="2779853" cy="1290359"/>
          </a:xfrm>
          <a:prstGeom prst="rect">
            <a:avLst/>
          </a:prstGeom>
        </p:spPr>
      </p:pic>
      <p:cxnSp>
        <p:nvCxnSpPr>
          <p:cNvPr id="9" name="直接箭头连接符 8"/>
          <p:cNvCxnSpPr/>
          <p:nvPr/>
        </p:nvCxnSpPr>
        <p:spPr bwMode="auto">
          <a:xfrm flipV="1">
            <a:off x="8996783" y="1843219"/>
            <a:ext cx="703221" cy="5885"/>
          </a:xfrm>
          <a:prstGeom prst="straightConnector1">
            <a:avLst/>
          </a:prstGeom>
          <a:noFill/>
          <a:ln w="31750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0" name="文本框 9"/>
          <p:cNvSpPr txBox="1"/>
          <p:nvPr/>
        </p:nvSpPr>
        <p:spPr>
          <a:xfrm>
            <a:off x="8722683" y="1410322"/>
            <a:ext cx="14062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Generation effects with whole bandwidth</a:t>
            </a:r>
            <a:endParaRPr lang="zh-CN" altLang="en-US" sz="8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20784" y="1167371"/>
            <a:ext cx="1889064" cy="138893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5999" y="2495288"/>
            <a:ext cx="2789444" cy="1289588"/>
          </a:xfrm>
          <a:prstGeom prst="rect">
            <a:avLst/>
          </a:prstGeom>
        </p:spPr>
      </p:pic>
      <p:cxnSp>
        <p:nvCxnSpPr>
          <p:cNvPr id="13" name="直接箭头连接符 12"/>
          <p:cNvCxnSpPr/>
          <p:nvPr/>
        </p:nvCxnSpPr>
        <p:spPr bwMode="auto">
          <a:xfrm flipV="1">
            <a:off x="8996782" y="3273512"/>
            <a:ext cx="703221" cy="5885"/>
          </a:xfrm>
          <a:prstGeom prst="straightConnector1">
            <a:avLst/>
          </a:prstGeom>
          <a:noFill/>
          <a:ln w="31750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4" name="文本框 13"/>
          <p:cNvSpPr txBox="1"/>
          <p:nvPr/>
        </p:nvSpPr>
        <p:spPr>
          <a:xfrm>
            <a:off x="8663509" y="2838012"/>
            <a:ext cx="1415526" cy="338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Generation effects after </a:t>
            </a:r>
            <a:r>
              <a:rPr lang="en-US" altLang="zh-CN" sz="800" dirty="0" err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droping</a:t>
            </a:r>
            <a:r>
              <a:rPr lang="en-US" altLang="zh-CN" sz="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some side-lobe</a:t>
            </a:r>
            <a:endParaRPr lang="zh-CN" altLang="en-US" sz="8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81133" y="2536028"/>
            <a:ext cx="1826617" cy="1340894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6095999" y="3887922"/>
            <a:ext cx="61952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  <a:defRPr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Same time-domain envelope is generated in different frequency positions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7"/>
          <a:srcRect l="7694" r="7613"/>
          <a:stretch/>
        </p:blipFill>
        <p:spPr>
          <a:xfrm>
            <a:off x="6384032" y="4298745"/>
            <a:ext cx="1224136" cy="988449"/>
          </a:xfrm>
          <a:prstGeom prst="rect">
            <a:avLst/>
          </a:prstGeom>
        </p:spPr>
      </p:pic>
      <p:sp>
        <p:nvSpPr>
          <p:cNvPr id="18" name="加号 17"/>
          <p:cNvSpPr/>
          <p:nvPr/>
        </p:nvSpPr>
        <p:spPr bwMode="auto">
          <a:xfrm>
            <a:off x="7755979" y="4729728"/>
            <a:ext cx="174674" cy="126483"/>
          </a:xfrm>
          <a:prstGeom prst="mathPlus">
            <a:avLst/>
          </a:prstGeom>
          <a:noFill/>
          <a:ln w="317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itchFamily="2" charset="2"/>
              <a:buNone/>
              <a:tabLst/>
            </a:pPr>
            <a:endParaRPr kumimoji="0" lang="zh-CN" altLang="en-US" sz="16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8"/>
          <a:srcRect l="9271" r="6036"/>
          <a:stretch/>
        </p:blipFill>
        <p:spPr>
          <a:xfrm>
            <a:off x="8080160" y="4305437"/>
            <a:ext cx="1178540" cy="986643"/>
          </a:xfrm>
          <a:prstGeom prst="rect">
            <a:avLst/>
          </a:prstGeom>
        </p:spPr>
      </p:pic>
      <p:cxnSp>
        <p:nvCxnSpPr>
          <p:cNvPr id="20" name="直接箭头连接符 19"/>
          <p:cNvCxnSpPr/>
          <p:nvPr/>
        </p:nvCxnSpPr>
        <p:spPr bwMode="auto">
          <a:xfrm>
            <a:off x="9519981" y="4792969"/>
            <a:ext cx="303224" cy="2595"/>
          </a:xfrm>
          <a:prstGeom prst="straightConnector1">
            <a:avLst/>
          </a:prstGeom>
          <a:noFill/>
          <a:ln w="31750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21" name="图片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823205" y="4301364"/>
            <a:ext cx="2147351" cy="99392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95924" y="5298317"/>
            <a:ext cx="1400352" cy="1051397"/>
          </a:xfrm>
          <a:prstGeom prst="rect">
            <a:avLst/>
          </a:prstGeom>
        </p:spPr>
      </p:pic>
      <p:sp>
        <p:nvSpPr>
          <p:cNvPr id="23" name="加号 22"/>
          <p:cNvSpPr/>
          <p:nvPr/>
        </p:nvSpPr>
        <p:spPr bwMode="auto">
          <a:xfrm>
            <a:off x="7755979" y="5760773"/>
            <a:ext cx="174674" cy="126483"/>
          </a:xfrm>
          <a:prstGeom prst="mathPlus">
            <a:avLst/>
          </a:prstGeom>
          <a:noFill/>
          <a:ln w="317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itchFamily="2" charset="2"/>
              <a:buNone/>
              <a:tabLst/>
            </a:pPr>
            <a:endParaRPr kumimoji="0" lang="zh-CN" altLang="en-US" sz="16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969254" y="5323324"/>
            <a:ext cx="1400352" cy="1051397"/>
          </a:xfrm>
          <a:prstGeom prst="rect">
            <a:avLst/>
          </a:prstGeom>
        </p:spPr>
      </p:pic>
      <p:cxnSp>
        <p:nvCxnSpPr>
          <p:cNvPr id="25" name="直接箭头连接符 24"/>
          <p:cNvCxnSpPr/>
          <p:nvPr/>
        </p:nvCxnSpPr>
        <p:spPr bwMode="auto">
          <a:xfrm>
            <a:off x="9519981" y="5813439"/>
            <a:ext cx="303224" cy="2595"/>
          </a:xfrm>
          <a:prstGeom prst="straightConnector1">
            <a:avLst/>
          </a:prstGeom>
          <a:noFill/>
          <a:ln w="31750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26" name="图片 2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854146" y="5335522"/>
            <a:ext cx="2116410" cy="1051397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8801665" y="2217486"/>
            <a:ext cx="1327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 smtClean="0">
                <a:solidFill>
                  <a:srgbClr val="E57B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Almost same time domain waveform</a:t>
            </a:r>
            <a:endParaRPr lang="zh-CN" altLang="en-US" sz="900" dirty="0">
              <a:solidFill>
                <a:srgbClr val="E57B2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175062" y="5181802"/>
            <a:ext cx="13272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rgbClr val="E57B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Diversity gain</a:t>
            </a:r>
            <a:endParaRPr lang="zh-CN" altLang="en-US" sz="1000" dirty="0">
              <a:solidFill>
                <a:srgbClr val="E57B2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20324" y="888333"/>
            <a:ext cx="59476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E57B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Based on TR 38.869, several generation methods are proposed, and central part repetition scheme need to be further discussed.  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8988212"/>
              </p:ext>
            </p:extLst>
          </p:nvPr>
        </p:nvGraphicFramePr>
        <p:xfrm>
          <a:off x="297965" y="1500269"/>
          <a:ext cx="5521562" cy="3108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21562">
                  <a:extLst>
                    <a:ext uri="{9D8B030D-6E8A-4147-A177-3AD203B41FA5}">
                      <a16:colId xmlns:a16="http://schemas.microsoft.com/office/drawing/2014/main" val="3203993926"/>
                    </a:ext>
                  </a:extLst>
                </a:gridCol>
              </a:tblGrid>
              <a:tr h="2596588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zh-CN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For waveform generation the following observations are made</a:t>
                      </a:r>
                      <a:endParaRPr lang="zh-CN" altLang="zh-CN" sz="14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360680" indent="-180340">
                        <a:spcAft>
                          <a:spcPts val="900"/>
                        </a:spcAft>
                      </a:pPr>
                      <a:r>
                        <a:rPr lang="en-US" altLang="zh-CN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	Flat spectrum in frequency domain provides robustness against frequency selective fading compared to concentrated energy in frequency domain.</a:t>
                      </a:r>
                      <a:endParaRPr lang="zh-CN" altLang="zh-CN" sz="14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540385" indent="-180340">
                        <a:spcAft>
                          <a:spcPts val="900"/>
                        </a:spcAft>
                      </a:pPr>
                      <a:r>
                        <a:rPr lang="en-US" altLang="zh-CN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	for OOK-4, sequence before DFT/LS with variation in phase via such as ZC, M-sequence or QAM sequence can achieve more flattened spectrum.</a:t>
                      </a:r>
                      <a:endParaRPr lang="zh-CN" altLang="zh-CN" sz="14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zh-CN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Further discuss the following potential observations for waveform generation:</a:t>
                      </a:r>
                      <a:endParaRPr lang="zh-CN" altLang="zh-CN" sz="14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360680" indent="-180340">
                        <a:spcAft>
                          <a:spcPts val="900"/>
                        </a:spcAft>
                      </a:pPr>
                      <a:r>
                        <a:rPr lang="en-US" altLang="zh-CN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	Repetition of a sequence(s) used in LP-WUS generation in frequency can be used to improve diversity for MC-OOK and robustness against frequency offsets for MC-FSK.</a:t>
                      </a:r>
                      <a:endParaRPr lang="zh-CN" altLang="zh-CN" sz="14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1226529"/>
                  </a:ext>
                </a:extLst>
              </a:tr>
            </a:tbl>
          </a:graphicData>
        </a:graphic>
      </p:graphicFrame>
      <p:sp>
        <p:nvSpPr>
          <p:cNvPr id="40" name="文本框 39"/>
          <p:cNvSpPr txBox="1"/>
          <p:nvPr/>
        </p:nvSpPr>
        <p:spPr>
          <a:xfrm>
            <a:off x="220323" y="4658756"/>
            <a:ext cx="587567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Flat spectrum is observed to provide robustness against fading in OOK-4 procedure, which will be further designed for the Rel-19 normative 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Central part repetition scheme is also able to be against the frequency selective fading and should be considered as well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20324" y="5828335"/>
            <a:ext cx="56917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Proposal 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Support central part repetition scheme as a potential normalized waveform generation procedure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817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微软雅黑" panose="020B0503020204020204" pitchFamily="34" charset="-122"/>
              </a:rPr>
              <a:t>Coverage target</a:t>
            </a:r>
            <a:endParaRPr lang="zh-CN" altLang="en-US" dirty="0" smtClean="0">
              <a:latin typeface="微软雅黑" panose="020B0503020204020204" pitchFamily="34" charset="-122"/>
            </a:endParaRPr>
          </a:p>
        </p:txBody>
      </p:sp>
      <p:sp>
        <p:nvSpPr>
          <p:cNvPr id="8196" name="灯片编号占位符 3"/>
          <p:cNvSpPr>
            <a:spLocks noGrp="1"/>
          </p:cNvSpPr>
          <p:nvPr>
            <p:ph type="sldNum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120000"/>
              </a:lnSpc>
              <a:buClr>
                <a:srgbClr val="3333FF"/>
              </a:buClr>
              <a:buSzPct val="80000"/>
              <a:buFont typeface="Wingdings" panose="05000000000000000000" pitchFamily="2" charset="2"/>
              <a:buChar char="Ø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57213" indent="-214313">
              <a:lnSpc>
                <a:spcPct val="120000"/>
              </a:lnSpc>
              <a:buClr>
                <a:srgbClr val="FF0000"/>
              </a:buClr>
              <a:buSzPct val="60000"/>
              <a:buFont typeface="Wingdings" panose="05000000000000000000" pitchFamily="2" charset="2"/>
              <a:buChar char="l"/>
              <a:defRPr sz="21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857250" indent="-171450">
              <a:lnSpc>
                <a:spcPct val="120000"/>
              </a:lnSpc>
              <a:buClr>
                <a:srgbClr val="339933"/>
              </a:buClr>
              <a:buFont typeface="Wingdings" panose="05000000000000000000" pitchFamily="2" charset="2"/>
              <a:buChar char="ü"/>
              <a:defRPr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00150" indent="-171450">
              <a:lnSpc>
                <a:spcPct val="120000"/>
              </a:lnSpc>
              <a:buChar char="–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543050" indent="-171450">
              <a:lnSpc>
                <a:spcPct val="120000"/>
              </a:lnSpc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1885950" indent="-17145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228850" indent="-17145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2571750" indent="-17145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2914650" indent="-17145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SzTx/>
              <a:buFontTx/>
              <a:buNone/>
              <a:defRPr/>
            </a:pPr>
            <a:fld id="{311E766A-2B2E-4F7F-91DE-51E171C8EAB0}" type="slidenum">
              <a:rPr lang="en-US" altLang="zh-CN" sz="1050">
                <a:solidFill>
                  <a:srgbClr val="FF3300"/>
                </a:solidFill>
                <a:ea typeface="宋体" panose="02010600030101010101" pitchFamily="2" charset="-122"/>
              </a:rPr>
              <a:pPr>
                <a:lnSpc>
                  <a:spcPct val="100000"/>
                </a:lnSpc>
                <a:buClrTx/>
                <a:buSzTx/>
                <a:buFontTx/>
                <a:buNone/>
                <a:defRPr/>
              </a:pPr>
              <a:t>4</a:t>
            </a:fld>
            <a:endParaRPr lang="en-US" altLang="zh-CN" sz="1050">
              <a:solidFill>
                <a:srgbClr val="FF33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4432" y="843764"/>
            <a:ext cx="113781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E57B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Based on TR 38.869, the coverage results is listed as follows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34432" y="5116088"/>
            <a:ext cx="1137819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The simulation results show the LP-WUS coverage performance is similar to MSG3 PUSCH and worse than PDCCH Considering too many slots are needed for LP-WUS signal to reach an AL16 PDCCH MIL target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comparable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with MSG3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coverage performance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is more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appropriate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with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reasonable coverage and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overhead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1400" dirty="0" smtClean="0">
                <a:solidFill>
                  <a:srgbClr val="E57B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2154773"/>
              </p:ext>
            </p:extLst>
          </p:nvPr>
        </p:nvGraphicFramePr>
        <p:xfrm>
          <a:off x="407368" y="1266299"/>
          <a:ext cx="10945216" cy="37658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45216">
                  <a:extLst>
                    <a:ext uri="{9D8B030D-6E8A-4147-A177-3AD203B41FA5}">
                      <a16:colId xmlns:a16="http://schemas.microsoft.com/office/drawing/2014/main" val="488052149"/>
                    </a:ext>
                  </a:extLst>
                </a:gridCol>
              </a:tblGrid>
              <a:tr h="3765808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altLang="zh-CN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RAN1 has carried out coverage evaluation to compare the MIL performance of LP-WUS with that of legacy NR channels (e.g. PUSCH for MSG3, PDCCH for Paging). It is observed that for LP-WUS can achieve comparable MIL performance with that of NR PUSCH MSG3, with the assumed resource for each LP-WUS transmission is as the following, in which </a:t>
                      </a:r>
                      <a:r>
                        <a:rPr lang="en-GB" altLang="zh-CN" sz="12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RedCap</a:t>
                      </a:r>
                      <a:r>
                        <a:rPr lang="en-GB" altLang="zh-CN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and non-</a:t>
                      </a:r>
                      <a:r>
                        <a:rPr lang="en-GB" altLang="zh-CN" sz="12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RedCap</a:t>
                      </a:r>
                      <a:r>
                        <a:rPr lang="en-GB" altLang="zh-CN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UE cases are not further distinguished. </a:t>
                      </a:r>
                      <a:endParaRPr lang="zh-CN" altLang="zh-CN" sz="12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altLang="zh-CN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For Urban scenario and single PUSCH MSG3 transmission </a:t>
                      </a:r>
                      <a:endParaRPr lang="zh-CN" altLang="zh-CN" sz="12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742950" lvl="1" indent="-285750" algn="just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altLang="zh-CN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For OOK-based LP-WUS, the required resource reported is 0.9~17.28 MHz*Symbol/bit </a:t>
                      </a:r>
                      <a:endParaRPr lang="zh-CN" altLang="zh-CN" sz="12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742950" lvl="1" indent="-285750" algn="just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altLang="zh-CN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For FSK-based LP-WUS, the required resource reported is 4.32~25.92 MHz*Symbol/bit </a:t>
                      </a:r>
                      <a:endParaRPr lang="zh-CN" altLang="zh-CN" sz="12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742950" lvl="1" indent="-285750" algn="just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altLang="zh-CN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For OFDM-based LP-WUS, the required resource reported is 0.31~4.32 MHz*Symbol/bit</a:t>
                      </a:r>
                      <a:endParaRPr lang="zh-CN" altLang="zh-CN" sz="12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spcBef>
                          <a:spcPts val="12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altLang="zh-CN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For Urban scenario and PUSCH MSG3 transmission with two retransmissions (one source)</a:t>
                      </a:r>
                      <a:endParaRPr lang="zh-CN" altLang="zh-CN" sz="12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742950" lvl="1" indent="-285750" algn="just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altLang="zh-CN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For OOK-based LP-WUS, the required resource reported is 241.92 MHz*Symbol/bit </a:t>
                      </a:r>
                      <a:endParaRPr lang="zh-CN" altLang="zh-CN" sz="12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742950" lvl="1" indent="-285750" algn="just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altLang="zh-CN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For OFDM-based LP-WUS, the required resource reported is 2.16 MHz*Symbol/bit</a:t>
                      </a:r>
                      <a:endParaRPr lang="zh-CN" altLang="zh-CN" sz="12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spcBef>
                          <a:spcPts val="12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altLang="zh-CN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For Rural scenarios and single PUSCH MSG3 transmission </a:t>
                      </a:r>
                      <a:endParaRPr lang="zh-CN" altLang="zh-CN" sz="12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742950" lvl="1" indent="-285750" algn="just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altLang="zh-CN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For OOK-based LP-WUS, the required resource reported is 0.72~4.32 MHz*Symbol/bit </a:t>
                      </a:r>
                      <a:endParaRPr lang="zh-CN" altLang="zh-CN" sz="12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742950" lvl="1" indent="-285750" algn="just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altLang="zh-CN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For FSK-based LP-WUS, the required resource reported is 4.32 MHz*Symbol/bit (one source)</a:t>
                      </a:r>
                      <a:endParaRPr lang="zh-CN" altLang="zh-CN" sz="12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742950" lvl="1" indent="-285750" algn="just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altLang="zh-CN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For OFDM-based LP-WUS, the required resource reported is 0.62~4.36 MHz*Symbol/bit</a:t>
                      </a:r>
                      <a:endParaRPr lang="zh-CN" altLang="zh-CN" sz="12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spcAft>
                          <a:spcPts val="9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altLang="zh-CN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Note the above OFDM symbol assumes subcarrier spacing 30kHz</a:t>
                      </a:r>
                      <a:endParaRPr lang="zh-CN" altLang="zh-CN" sz="12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spcAft>
                          <a:spcPts val="9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altLang="zh-CN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In general, it is much more challenging for LP-WUS to reach comparable MIL as legacy PDCCH with AL16/AL8, more resources occupancy and/or coverage enhancement techniques for LP-WUS transmission would be required to reach such challenging MIL target. </a:t>
                      </a:r>
                      <a:endParaRPr lang="zh-CN" altLang="zh-CN" sz="1200" dirty="0" smtClean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9989425"/>
                  </a:ext>
                </a:extLst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334432" y="5938733"/>
            <a:ext cx="109452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Proposal 3: Coverage target should be comparable with PUSCH MSG3 performance 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9955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</a:rPr>
              <a:t>LP-WUS for Activation/Deactivation</a:t>
            </a:r>
          </a:p>
        </p:txBody>
      </p:sp>
      <p:sp>
        <p:nvSpPr>
          <p:cNvPr id="8196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5280951" y="6445251"/>
            <a:ext cx="1631951" cy="2159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120000"/>
              </a:lnSpc>
              <a:buClr>
                <a:srgbClr val="3333FF"/>
              </a:buClr>
              <a:buSzPct val="80000"/>
              <a:buFont typeface="Wingdings" panose="05000000000000000000" pitchFamily="2" charset="2"/>
              <a:buChar char="Ø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57213" indent="-214313">
              <a:lnSpc>
                <a:spcPct val="120000"/>
              </a:lnSpc>
              <a:buClr>
                <a:srgbClr val="FF0000"/>
              </a:buClr>
              <a:buSzPct val="60000"/>
              <a:buFont typeface="Wingdings" panose="05000000000000000000" pitchFamily="2" charset="2"/>
              <a:buChar char="l"/>
              <a:defRPr sz="21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857250" indent="-171450">
              <a:lnSpc>
                <a:spcPct val="120000"/>
              </a:lnSpc>
              <a:buClr>
                <a:srgbClr val="339933"/>
              </a:buClr>
              <a:buFont typeface="Wingdings" panose="05000000000000000000" pitchFamily="2" charset="2"/>
              <a:buChar char="ü"/>
              <a:defRPr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00150" indent="-171450">
              <a:lnSpc>
                <a:spcPct val="120000"/>
              </a:lnSpc>
              <a:buChar char="–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543050" indent="-171450">
              <a:lnSpc>
                <a:spcPct val="120000"/>
              </a:lnSpc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1885950" indent="-17145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228850" indent="-17145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2571750" indent="-17145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2914650" indent="-17145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SzTx/>
              <a:buFontTx/>
              <a:buNone/>
              <a:defRPr/>
            </a:pPr>
            <a:fld id="{311E766A-2B2E-4F7F-91DE-51E171C8EAB0}" type="slidenum">
              <a:rPr lang="en-US" altLang="zh-CN" sz="1050">
                <a:solidFill>
                  <a:srgbClr val="FF3300"/>
                </a:solidFill>
                <a:ea typeface="宋体" panose="02010600030101010101" pitchFamily="2" charset="-122"/>
              </a:rPr>
              <a:pPr>
                <a:lnSpc>
                  <a:spcPct val="100000"/>
                </a:lnSpc>
                <a:buClrTx/>
                <a:buSzTx/>
                <a:buFontTx/>
                <a:buNone/>
                <a:defRPr/>
              </a:pPr>
              <a:t>5</a:t>
            </a:fld>
            <a:endParaRPr lang="en-US" altLang="zh-CN" sz="1050">
              <a:solidFill>
                <a:srgbClr val="FF330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9825" y="1222819"/>
            <a:ext cx="11367404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Since the LP-WUS/LP-SS functionality is similar to paging, at least paging-related information should be contained, such as UE-ID, UE group ID and sub-group ID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40420" y="1893009"/>
            <a:ext cx="1137463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Based on TR 38.869, several potential activation and deactivation of LP-WUS monitoring method are proposed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In IDLE/INACTIVE mode, the available UE specific signaling is mainly paging, and the utilization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of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available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system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information signaling will not have UE monitoring flexibility. Hence, activation/deactivation of LP-WUS monitoring based on signaling is not appropriate</a:t>
            </a:r>
            <a:endParaRPr lang="en-US" altLang="zh-CN" sz="1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4431" y="884265"/>
            <a:ext cx="113781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E57B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For IDLE/INACTIVE mode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34431" y="3326041"/>
            <a:ext cx="10945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Proposal 4: Specify procedures to allow UE paging monitoring triggered by LP-WUS in IDEL/INACTIVE mode, and prioritize monitoring behavior based on UE implementation or preconfigured criteria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8294" y="4169928"/>
            <a:ext cx="113781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E57B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For CONNECTED mode</a:t>
            </a:r>
          </a:p>
        </p:txBody>
      </p:sp>
      <p:sp>
        <p:nvSpPr>
          <p:cNvPr id="3" name="矩形 2"/>
          <p:cNvSpPr/>
          <p:nvPr/>
        </p:nvSpPr>
        <p:spPr>
          <a:xfrm>
            <a:off x="364296" y="4508482"/>
            <a:ext cx="11306185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Meanwhile, some potential activation/deactivation methods for the CONNECTED mode are also proposed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Some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LP-WUS monitoring functionalities such as PDCCH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monitoring and similar functionality as R16 DCP are identified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Corresponding procedures to allow UE MR PDCCH monitoring triggered by LP-WUS can be specified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9825" y="5680960"/>
            <a:ext cx="109452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Proposal 5: Specify procedures to allow UE PDCCH monitoring triggered by LP-WUS in CONNECTED mode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869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微软雅黑" panose="020B0503020204020204" pitchFamily="34" charset="-122"/>
              </a:rPr>
              <a:t>RRM measurement</a:t>
            </a:r>
            <a:endParaRPr lang="zh-CN" altLang="en-US" dirty="0" smtClean="0">
              <a:latin typeface="微软雅黑" panose="020B0503020204020204" pitchFamily="34" charset="-122"/>
            </a:endParaRPr>
          </a:p>
        </p:txBody>
      </p:sp>
      <p:sp>
        <p:nvSpPr>
          <p:cNvPr id="8196" name="灯片编号占位符 3"/>
          <p:cNvSpPr>
            <a:spLocks noGrp="1"/>
          </p:cNvSpPr>
          <p:nvPr>
            <p:ph type="sldNum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120000"/>
              </a:lnSpc>
              <a:buClr>
                <a:srgbClr val="3333FF"/>
              </a:buClr>
              <a:buSzPct val="80000"/>
              <a:buFont typeface="Wingdings" panose="05000000000000000000" pitchFamily="2" charset="2"/>
              <a:buChar char="Ø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57213" indent="-214313">
              <a:lnSpc>
                <a:spcPct val="120000"/>
              </a:lnSpc>
              <a:buClr>
                <a:srgbClr val="FF0000"/>
              </a:buClr>
              <a:buSzPct val="60000"/>
              <a:buFont typeface="Wingdings" panose="05000000000000000000" pitchFamily="2" charset="2"/>
              <a:buChar char="l"/>
              <a:defRPr sz="21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857250" indent="-171450">
              <a:lnSpc>
                <a:spcPct val="120000"/>
              </a:lnSpc>
              <a:buClr>
                <a:srgbClr val="339933"/>
              </a:buClr>
              <a:buFont typeface="Wingdings" panose="05000000000000000000" pitchFamily="2" charset="2"/>
              <a:buChar char="ü"/>
              <a:defRPr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00150" indent="-171450">
              <a:lnSpc>
                <a:spcPct val="120000"/>
              </a:lnSpc>
              <a:buChar char="–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543050" indent="-171450">
              <a:lnSpc>
                <a:spcPct val="120000"/>
              </a:lnSpc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1885950" indent="-17145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228850" indent="-17145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2571750" indent="-17145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2914650" indent="-17145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SzTx/>
              <a:buFontTx/>
              <a:buNone/>
              <a:defRPr/>
            </a:pPr>
            <a:fld id="{311E766A-2B2E-4F7F-91DE-51E171C8EAB0}" type="slidenum">
              <a:rPr lang="en-US" altLang="zh-CN" sz="1050">
                <a:solidFill>
                  <a:srgbClr val="FF3300"/>
                </a:solidFill>
                <a:ea typeface="宋体" panose="02010600030101010101" pitchFamily="2" charset="-122"/>
              </a:rPr>
              <a:pPr>
                <a:lnSpc>
                  <a:spcPct val="100000"/>
                </a:lnSpc>
                <a:buClrTx/>
                <a:buSzTx/>
                <a:buFontTx/>
                <a:buNone/>
                <a:defRPr/>
              </a:pPr>
              <a:t>6</a:t>
            </a:fld>
            <a:endParaRPr lang="en-US" altLang="zh-CN" sz="1050">
              <a:solidFill>
                <a:srgbClr val="FF33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0366" y="1048543"/>
            <a:ext cx="113781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E57B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For IDLE/INACTIVE mode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40366" y="1387097"/>
            <a:ext cx="1087413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In IDLE/INACTIVE mode, RRM relaxation and offloading to WUR can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be both supported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in the serving cell to avoid the frequent trigger of the MR part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RRM measurement offloading to WUR for neighbor cell measurement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is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difficult to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perform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34433" y="3429000"/>
            <a:ext cx="113781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E57B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For CONNECTED mode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41909" y="3767554"/>
            <a:ext cx="1087413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In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CONNECTED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mode, since the MR part has been waken up, RRM measurement can be performed on the MR part, which is not necessary for offloading to WUR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The RRM relaxation for the CONNECTED mode can be considered</a:t>
            </a:r>
          </a:p>
        </p:txBody>
      </p:sp>
      <p:sp>
        <p:nvSpPr>
          <p:cNvPr id="2" name="矩形 1"/>
          <p:cNvSpPr/>
          <p:nvPr/>
        </p:nvSpPr>
        <p:spPr>
          <a:xfrm>
            <a:off x="340366" y="2443264"/>
            <a:ext cx="112396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Proposal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6: RRM measurement relaxation and offloading to WUR can be both specified in serving cell measurement for IDLE/INACTIVE mode 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433" y="4829383"/>
            <a:ext cx="1044116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Proposal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7: RRM measurement relaxation can be specified in serving cell measurement for CONNECTED mode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5798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微软雅黑" panose="020B0503020204020204" pitchFamily="34" charset="-122"/>
              </a:rPr>
              <a:t>Potential Rel-19 WID Scope</a:t>
            </a:r>
            <a:endParaRPr lang="zh-CN" altLang="en-US" dirty="0" smtClean="0">
              <a:latin typeface="微软雅黑" panose="020B0503020204020204" pitchFamily="34" charset="-122"/>
            </a:endParaRPr>
          </a:p>
        </p:txBody>
      </p:sp>
      <p:sp>
        <p:nvSpPr>
          <p:cNvPr id="8196" name="灯片编号占位符 3"/>
          <p:cNvSpPr>
            <a:spLocks noGrp="1"/>
          </p:cNvSpPr>
          <p:nvPr>
            <p:ph type="sldNum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120000"/>
              </a:lnSpc>
              <a:buClr>
                <a:srgbClr val="3333FF"/>
              </a:buClr>
              <a:buSzPct val="80000"/>
              <a:buFont typeface="Wingdings" panose="05000000000000000000" pitchFamily="2" charset="2"/>
              <a:buChar char="Ø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57213" indent="-214313">
              <a:lnSpc>
                <a:spcPct val="120000"/>
              </a:lnSpc>
              <a:buClr>
                <a:srgbClr val="FF0000"/>
              </a:buClr>
              <a:buSzPct val="60000"/>
              <a:buFont typeface="Wingdings" panose="05000000000000000000" pitchFamily="2" charset="2"/>
              <a:buChar char="l"/>
              <a:defRPr sz="21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857250" indent="-171450">
              <a:lnSpc>
                <a:spcPct val="120000"/>
              </a:lnSpc>
              <a:buClr>
                <a:srgbClr val="339933"/>
              </a:buClr>
              <a:buFont typeface="Wingdings" panose="05000000000000000000" pitchFamily="2" charset="2"/>
              <a:buChar char="ü"/>
              <a:defRPr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00150" indent="-171450">
              <a:lnSpc>
                <a:spcPct val="120000"/>
              </a:lnSpc>
              <a:buChar char="–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543050" indent="-171450">
              <a:lnSpc>
                <a:spcPct val="120000"/>
              </a:lnSpc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1885950" indent="-17145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228850" indent="-17145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2571750" indent="-17145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2914650" indent="-17145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SzTx/>
              <a:buFontTx/>
              <a:buNone/>
              <a:defRPr/>
            </a:pPr>
            <a:fld id="{311E766A-2B2E-4F7F-91DE-51E171C8EAB0}" type="slidenum">
              <a:rPr lang="en-US" altLang="zh-CN" sz="1050">
                <a:solidFill>
                  <a:srgbClr val="FF3300"/>
                </a:solidFill>
                <a:ea typeface="宋体" panose="02010600030101010101" pitchFamily="2" charset="-122"/>
              </a:rPr>
              <a:pPr>
                <a:lnSpc>
                  <a:spcPct val="100000"/>
                </a:lnSpc>
                <a:buClrTx/>
                <a:buSzTx/>
                <a:buFontTx/>
                <a:buNone/>
                <a:defRPr/>
              </a:pPr>
              <a:t>7</a:t>
            </a:fld>
            <a:endParaRPr lang="en-US" altLang="zh-CN" sz="1050">
              <a:solidFill>
                <a:srgbClr val="FF330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9304" y="890340"/>
            <a:ext cx="11513389" cy="5770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Specify a unified LP-WUS design for both IDLE/INACTIVE and CONNECTED mode usage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OOK-1 and/or OOK-4 based LP-WUS is supported for envelope detection LP-WUR</a:t>
            </a:r>
          </a:p>
          <a:p>
            <a:pPr marL="1200150" lvl="2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Flat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spectrum scheme is designed for further potential normative work</a:t>
            </a:r>
          </a:p>
          <a:p>
            <a:pPr marL="1200150" lvl="2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Central part repetition scheme should also be supported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Harmonized design can be also considered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The generation procedure should be based on existing hardware from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gNB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transmitter perspective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The coverage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performance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target for LP-WUS should be comparable to PUSCH MSG3 channel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or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IDLE/INACTIVE mode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Specify necessary procedures to allow UE MR paging monitoring triggered by LP-WUS</a:t>
            </a:r>
          </a:p>
          <a:p>
            <a:pPr marL="1200150" lvl="2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Activate/Deactivate the LP-WUS monitor 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Specify necessary procedure to allow UE RRM measurement</a:t>
            </a:r>
          </a:p>
          <a:p>
            <a:pPr marL="1200150" lvl="2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Consider both RRM measurement relaxation and offloading to LP-WUR  for serving cell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For CONNECTED mode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Specify necessary procedures to allow UE MR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PDCCH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monitoring triggered by LP-WUS</a:t>
            </a:r>
          </a:p>
          <a:p>
            <a:pPr marL="1200150" lvl="2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Activate/Deactivate the LP-WUS monitor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Specify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necessary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procedure to allow UE RRM measurement</a:t>
            </a:r>
          </a:p>
          <a:p>
            <a:pPr marL="1200150" lvl="2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Consider RRM measurement relaxation for serving cell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>
            <a:spLocks noGrp="1"/>
          </p:cNvSpPr>
          <p:nvPr>
            <p:ph type="title"/>
          </p:nvPr>
        </p:nvSpPr>
        <p:spPr>
          <a:xfrm>
            <a:off x="3041650" y="3051176"/>
            <a:ext cx="6172200" cy="593725"/>
          </a:xfrm>
        </p:spPr>
        <p:txBody>
          <a:bodyPr/>
          <a:lstStyle/>
          <a:p>
            <a:pPr algn="ctr">
              <a:defRPr/>
            </a:pPr>
            <a:r>
              <a:rPr lang="en-US" altLang="zh-CN" sz="3600" dirty="0">
                <a:latin typeface="+mn-lt"/>
                <a:cs typeface="Calibri" pitchFamily="34" charset="0"/>
              </a:rPr>
              <a:t>Thank You!</a:t>
            </a:r>
            <a:endParaRPr lang="zh-CN" altLang="en-US" sz="3600" dirty="0">
              <a:latin typeface="+mn-lt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研究院PPT模板V2.1">
  <a:themeElements>
    <a:clrScheme name="研究院PPT模板V2.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研究院PPT模板V2.1">
      <a:majorFont>
        <a:latin typeface="Arial"/>
        <a:ea typeface="华文中宋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>
            <a:srgbClr val="FF0000"/>
          </a:buClr>
          <a:buSzTx/>
          <a:buFont typeface="Wingdings" pitchFamily="2" charset="2"/>
          <a:buNone/>
          <a:tabLst/>
          <a:defRPr kumimoji="0" lang="zh-CN" alt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宋体" pitchFamily="2" charset="-122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>
            <a:srgbClr val="FF0000"/>
          </a:buClr>
          <a:buSzTx/>
          <a:buFont typeface="Wingdings" pitchFamily="2" charset="2"/>
          <a:buNone/>
          <a:tabLst/>
          <a:defRPr kumimoji="0" lang="zh-CN" alt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宋体" pitchFamily="2" charset="-122"/>
            <a:ea typeface="宋体" pitchFamily="2" charset="-122"/>
          </a:defRPr>
        </a:defPPr>
      </a:lstStyle>
    </a:lnDef>
  </a:objectDefaults>
  <a:extraClrSchemeLst>
    <a:extraClrScheme>
      <a:clrScheme name="研究院PPT模板V2.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2010年工作总结及2011年工作计划提纲20101206</Template>
  <TotalTime>33798</TotalTime>
  <Words>1207</Words>
  <Application>Microsoft Office PowerPoint</Application>
  <PresentationFormat>宽屏</PresentationFormat>
  <Paragraphs>108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Yu Gothic Medium</vt:lpstr>
      <vt:lpstr>SimHei</vt:lpstr>
      <vt:lpstr>华文中宋</vt:lpstr>
      <vt:lpstr>宋体</vt:lpstr>
      <vt:lpstr>微软雅黑</vt:lpstr>
      <vt:lpstr>Arial</vt:lpstr>
      <vt:lpstr>Calibri</vt:lpstr>
      <vt:lpstr>Courier New</vt:lpstr>
      <vt:lpstr>Times New Roman</vt:lpstr>
      <vt:lpstr>Wingdings</vt:lpstr>
      <vt:lpstr>研究院PPT模板V2.1</vt:lpstr>
      <vt:lpstr>Views on Rel-19 LP-WUS</vt:lpstr>
      <vt:lpstr>Potential objectives</vt:lpstr>
      <vt:lpstr>Waveform design</vt:lpstr>
      <vt:lpstr>Coverage target</vt:lpstr>
      <vt:lpstr>LP-WUS for Activation/Deactivation</vt:lpstr>
      <vt:lpstr>RRM measurement</vt:lpstr>
      <vt:lpstr>Potential Rel-19 WID Scope</vt:lpstr>
      <vt:lpstr>Thank You!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LTE与移动专业课题汇报</dc:title>
  <dc:creator>王庆扬</dc:creator>
  <cp:lastModifiedBy>HP</cp:lastModifiedBy>
  <cp:revision>6581</cp:revision>
  <dcterms:created xsi:type="dcterms:W3CDTF">2010-12-07T04:13:38Z</dcterms:created>
  <dcterms:modified xsi:type="dcterms:W3CDTF">2023-12-04T01:58:25Z</dcterms:modified>
</cp:coreProperties>
</file>