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313" r:id="rId4"/>
    <p:sldId id="273" r:id="rId5"/>
    <p:sldId id="274" r:id="rId6"/>
    <p:sldId id="282" r:id="rId7"/>
    <p:sldId id="279" r:id="rId8"/>
    <p:sldId id="314" r:id="rId9"/>
    <p:sldId id="286" r:id="rId10"/>
    <p:sldId id="285" r:id="rId11"/>
    <p:sldId id="317" r:id="rId12"/>
    <p:sldId id="278" r:id="rId13"/>
    <p:sldId id="320" r:id="rId14"/>
    <p:sldId id="318" r:id="rId15"/>
    <p:sldId id="315" r:id="rId16"/>
    <p:sldId id="321" r:id="rId17"/>
    <p:sldId id="316" r:id="rId18"/>
    <p:sldId id="310" r:id="rId19"/>
    <p:sldId id="300" r:id="rId20"/>
    <p:sldId id="322" r:id="rId21"/>
    <p:sldId id="319" r:id="rId22"/>
    <p:sldId id="323" r:id="rId23"/>
    <p:sldId id="324" r:id="rId24"/>
    <p:sldId id="275" r:id="rId25"/>
    <p:sldId id="277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54262EF-7DE8-4B8D-4FAC-0DF52AF33BA9}" name="Deepak P M" initials="DP" userId="S::deepakpm@cewit.org.in::4e6ff620-5f47-422e-8e4a-892e3bd38d7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4660"/>
  </p:normalViewPr>
  <p:slideViewPr>
    <p:cSldViewPr snapToGrid="0">
      <p:cViewPr varScale="1">
        <p:scale>
          <a:sx n="64" d="100"/>
          <a:sy n="64" d="100"/>
        </p:scale>
        <p:origin x="82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microsoft.com/office/2018/10/relationships/authors" Target="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epak P M" userId="4e6ff620-5f47-422e-8e4a-892e3bd38d77" providerId="ADAL" clId="{B71F3E4C-5C2C-44B2-AFD7-168FD113C54C}"/>
    <pc:docChg chg="custSel modSld sldOrd">
      <pc:chgData name="Deepak P M" userId="4e6ff620-5f47-422e-8e4a-892e3bd38d77" providerId="ADAL" clId="{B71F3E4C-5C2C-44B2-AFD7-168FD113C54C}" dt="2023-11-20T11:02:48.162" v="275" actId="20577"/>
      <pc:docMkLst>
        <pc:docMk/>
      </pc:docMkLst>
      <pc:sldChg chg="modSp mod addCm modCm">
        <pc:chgData name="Deepak P M" userId="4e6ff620-5f47-422e-8e4a-892e3bd38d77" providerId="ADAL" clId="{B71F3E4C-5C2C-44B2-AFD7-168FD113C54C}" dt="2023-11-20T11:02:48.162" v="275" actId="20577"/>
        <pc:sldMkLst>
          <pc:docMk/>
          <pc:sldMk cId="0" sldId="275"/>
        </pc:sldMkLst>
        <pc:spChg chg="mod">
          <ac:chgData name="Deepak P M" userId="4e6ff620-5f47-422e-8e4a-892e3bd38d77" providerId="ADAL" clId="{B71F3E4C-5C2C-44B2-AFD7-168FD113C54C}" dt="2023-11-20T10:29:00.955" v="235" actId="207"/>
          <ac:spMkLst>
            <pc:docMk/>
            <pc:sldMk cId="0" sldId="275"/>
            <ac:spMk id="2" creationId="{00000000-0000-0000-0000-000000000000}"/>
          </ac:spMkLst>
        </pc:spChg>
        <pc:spChg chg="mod">
          <ac:chgData name="Deepak P M" userId="4e6ff620-5f47-422e-8e4a-892e3bd38d77" providerId="ADAL" clId="{B71F3E4C-5C2C-44B2-AFD7-168FD113C54C}" dt="2023-11-20T11:02:48.162" v="275" actId="20577"/>
          <ac:spMkLst>
            <pc:docMk/>
            <pc:sldMk cId="0" sldId="275"/>
            <ac:spMk id="3" creationId="{0F323A11-AE9F-E00B-643F-716E50A415A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Deepak P M" userId="4e6ff620-5f47-422e-8e4a-892e3bd38d77" providerId="ADAL" clId="{B71F3E4C-5C2C-44B2-AFD7-168FD113C54C}" dt="2023-11-20T10:16:01.126" v="174"/>
              <pc2:cmMkLst xmlns:pc2="http://schemas.microsoft.com/office/powerpoint/2019/9/main/command">
                <pc:docMk/>
                <pc:sldMk cId="0" sldId="275"/>
                <pc2:cmMk id="{41A5B236-8BB2-452B-B4AE-0B3088566B2D}"/>
              </pc2:cmMkLst>
            </pc226:cmChg>
          </p:ext>
        </pc:extLst>
      </pc:sldChg>
      <pc:sldChg chg="ord">
        <pc:chgData name="Deepak P M" userId="4e6ff620-5f47-422e-8e4a-892e3bd38d77" providerId="ADAL" clId="{B71F3E4C-5C2C-44B2-AFD7-168FD113C54C}" dt="2023-11-20T10:54:52.622" v="240"/>
        <pc:sldMkLst>
          <pc:docMk/>
          <pc:sldMk cId="0" sldId="278"/>
        </pc:sldMkLst>
      </pc:sldChg>
      <pc:sldChg chg="modSp mod addCm">
        <pc:chgData name="Deepak P M" userId="4e6ff620-5f47-422e-8e4a-892e3bd38d77" providerId="ADAL" clId="{B71F3E4C-5C2C-44B2-AFD7-168FD113C54C}" dt="2023-11-20T10:56:27.973" v="242"/>
        <pc:sldMkLst>
          <pc:docMk/>
          <pc:sldMk cId="0" sldId="279"/>
        </pc:sldMkLst>
        <pc:spChg chg="mod">
          <ac:chgData name="Deepak P M" userId="4e6ff620-5f47-422e-8e4a-892e3bd38d77" providerId="ADAL" clId="{B71F3E4C-5C2C-44B2-AFD7-168FD113C54C}" dt="2023-11-20T10:56:13.068" v="241" actId="21"/>
          <ac:spMkLst>
            <pc:docMk/>
            <pc:sldMk cId="0" sldId="279"/>
            <ac:spMk id="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Deepak P M" userId="4e6ff620-5f47-422e-8e4a-892e3bd38d77" providerId="ADAL" clId="{B71F3E4C-5C2C-44B2-AFD7-168FD113C54C}" dt="2023-11-20T10:56:27.973" v="242"/>
              <pc2:cmMkLst xmlns:pc2="http://schemas.microsoft.com/office/powerpoint/2019/9/main/command">
                <pc:docMk/>
                <pc:sldMk cId="0" sldId="279"/>
                <pc2:cmMk id="{DEAA487E-B791-4624-A9C7-A9FBCDC12997}"/>
              </pc2:cmMkLst>
            </pc226:cmChg>
          </p:ext>
        </pc:extLst>
      </pc:sldChg>
      <pc:sldChg chg="addCm">
        <pc:chgData name="Deepak P M" userId="4e6ff620-5f47-422e-8e4a-892e3bd38d77" providerId="ADAL" clId="{B71F3E4C-5C2C-44B2-AFD7-168FD113C54C}" dt="2023-11-20T09:46:11.072" v="0"/>
        <pc:sldMkLst>
          <pc:docMk/>
          <pc:sldMk cId="0" sldId="28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Deepak P M" userId="4e6ff620-5f47-422e-8e4a-892e3bd38d77" providerId="ADAL" clId="{B71F3E4C-5C2C-44B2-AFD7-168FD113C54C}" dt="2023-11-20T09:46:11.072" v="0"/>
              <pc2:cmMkLst xmlns:pc2="http://schemas.microsoft.com/office/powerpoint/2019/9/main/command">
                <pc:docMk/>
                <pc:sldMk cId="0" sldId="286"/>
                <pc2:cmMk id="{5FAE7BB0-1B9E-4EF2-81D4-1C8479C82D63}"/>
              </pc2:cmMkLst>
            </pc226:cmChg>
          </p:ext>
        </pc:ext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9DACD-295E-46E1-965B-D5792DCEE81E}" type="datetime1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8800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5DC5B-026E-478C-AFDA-6BBC70F6CE8C}" type="datetime1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7418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66E53-A1AA-4507-A6FA-BFFC51A3417A}" type="datetime1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9666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E4F0A-69C1-48DB-ADEB-BACC4106B5E1}" type="datetime1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1967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F1650-6C33-4600-BA0A-70423E68E73F}" type="datetime1">
              <a:rPr lang="en-US" smtClean="0"/>
              <a:t>12/4/2023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2165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631B-0461-40CA-8437-10BCC0172C13}" type="datetime1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829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EEADB-E0D5-4A12-8EEA-FFC245072B36}" type="datetime1">
              <a:rPr lang="en-US" smtClean="0"/>
              <a:t>12/4/2023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335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ED136-F2EE-493D-B1ED-DA027170644E}" type="datetime1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3334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FCB37-E165-4A68-B43F-629C74161420}" type="datetime1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2007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3034A-82AF-4D7E-A8E6-F95CDF67489B}" type="datetime1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0006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5CCE3-00E7-44B0-84D2-70C75517557D}" type="datetime1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CEWiT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98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52D7EE-2964-4CC8-96B4-F71532A44A5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BE1F5-7DFC-4FA0-87F9-859F95899708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E60D8-7DEB-4D67-9514-E5D7B2599BC6}" type="datetime1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(c) CEWiT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780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FD48BC7-DC40-47DE-87EE-9F4B6ECB9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" name="Freeform: Shape 9">
            <a:extLst>
              <a:ext uri="{FF2B5EF4-FFF2-40B4-BE49-F238E27FC236}">
                <a16:creationId xmlns:a16="http://schemas.microsoft.com/office/drawing/2014/main" id="{E502BBC7-2C76-46F3-BC24-5985BC13DB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C7F28D52-2A5F-4D23-81AE-7CB8B591C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1664" y="0"/>
            <a:ext cx="9948672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49F55B-E96C-8E61-C275-A0BF29DF98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3" y="1999615"/>
            <a:ext cx="9144000" cy="2764028"/>
          </a:xfrm>
        </p:spPr>
        <p:txBody>
          <a:bodyPr anchor="ctr">
            <a:normAutofit/>
          </a:bodyPr>
          <a:lstStyle/>
          <a:p>
            <a:r>
              <a:rPr lang="en-US" sz="7200" spc="-1" dirty="0">
                <a:solidFill>
                  <a:srgbClr val="C00000"/>
                </a:solidFill>
                <a:latin typeface="Calibri"/>
              </a:rPr>
              <a:t>N</a:t>
            </a:r>
            <a:r>
              <a:rPr lang="en-US" sz="7200" b="0" strike="noStrike" spc="-1" dirty="0">
                <a:solidFill>
                  <a:srgbClr val="C00000"/>
                </a:solidFill>
                <a:latin typeface="Calibri"/>
              </a:rPr>
              <a:t>etwork </a:t>
            </a:r>
            <a:r>
              <a:rPr lang="en-US" sz="7200" spc="-1" dirty="0">
                <a:solidFill>
                  <a:srgbClr val="C00000"/>
                </a:solidFill>
                <a:latin typeface="Calibri"/>
              </a:rPr>
              <a:t>Energy Saving </a:t>
            </a:r>
            <a:r>
              <a:rPr lang="en-US" sz="7200" b="0" strike="noStrike" spc="-1" dirty="0">
                <a:solidFill>
                  <a:srgbClr val="C00000"/>
                </a:solidFill>
                <a:latin typeface="Calibri"/>
              </a:rPr>
              <a:t>Enhancements</a:t>
            </a:r>
            <a:endParaRPr lang="en-US" sz="7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29484E-3792-4B3D-89AD-7C8A1ED0E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0" y="5524786"/>
            <a:ext cx="475488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AE41819-1A8E-D7E9-DA53-4D23ACACE7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56" y="230544"/>
            <a:ext cx="1828093" cy="7692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12758D7-6E52-B373-FD3B-8ED6051C3B36}"/>
              </a:ext>
            </a:extLst>
          </p:cNvPr>
          <p:cNvSpPr txBox="1"/>
          <p:nvPr/>
        </p:nvSpPr>
        <p:spPr>
          <a:xfrm>
            <a:off x="9005458" y="283547"/>
            <a:ext cx="1828093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t>RP-233505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5A5158-01B5-C24E-D0A3-845C6FE02232}"/>
              </a:ext>
            </a:extLst>
          </p:cNvPr>
          <p:cNvSpPr txBox="1"/>
          <p:nvPr/>
        </p:nvSpPr>
        <p:spPr>
          <a:xfrm>
            <a:off x="3867232" y="243450"/>
            <a:ext cx="44053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3GPP TSG RAN Meeting #102                                                                                                           </a:t>
            </a:r>
            <a:r>
              <a:rPr kumimoji="0" lang="nl-NL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Edinburg, </a:t>
            </a:r>
            <a:r>
              <a:rPr lang="nl-NL" altLang="zh-CN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Scotland</a:t>
            </a:r>
            <a:r>
              <a:rPr kumimoji="0" lang="nl-NL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 December 11-15, 2023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E2BF64-4C3F-1405-29C8-BE5B258832D3}"/>
              </a:ext>
            </a:extLst>
          </p:cNvPr>
          <p:cNvSpPr txBox="1"/>
          <p:nvPr/>
        </p:nvSpPr>
        <p:spPr>
          <a:xfrm>
            <a:off x="3046445" y="4591365"/>
            <a:ext cx="5782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Agenda item: 9.1.1.5</a:t>
            </a:r>
            <a:endParaRPr lang="en-IN" b="1" dirty="0"/>
          </a:p>
          <a:p>
            <a:pPr algn="ctr"/>
            <a:r>
              <a:rPr lang="en-US" b="1" dirty="0"/>
              <a:t>Sourced by</a:t>
            </a:r>
            <a:r>
              <a:rPr lang="en-US" dirty="0"/>
              <a:t>: </a:t>
            </a:r>
            <a:r>
              <a:rPr lang="en-US" b="1" dirty="0"/>
              <a:t>CEWiT, IIT-K, </a:t>
            </a:r>
            <a:r>
              <a:rPr lang="en-US" b="1" dirty="0" err="1"/>
              <a:t>Tejas</a:t>
            </a:r>
            <a:r>
              <a:rPr lang="en-US" b="1" dirty="0"/>
              <a:t> Networks</a:t>
            </a:r>
          </a:p>
        </p:txBody>
      </p:sp>
    </p:spTree>
    <p:extLst>
      <p:ext uri="{BB962C8B-B14F-4D97-AF65-F5344CB8AC3E}">
        <p14:creationId xmlns:p14="http://schemas.microsoft.com/office/powerpoint/2010/main" val="3196610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10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940" y="280941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endParaRPr lang="en-IN" sz="2800" b="0" strike="noStrike" spc="-1" dirty="0">
              <a:latin typeface="Arial"/>
            </a:endParaRPr>
          </a:p>
        </p:txBody>
      </p:sp>
      <p:sp>
        <p:nvSpPr>
          <p:cNvPr id="6" name="CustomShape 7"/>
          <p:cNvSpPr/>
          <p:nvPr/>
        </p:nvSpPr>
        <p:spPr>
          <a:xfrm>
            <a:off x="334440" y="202239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63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b="0" strike="noStrike" spc="-1" dirty="0">
                <a:solidFill>
                  <a:srgbClr val="C00000"/>
                </a:solidFill>
                <a:latin typeface="Calibri"/>
              </a:rPr>
              <a:t>Adaptation of TRP (Technique C-2)</a:t>
            </a:r>
          </a:p>
        </p:txBody>
      </p:sp>
      <p:sp>
        <p:nvSpPr>
          <p:cNvPr id="7" name="CustomShape 1"/>
          <p:cNvSpPr/>
          <p:nvPr/>
        </p:nvSpPr>
        <p:spPr>
          <a:xfrm>
            <a:off x="556591" y="874719"/>
            <a:ext cx="11179469" cy="552036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Motivation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GB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Rel. 18 spatial adaptation techniques focussed on single TRP operation</a:t>
            </a:r>
          </a:p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Rel. 18 studied dynamic switching between single TRP and m-TRP operation </a:t>
            </a:r>
            <a:endParaRPr lang="en-GB" sz="2000" dirty="0">
              <a:solidFill>
                <a:srgbClr val="002060"/>
              </a:solidFill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</a:rPr>
              <a:t>Significant energy saving is observed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</a:rPr>
              <a:t>No impact on legacy UE is foreseen, if implemented for UE specific signals/channels</a:t>
            </a:r>
          </a:p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GB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Adapt the number of TRPs transmitting and/or receiving signals and channels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Adaptation of TRP impacts the TCI state configurations</a:t>
            </a:r>
            <a:endParaRPr lang="en-GB" sz="2000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857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Transmission/reception using single/multiple TRP is configured using TCI states</a:t>
            </a:r>
          </a:p>
          <a:p>
            <a:pPr marL="125857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Current specification has limited flexibility to configure TCI states</a:t>
            </a:r>
          </a:p>
          <a:p>
            <a:pPr marL="80137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Adaptation of TRP impacts the repetition schemes</a:t>
            </a:r>
          </a:p>
          <a:p>
            <a:pPr marL="125857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Spatial domain repetition using m-TRP improves reliability of transmission</a:t>
            </a:r>
          </a:p>
          <a:p>
            <a:pPr marL="125857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 type of mappings are defined between repetitions and TCI states</a:t>
            </a:r>
          </a:p>
          <a:p>
            <a:pPr marL="125857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Adaptation reduces the number of repetitions and impacts the mapping with TCI states</a:t>
            </a:r>
          </a:p>
          <a:p>
            <a:pPr marL="125857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2000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6255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endParaRPr lang="en-IN" sz="2000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IN" sz="2000" b="0" strike="noStrike" spc="-1" dirty="0">
              <a:latin typeface="Arial"/>
            </a:endParaRPr>
          </a:p>
          <a:p>
            <a:pPr marL="1270">
              <a:spcBef>
                <a:spcPts val="400"/>
              </a:spcBef>
              <a:buClr>
                <a:srgbClr val="000000"/>
              </a:buClr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IN" sz="20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11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940" y="280941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endParaRPr lang="en-IN" sz="2800" b="0" strike="noStrike" spc="-1" dirty="0">
              <a:latin typeface="Arial"/>
            </a:endParaRPr>
          </a:p>
        </p:txBody>
      </p:sp>
      <p:sp>
        <p:nvSpPr>
          <p:cNvPr id="6" name="CustomShape 7"/>
          <p:cNvSpPr/>
          <p:nvPr/>
        </p:nvSpPr>
        <p:spPr>
          <a:xfrm>
            <a:off x="610800" y="445751"/>
            <a:ext cx="9427080" cy="857935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63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b="0" strike="noStrike" spc="-1" dirty="0">
                <a:solidFill>
                  <a:srgbClr val="C00000"/>
                </a:solidFill>
                <a:latin typeface="Calibri"/>
              </a:rPr>
              <a:t>Adaptation of TRP (Technique C-2) : Proposal</a:t>
            </a:r>
          </a:p>
        </p:txBody>
      </p:sp>
      <p:sp>
        <p:nvSpPr>
          <p:cNvPr id="7" name="CustomShape 1"/>
          <p:cNvSpPr/>
          <p:nvPr/>
        </p:nvSpPr>
        <p:spPr>
          <a:xfrm>
            <a:off x="536403" y="1456715"/>
            <a:ext cx="11044797" cy="4491489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2000" spc="-1" dirty="0">
              <a:solidFill>
                <a:srgbClr val="002060"/>
              </a:solidFill>
              <a:latin typeface="Times New Roman"/>
            </a:endParaRPr>
          </a:p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The Rel. 19 WI phase should consider following aspects for efficient implementation of TRP adaptation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</a:rPr>
              <a:t>Enhancements for TCI framework for m-TRP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</a:rPr>
              <a:t>Signalling exchanges for TRP adaptation and defining UE behaviour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sz="20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Impacts on repetition schemes/procedures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GB" sz="20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457835" lvl="1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SzPct val="75000"/>
            </a:pPr>
            <a:endParaRPr lang="en-IN" sz="2000" b="0" strike="noStrike" spc="-1" dirty="0">
              <a:latin typeface="Arial"/>
            </a:endParaRPr>
          </a:p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IN" sz="2000" b="0" strike="noStrike" spc="-1" dirty="0">
              <a:latin typeface="Arial"/>
            </a:endParaRPr>
          </a:p>
          <a:p>
            <a:pPr marL="1270">
              <a:spcBef>
                <a:spcPts val="400"/>
              </a:spcBef>
              <a:buClr>
                <a:srgbClr val="000000"/>
              </a:buClr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IN" sz="20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809917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extShape 1"/>
          <p:cNvSpPr txBox="1"/>
          <p:nvPr/>
        </p:nvSpPr>
        <p:spPr>
          <a:xfrm>
            <a:off x="914400" y="2130480"/>
            <a:ext cx="10362960" cy="14695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4000" b="1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Extending NES to Additional </a:t>
            </a:r>
            <a:r>
              <a:rPr lang="en-US" sz="4000" b="1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S</a:t>
            </a:r>
            <a:r>
              <a:rPr lang="en-US" sz="4000" b="1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cenario/Deployment</a:t>
            </a:r>
            <a:endParaRPr lang="en-IN" sz="4000" b="1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567444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13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940" y="280941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endParaRPr lang="en-IN" sz="2800" b="0" strike="noStrike" spc="-1" dirty="0">
              <a:latin typeface="Arial"/>
            </a:endParaRPr>
          </a:p>
        </p:txBody>
      </p:sp>
      <p:sp>
        <p:nvSpPr>
          <p:cNvPr id="6" name="CustomShape 7"/>
          <p:cNvSpPr/>
          <p:nvPr/>
        </p:nvSpPr>
        <p:spPr>
          <a:xfrm>
            <a:off x="556921" y="470881"/>
            <a:ext cx="9501477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63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b="0" strike="noStrike" spc="-1" dirty="0">
                <a:solidFill>
                  <a:srgbClr val="C00000"/>
                </a:solidFill>
                <a:latin typeface="Calibri"/>
              </a:rPr>
              <a:t>Extending NES to Network Controlled Repeater</a:t>
            </a:r>
          </a:p>
        </p:txBody>
      </p:sp>
      <p:sp>
        <p:nvSpPr>
          <p:cNvPr id="7" name="CustomShape 1"/>
          <p:cNvSpPr/>
          <p:nvPr/>
        </p:nvSpPr>
        <p:spPr>
          <a:xfrm>
            <a:off x="556921" y="1322159"/>
            <a:ext cx="10091841" cy="4950541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NCR is an advanced repeater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GB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Capable of receiving/processing  side control information from serving </a:t>
            </a:r>
            <a:r>
              <a:rPr lang="en-GB" sz="2000" spc="-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GB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GB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Capable of adapting the amplify &amp; forwarding operation based on SCI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endParaRPr lang="en-GB" sz="2000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Rel. 18 NES adaptations assumed deployment without NCR</a:t>
            </a:r>
          </a:p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GB" sz="2000" dirty="0">
              <a:solidFill>
                <a:srgbClr val="002060"/>
              </a:solidFill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NCR should adjust A&amp;F operation based </a:t>
            </a:r>
            <a:r>
              <a:rPr lang="en-GB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on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adaptation </a:t>
            </a:r>
            <a:r>
              <a:rPr lang="en-GB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at the </a:t>
            </a:r>
            <a:r>
              <a:rPr lang="en-GB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serving </a:t>
            </a:r>
            <a:r>
              <a:rPr lang="en-GB" sz="20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gNB</a:t>
            </a:r>
            <a:endParaRPr lang="en-GB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Save energy at NCR and minimize interference in system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NCR behavior should be defined for the scenario when serving </a:t>
            </a:r>
            <a:r>
              <a:rPr lang="en-US" sz="2000" spc="-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in NES mode</a:t>
            </a:r>
          </a:p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SCI </a:t>
            </a:r>
            <a:r>
              <a:rPr lang="en-US" sz="2000" spc="-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neededed</a:t>
            </a:r>
            <a:r>
              <a:rPr lang="en-US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inform NCR about adaptation pattern at </a:t>
            </a:r>
            <a:r>
              <a:rPr lang="en-US" sz="2000" spc="-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endParaRPr lang="en-IN" sz="2000" b="0" strike="noStrike" spc="-1" dirty="0">
              <a:latin typeface="Arial"/>
            </a:endParaRPr>
          </a:p>
          <a:p>
            <a:pPr marL="1270">
              <a:spcBef>
                <a:spcPts val="400"/>
              </a:spcBef>
              <a:buClr>
                <a:srgbClr val="000000"/>
              </a:buClr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IN" sz="20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0300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14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940" y="280941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endParaRPr lang="en-IN" sz="2800" b="0" strike="noStrike" spc="-1" dirty="0">
              <a:latin typeface="Arial"/>
            </a:endParaRPr>
          </a:p>
        </p:txBody>
      </p:sp>
      <p:sp>
        <p:nvSpPr>
          <p:cNvPr id="6" name="CustomShape 7"/>
          <p:cNvSpPr/>
          <p:nvPr/>
        </p:nvSpPr>
        <p:spPr>
          <a:xfrm>
            <a:off x="556921" y="374444"/>
            <a:ext cx="9501477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63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b="0" strike="noStrike" spc="-1" dirty="0">
                <a:solidFill>
                  <a:srgbClr val="C00000"/>
                </a:solidFill>
                <a:latin typeface="Calibri"/>
              </a:rPr>
              <a:t>Extending NES to Network controlled repeater: Proposal</a:t>
            </a:r>
          </a:p>
        </p:txBody>
      </p:sp>
      <p:sp>
        <p:nvSpPr>
          <p:cNvPr id="7" name="CustomShape 1"/>
          <p:cNvSpPr/>
          <p:nvPr/>
        </p:nvSpPr>
        <p:spPr>
          <a:xfrm>
            <a:off x="861391" y="1140427"/>
            <a:ext cx="9501477" cy="4677276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2000" spc="-1" dirty="0">
              <a:solidFill>
                <a:srgbClr val="002060"/>
              </a:solidFill>
              <a:latin typeface="Times New Roman"/>
            </a:endParaRPr>
          </a:p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The Rel. 19 WI phase should consider following aspects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GB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Impact of adaptations for NES at serving </a:t>
            </a:r>
            <a:r>
              <a:rPr lang="en-GB" sz="2000" spc="-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GB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NCR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GB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Signalling exchanges to inform NCR about the adaptations for NES at serving </a:t>
            </a:r>
            <a:r>
              <a:rPr lang="en-GB" sz="2000" spc="-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endParaRPr lang="en-GB" sz="2000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GB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Behaviour of NCR for new scenario/</a:t>
            </a:r>
            <a:r>
              <a:rPr lang="en-GB" sz="2000" spc="-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signaling</a:t>
            </a:r>
            <a:r>
              <a:rPr lang="en-GB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8001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GB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457835" lvl="1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SzPct val="75000"/>
            </a:pPr>
            <a:endParaRPr lang="en-IN" sz="2000" b="0" strike="noStrike" spc="-1" dirty="0">
              <a:latin typeface="Arial"/>
            </a:endParaRPr>
          </a:p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IN" sz="2000" b="0" strike="noStrike" spc="-1" dirty="0">
              <a:latin typeface="Arial"/>
            </a:endParaRPr>
          </a:p>
          <a:p>
            <a:pPr marL="1270">
              <a:spcBef>
                <a:spcPts val="400"/>
              </a:spcBef>
              <a:buClr>
                <a:srgbClr val="000000"/>
              </a:buClr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IN" sz="20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72690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extShape 1"/>
          <p:cNvSpPr txBox="1"/>
          <p:nvPr/>
        </p:nvSpPr>
        <p:spPr>
          <a:xfrm>
            <a:off x="914400" y="2130480"/>
            <a:ext cx="10362960" cy="14695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4000" b="1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Further Enhancements for </a:t>
            </a:r>
            <a:r>
              <a:rPr lang="en-US" sz="4000" b="1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Rel. 18 NES Features</a:t>
            </a:r>
            <a:endParaRPr lang="en-IN" sz="4000" b="1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875940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522568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16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455940" y="812900"/>
            <a:ext cx="11401630" cy="5241624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altLang="en-GB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Rel-18 WI on spatial/power adaptation focused on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Measurement and reporting framework for determining the adaptation pattern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Adaptations for PDSCH only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endParaRPr lang="en-US" altLang="en-GB" sz="2000" dirty="0">
              <a:solidFill>
                <a:srgbClr val="002060"/>
              </a:solidFill>
              <a:latin typeface="Times New Roman" panose="02020603050405020304" pitchFamily="18" charset="0"/>
              <a:ea typeface="DengXian" panose="02010600030101010101" pitchFamily="2" charset="-122"/>
              <a:sym typeface="+mn-ea"/>
            </a:endParaRPr>
          </a:p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altLang="en-GB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Spatial/power adaptation impacts the beam characteristics and TCI states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Turning off antenna elements for spatial adaptation can lead to broader beams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CSI-RS and PDSCH are transmitted using beams with different characteristics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QCL relation between CSI-RS and PDSCH is impacted due to variation in beam characteristics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altLang="en-GB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Spatial/power adaptation impacts BFR procedure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Best beam is selected using measurements on CSI-RS and configured threshold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PDSCH is to be transmitted using different spatial/power configuration compared to CSI-RS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Measurements on CSI-RS w/o adaptation satisfy the threshold whereas the PDSCH may not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Performance of the selected beam may not be the best for PDSCH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285750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IN" sz="20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CustomShape 7"/>
          <p:cNvSpPr/>
          <p:nvPr/>
        </p:nvSpPr>
        <p:spPr>
          <a:xfrm>
            <a:off x="455940" y="14042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635"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spc="-1" dirty="0">
                <a:solidFill>
                  <a:srgbClr val="C00000"/>
                </a:solidFill>
                <a:latin typeface="Calibri"/>
              </a:rPr>
              <a:t>Enhancements for Spatial/power domain adaptation</a:t>
            </a:r>
          </a:p>
        </p:txBody>
      </p:sp>
    </p:spTree>
    <p:extLst>
      <p:ext uri="{BB962C8B-B14F-4D97-AF65-F5344CB8AC3E}">
        <p14:creationId xmlns:p14="http://schemas.microsoft.com/office/powerpoint/2010/main" val="16932402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17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455930" y="1152940"/>
            <a:ext cx="11280140" cy="5161556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  <a:defRPr/>
            </a:pPr>
            <a:r>
              <a:rPr lang="en-US" altLang="en-GB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Rel-18 spatial and power adaptation increases UL resource consumption and UE power consumption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Transmission of multiple CSI reports corresponding to various adaptation patterns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UE reports configured CSI report quantity for all adaptation patterns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Increase the measurement complexity, CSI payload and reporting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  <a:defRPr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Enhancements to simplify CSI report framework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Configured CSI report quantity can be redundant across the adaptation patterns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Enhancements to avoid redundancy in reporting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lvl="1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  <a:defRPr/>
            </a:pPr>
            <a:r>
              <a:rPr lang="en-US" altLang="en-GB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Rel-18 WI dropped following aspects of spatial and power adaptation due to time constraints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Enhancements for TCI states and BFR procedure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Enhancements for </a:t>
            </a:r>
            <a:r>
              <a:rPr lang="en-US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CSI report payload reduction</a:t>
            </a: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IN" sz="2000" b="0" strike="noStrike" spc="-1" dirty="0">
              <a:latin typeface="Arial"/>
            </a:endParaRPr>
          </a:p>
        </p:txBody>
      </p:sp>
      <p:sp>
        <p:nvSpPr>
          <p:cNvPr id="4" name="CustomShape 7">
            <a:extLst>
              <a:ext uri="{FF2B5EF4-FFF2-40B4-BE49-F238E27FC236}">
                <a16:creationId xmlns:a16="http://schemas.microsoft.com/office/drawing/2014/main" id="{70B46CB9-92A9-CBA5-D04A-576941C5189D}"/>
              </a:ext>
            </a:extLst>
          </p:cNvPr>
          <p:cNvSpPr/>
          <p:nvPr/>
        </p:nvSpPr>
        <p:spPr>
          <a:xfrm>
            <a:off x="455940" y="333949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635"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spc="-1" dirty="0">
                <a:solidFill>
                  <a:srgbClr val="C00000"/>
                </a:solidFill>
                <a:latin typeface="Calibri"/>
              </a:rPr>
              <a:t>Enhancements for Spatial/power domain adaptation cont’d…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522568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18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455930" y="1285240"/>
            <a:ext cx="10954192" cy="5237328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Rel. 19 should consider the following enhancements for spatial and power domain adaptations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20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Enhancements for </a:t>
            </a: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TCI state and BFR procedure to support spatial and power domain adaptations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Dynamic adaptation of the TCI state mapping based on adaptation pattern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Dynamic adaptation of threshold for beam selection based on adaptation pattern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Methods to simplify the CSI reporting framework for NES adaptation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CSI compression using correlation among various CSI report quantities for various adaptation patterns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Methods to derive CSI report quantities based on the adaptation pattern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GB" sz="20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IN" sz="20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CustomShape 7"/>
          <p:cNvSpPr/>
          <p:nvPr/>
        </p:nvSpPr>
        <p:spPr>
          <a:xfrm>
            <a:off x="548705" y="439266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635"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spc="-1" dirty="0">
                <a:solidFill>
                  <a:srgbClr val="C00000"/>
                </a:solidFill>
                <a:latin typeface="Calibri"/>
              </a:rPr>
              <a:t>Enhancements for Spatial/power domain adaptation: Proposal</a:t>
            </a:r>
          </a:p>
        </p:txBody>
      </p:sp>
    </p:spTree>
    <p:extLst>
      <p:ext uri="{BB962C8B-B14F-4D97-AF65-F5344CB8AC3E}">
        <p14:creationId xmlns:p14="http://schemas.microsoft.com/office/powerpoint/2010/main" val="6771730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522568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19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455940" y="1046922"/>
            <a:ext cx="11401630" cy="5241624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altLang="en-GB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Rel-18 DTX/DRX adaptation support single configured DTX/DRX pattern, activated by RRC or DCI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DTX/DRX pattern comprises start time, ON duration and periodicity</a:t>
            </a:r>
          </a:p>
          <a:p>
            <a:pPr marL="457835" lvl="2">
              <a:spcBef>
                <a:spcPts val="400"/>
              </a:spcBef>
              <a:buClr>
                <a:srgbClr val="002060"/>
              </a:buClr>
              <a:buSzPct val="75000"/>
            </a:pPr>
            <a:endParaRPr lang="en-US" altLang="en-GB" sz="2000" dirty="0">
              <a:solidFill>
                <a:srgbClr val="002060"/>
              </a:solidFill>
              <a:latin typeface="Times New Roman" panose="02020603050405020304" pitchFamily="18" charset="0"/>
              <a:ea typeface="DengXian" panose="02010600030101010101" pitchFamily="2" charset="-122"/>
              <a:sym typeface="+mn-ea"/>
            </a:endParaRPr>
          </a:p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altLang="en-GB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Dynamic adaptation of DTX/DRX pattern based on network condition is essential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Cell DTX/DRX pattern depends on network condition, which varies dynamically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GB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DCI based activation/deactivation supports dynamic adaptation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GB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Single pattern restrict flexibility of dynamic adaptation</a:t>
            </a: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US" altLang="en-GB" sz="2000" dirty="0">
              <a:solidFill>
                <a:srgbClr val="002060"/>
              </a:solidFill>
              <a:latin typeface="Times New Roman" panose="02020603050405020304" pitchFamily="18" charset="0"/>
              <a:ea typeface="DengXian" panose="02010600030101010101" pitchFamily="2" charset="-122"/>
              <a:sym typeface="+mn-ea"/>
            </a:endParaRPr>
          </a:p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altLang="en-GB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Multiple Cell DTX/DRX patterns is essential to improve flexibility adapt the pattern based on network condition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RRC configures multiple DTX/DRX pattern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DCI activate/deactivate cell DTX/DRX and select the pattern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IN" sz="20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CustomShape 7"/>
          <p:cNvSpPr/>
          <p:nvPr/>
        </p:nvSpPr>
        <p:spPr>
          <a:xfrm>
            <a:off x="455940" y="280941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635"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spc="-1" dirty="0">
                <a:solidFill>
                  <a:srgbClr val="C00000"/>
                </a:solidFill>
                <a:latin typeface="Calibri"/>
              </a:rPr>
              <a:t>Enhancements for DTX/DRX Adaptation</a:t>
            </a:r>
          </a:p>
        </p:txBody>
      </p:sp>
    </p:spTree>
    <p:extLst>
      <p:ext uri="{BB962C8B-B14F-4D97-AF65-F5344CB8AC3E}">
        <p14:creationId xmlns:p14="http://schemas.microsoft.com/office/powerpoint/2010/main" val="162489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522568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2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940" y="257339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b="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Motivation and State of Art</a:t>
            </a:r>
            <a:endParaRPr lang="en-IN" sz="2800" b="0" strike="noStrike" spc="-1" dirty="0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455940" y="983577"/>
            <a:ext cx="11125260" cy="5112424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indent="-342265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sz="2000" b="0" strike="noStrike" spc="-1" dirty="0">
                <a:solidFill>
                  <a:srgbClr val="002060"/>
                </a:solidFill>
                <a:latin typeface="Times New Roman"/>
              </a:rPr>
              <a:t>Adapting the </a:t>
            </a:r>
            <a:r>
              <a:rPr lang="en-US" sz="2000" spc="-1" dirty="0">
                <a:solidFill>
                  <a:srgbClr val="002060"/>
                </a:solidFill>
                <a:latin typeface="Times New Roman"/>
              </a:rPr>
              <a:t>transmission/reception procedures at </a:t>
            </a:r>
            <a:r>
              <a:rPr lang="en-US" sz="2000" b="0" strike="noStrike" spc="-1" dirty="0" err="1">
                <a:solidFill>
                  <a:srgbClr val="002060"/>
                </a:solidFill>
                <a:latin typeface="Times New Roman"/>
              </a:rPr>
              <a:t>gNB</a:t>
            </a:r>
            <a:r>
              <a:rPr lang="en-US" sz="2000" b="0" strike="noStrike" spc="-1" dirty="0">
                <a:solidFill>
                  <a:srgbClr val="002060"/>
                </a:solidFill>
                <a:latin typeface="Times New Roman"/>
              </a:rPr>
              <a:t> to reduce energy consumption</a:t>
            </a:r>
            <a:endParaRPr lang="en-IN" sz="2000" b="0" strike="noStrike" spc="-1" dirty="0">
              <a:latin typeface="Arial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IN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Motivation: is to reduce operational cost and environmental impacts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IN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Adaptation based on traffic condition, channel, UE feedback/assistance information etc.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</a:pPr>
            <a:r>
              <a:rPr lang="en-IN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Constraint: Minimum impact on performance, legacy UEs and specification</a:t>
            </a:r>
          </a:p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IN" sz="2000" spc="-1" dirty="0">
              <a:solidFill>
                <a:srgbClr val="002060"/>
              </a:solidFill>
              <a:latin typeface="Times New Roman"/>
            </a:endParaRPr>
          </a:p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sz="2000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Rel. 18 studied energy saving techniques in time, frequency, spatial and power domains</a:t>
            </a:r>
          </a:p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Evaluation metric and KPI</a:t>
            </a:r>
          </a:p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Energy saving gains</a:t>
            </a:r>
          </a:p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2000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Specification impact</a:t>
            </a:r>
          </a:p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20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Impact on legacy operation</a:t>
            </a:r>
          </a:p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2000" spc="-1" dirty="0">
              <a:solidFill>
                <a:srgbClr val="002060"/>
              </a:solidFill>
              <a:latin typeface="Times New Roman"/>
            </a:endParaRPr>
          </a:p>
          <a:p>
            <a:pPr marL="34290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IN" sz="2000" spc="-1" dirty="0">
                <a:solidFill>
                  <a:srgbClr val="002060"/>
                </a:solidFill>
                <a:latin typeface="Times New Roman"/>
              </a:rPr>
              <a:t>The outcome of the study is captured in TR 38.864</a:t>
            </a:r>
          </a:p>
          <a:p>
            <a:pPr marL="457835" lvl="1">
              <a:lnSpc>
                <a:spcPct val="100000"/>
              </a:lnSpc>
              <a:spcBef>
                <a:spcPts val="400"/>
              </a:spcBef>
              <a:buClr>
                <a:srgbClr val="002060"/>
              </a:buClr>
              <a:buSzPct val="75000"/>
            </a:pPr>
            <a:endParaRPr lang="en-IN" sz="2000" b="0" strike="noStrike" spc="-1" dirty="0">
              <a:latin typeface="Arial"/>
            </a:endParaRPr>
          </a:p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IN" sz="2000" b="0" strike="noStrike" spc="-1" dirty="0">
              <a:latin typeface="Arial"/>
            </a:endParaRPr>
          </a:p>
          <a:p>
            <a:pPr marL="285750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IN" sz="20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522568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20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662608" y="1298713"/>
            <a:ext cx="10787269" cy="4678018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altLang="en-GB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Rel-18 DTX/DRX pattern can be activated DCI</a:t>
            </a:r>
          </a:p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US" altLang="en-GB" sz="2000" dirty="0">
              <a:solidFill>
                <a:srgbClr val="002060"/>
              </a:solidFill>
              <a:latin typeface="Times New Roman" panose="02020603050405020304" pitchFamily="18" charset="0"/>
              <a:ea typeface="DengXian" panose="02010600030101010101" pitchFamily="2" charset="-122"/>
              <a:sym typeface="+mn-ea"/>
            </a:endParaRPr>
          </a:p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altLang="en-GB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Failure of DCI activating DTX/DRX adaptation results in uncertainty about DTX/DRX pattern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Unnecessary transmission/monitoring at UE side for the signals affected by DTX/DRX pattern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UE skip monitoring/reception of signals affected by DTX/DRX pattern</a:t>
            </a:r>
          </a:p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US" altLang="en-GB" sz="2000" dirty="0">
              <a:solidFill>
                <a:srgbClr val="002060"/>
              </a:solidFill>
              <a:latin typeface="Times New Roman" panose="02020603050405020304" pitchFamily="18" charset="0"/>
              <a:ea typeface="DengXian" panose="02010600030101010101" pitchFamily="2" charset="-122"/>
              <a:sym typeface="+mn-ea"/>
            </a:endParaRPr>
          </a:p>
          <a:p>
            <a:pPr marL="34290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altLang="en-GB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  <a:sym typeface="+mn-ea"/>
              </a:rPr>
              <a:t>Methods to enhance reliability of DCI activating/deactivating DTX/DRX should be considered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r>
              <a:rPr lang="en-US" alt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Introducing feedback for the DCI activating/deactivating DTX/DRX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SzPct val="75000"/>
              <a:buFont typeface="Calibri"/>
              <a:buChar char="◊"/>
              <a:defRPr/>
            </a:pPr>
            <a:endParaRPr lang="en-US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IN" sz="20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CustomShape 7"/>
          <p:cNvSpPr/>
          <p:nvPr/>
        </p:nvSpPr>
        <p:spPr>
          <a:xfrm>
            <a:off x="455940" y="280941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635"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spc="-1" dirty="0">
                <a:solidFill>
                  <a:srgbClr val="C00000"/>
                </a:solidFill>
                <a:latin typeface="Calibri"/>
              </a:rPr>
              <a:t>Enhancements for DTX/DRX Adaptation cont’d…</a:t>
            </a:r>
          </a:p>
        </p:txBody>
      </p:sp>
    </p:spTree>
    <p:extLst>
      <p:ext uri="{BB962C8B-B14F-4D97-AF65-F5344CB8AC3E}">
        <p14:creationId xmlns:p14="http://schemas.microsoft.com/office/powerpoint/2010/main" val="38638706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522568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21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455930" y="1285240"/>
            <a:ext cx="10954192" cy="5237328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lvl="1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  <a:defRPr/>
            </a:pPr>
            <a:endParaRPr lang="en-US" altLang="en-GB" sz="20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GB" sz="20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altLang="en-GB" sz="20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IN" sz="20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ustomShape 7">
            <a:extLst>
              <a:ext uri="{FF2B5EF4-FFF2-40B4-BE49-F238E27FC236}">
                <a16:creationId xmlns:a16="http://schemas.microsoft.com/office/drawing/2014/main" id="{DAE308CB-ACBA-0BD9-5B40-662841165E3B}"/>
              </a:ext>
            </a:extLst>
          </p:cNvPr>
          <p:cNvSpPr/>
          <p:nvPr/>
        </p:nvSpPr>
        <p:spPr>
          <a:xfrm>
            <a:off x="455940" y="552428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635">
              <a:spcBef>
                <a:spcPts val="480"/>
              </a:spcBef>
              <a:buClr>
                <a:srgbClr val="002060"/>
              </a:buClr>
              <a:buSzPct val="75000"/>
            </a:pPr>
            <a:r>
              <a:rPr lang="en-US" sz="2800" spc="-1" dirty="0">
                <a:solidFill>
                  <a:srgbClr val="C00000"/>
                </a:solidFill>
                <a:latin typeface="Calibri"/>
              </a:rPr>
              <a:t>Enhancements for DTX/DRX Adaptation: Proposal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338986-DAC7-BDBE-46BF-ED4F16514C53}"/>
              </a:ext>
            </a:extLst>
          </p:cNvPr>
          <p:cNvSpPr txBox="1"/>
          <p:nvPr/>
        </p:nvSpPr>
        <p:spPr>
          <a:xfrm>
            <a:off x="890574" y="1722783"/>
            <a:ext cx="10084904" cy="1118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The Rel. 19 WI phase should consider following</a:t>
            </a:r>
            <a:r>
              <a:rPr lang="en-GB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enhancements for DTX/DRX mechanism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Support for multiple DTX/DRX patterns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Increasing reliability of activation/deactivation of DTX/DRX</a:t>
            </a:r>
          </a:p>
        </p:txBody>
      </p:sp>
    </p:spTree>
    <p:extLst>
      <p:ext uri="{BB962C8B-B14F-4D97-AF65-F5344CB8AC3E}">
        <p14:creationId xmlns:p14="http://schemas.microsoft.com/office/powerpoint/2010/main" val="34844115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22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334440" y="169195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b="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Summary </a:t>
            </a:r>
            <a:endParaRPr lang="en-IN" sz="2800" b="0" strike="noStrike" spc="-1" dirty="0">
              <a:latin typeface="Arial"/>
            </a:endParaRPr>
          </a:p>
        </p:txBody>
      </p:sp>
      <p:sp>
        <p:nvSpPr>
          <p:cNvPr id="2" name="CustomShape 1"/>
          <p:cNvSpPr/>
          <p:nvPr/>
        </p:nvSpPr>
        <p:spPr>
          <a:xfrm>
            <a:off x="52595" y="1118150"/>
            <a:ext cx="6891130" cy="5149435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74295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On-demand SSB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Procedures for On-demand SSB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Design of simplified SSB and WUS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Multiplexing simplified SSB and DTX pattern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GB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Adaptation of TRP transmitting and/or receiving signals and channels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Enhancements for TCI framework for m-TRP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Impacts on repetition schemes/procedures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Signalling exchanges for TRP adaptation and defining UE behaviour 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GB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Extending NES enhancements to deployment scenario with NCR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Side control information to support NES capable </a:t>
            </a:r>
            <a:r>
              <a:rPr lang="en-US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gNB</a:t>
            </a:r>
            <a:endParaRPr lang="en-US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Signaling mechanism and NCR behavior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GB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1657350" lvl="3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57350" lvl="3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400"/>
              </a:spcBef>
            </a:pPr>
            <a:endParaRPr lang="en-IN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323A11-AE9F-E00B-643F-716E50A415A0}"/>
              </a:ext>
            </a:extLst>
          </p:cNvPr>
          <p:cNvSpPr txBox="1"/>
          <p:nvPr/>
        </p:nvSpPr>
        <p:spPr>
          <a:xfrm>
            <a:off x="6943725" y="1892643"/>
            <a:ext cx="5168348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Further enhancements for DTX/DRX mechanism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Support for multiple DTX/DRX patterns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Increasing reliability of activation/deactivation of DTX/DRX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GB" dirty="0">
              <a:solidFill>
                <a:srgbClr val="002060"/>
              </a:solidFill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285750" lvl="1" indent="-342265">
              <a:spcBef>
                <a:spcPts val="40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sz="2000" dirty="0">
                <a:solidFill>
                  <a:srgbClr val="002060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Further enhancements for spatial/power adaptation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Enhancements for </a:t>
            </a:r>
            <a:r>
              <a:rPr lang="en-US" altLang="en-GB" sz="18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TCI state and </a:t>
            </a: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beam failure recovery procedures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  <a:sym typeface="+mn-ea"/>
              </a:rPr>
              <a:t>Enhancements to simplify CSI report framework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8676EC-5C6D-0749-222C-9C369ECD3907}"/>
              </a:ext>
            </a:extLst>
          </p:cNvPr>
          <p:cNvSpPr txBox="1"/>
          <p:nvPr/>
        </p:nvSpPr>
        <p:spPr>
          <a:xfrm>
            <a:off x="334440" y="766977"/>
            <a:ext cx="8061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 NES </a:t>
            </a:r>
            <a:r>
              <a:rPr lang="en-US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techniques are supported for WI phase in Rel. 19</a:t>
            </a:r>
            <a:r>
              <a:rPr lang="en-IN" dirty="0"/>
              <a:t>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23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396956" y="2756520"/>
            <a:ext cx="3398088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5400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ea typeface="DejaVu Sans" panose="020B0603030804020204"/>
                <a:cs typeface="Times New Roman" panose="02020603050405020304" pitchFamily="18" charset="0"/>
              </a:rPr>
              <a:t>Thank You</a:t>
            </a:r>
            <a:endParaRPr lang="en-IN" sz="5400" b="0" strike="noStrike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3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940" y="280941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b="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State of art cont’d…</a:t>
            </a:r>
            <a:endParaRPr lang="en-IN" sz="2800" b="0" strike="noStrike" spc="-1" dirty="0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455940" y="953421"/>
            <a:ext cx="11280120" cy="5506059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Rel. 18 </a:t>
            </a:r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 focused on</a:t>
            </a:r>
            <a:endParaRPr lang="en-US" b="0" strike="noStrike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Adaptation of DTX/DRX pattern for </a:t>
            </a:r>
            <a:r>
              <a:rPr lang="en-US" spc="-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(Technique A-4)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 for DTX/DRX and activation/deactivation of DTX/DRX 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Impact of DTX/DRX pattern on various signals/channels and UE behavior for various conflicts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Adaptation of spatial elements: Port adaptation and </a:t>
            </a:r>
            <a:r>
              <a:rPr lang="en-US" spc="-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TxRu</a:t>
            </a: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adaptation (Technique C-1)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Procedures and Configuration for determining the adaptation pattern</a:t>
            </a:r>
          </a:p>
          <a:p>
            <a:pPr marL="1657350" lvl="3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Impacts on CSI-RS measurement and reporting framework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Signaling exchanges for spatial adaptation and UE behavior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Power adaptation (Technique D-1)</a:t>
            </a: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Procedures and Configuration for determining the adaptation pattern </a:t>
            </a:r>
          </a:p>
          <a:p>
            <a:pPr marL="1657350" lvl="3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Impacts on CSI-RS measurement and reporting </a:t>
            </a: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framework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Signaling </a:t>
            </a: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exchanges for </a:t>
            </a:r>
            <a:r>
              <a:rPr lang="en-US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power adaptation and UE behavior</a:t>
            </a: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spc="-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IN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extShape 1"/>
          <p:cNvSpPr txBox="1"/>
          <p:nvPr/>
        </p:nvSpPr>
        <p:spPr>
          <a:xfrm>
            <a:off x="914400" y="2130480"/>
            <a:ext cx="10362960" cy="14695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4000" b="1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Adaptation of Common </a:t>
            </a:r>
            <a:r>
              <a:rPr lang="en-US" sz="4000" b="1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S</a:t>
            </a:r>
            <a:r>
              <a:rPr lang="en-US" sz="4000" b="1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ignals/Channels</a:t>
            </a:r>
            <a:endParaRPr lang="en-IN" sz="4000" b="1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5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561957" y="188157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b="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Motivation for Adaptation of Common </a:t>
            </a:r>
            <a:r>
              <a:rPr lang="en-US" sz="2800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S</a:t>
            </a:r>
            <a:r>
              <a:rPr lang="en-US" sz="2800" b="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ignals/Channels</a:t>
            </a:r>
          </a:p>
        </p:txBody>
      </p:sp>
      <p:sp>
        <p:nvSpPr>
          <p:cNvPr id="3" name="CustomShape 1"/>
          <p:cNvSpPr/>
          <p:nvPr/>
        </p:nvSpPr>
        <p:spPr>
          <a:xfrm>
            <a:off x="728869" y="860637"/>
            <a:ext cx="10901173" cy="5487154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Rel. 18 techniques for NES is restricted to UE specific signals/channels</a:t>
            </a:r>
          </a:p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US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Spatial and power domain adaptations, and Cell DTX/DRX </a:t>
            </a:r>
            <a:r>
              <a:rPr lang="en-US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no impact on common signals/channels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In NR, transmission of common signals/channels is irrespective of load or network condition and it occupy a certain part of time and frequency resource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Results in frequent switching, lower inactive period, and limit the energy saving gains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E.g., if SSB occasion overlaps with inactive period of Cell DTX, then the </a:t>
            </a:r>
            <a:r>
              <a:rPr lang="en-US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gNB</a:t>
            </a: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turns On and transmit SSB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SSB-less </a:t>
            </a:r>
            <a:r>
              <a:rPr lang="en-GB" spc="-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SCell</a:t>
            </a:r>
            <a:r>
              <a:rPr lang="en-GB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operation is limited to certain scenario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Synchronization relies on measurement of SSB </a:t>
            </a: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n other cells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Measurement is applicable only for co-located cells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Non-co-located cells rely on periodic SSB transmission, where NES techniques are not applicable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US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Techniques for NES should be extended to common signals/channels and new scenario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Prioritize techniques based on the outcome of SI phase</a:t>
            </a:r>
          </a:p>
          <a:p>
            <a:pPr marL="800100" lvl="1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US" sz="2000" spc="-1" dirty="0">
              <a:solidFill>
                <a:srgbClr val="002060"/>
              </a:solidFill>
              <a:latin typeface="Calibri"/>
            </a:endParaRPr>
          </a:p>
          <a:p>
            <a:pPr marL="342900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US" sz="2000" spc="-1" dirty="0">
              <a:solidFill>
                <a:srgbClr val="002060"/>
              </a:solidFill>
              <a:latin typeface="Calibri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GB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GB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IN" sz="20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6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940" y="121897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b="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On-demand SSB (Technique A-5-2)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79268" y="794377"/>
            <a:ext cx="6046534" cy="5740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sz="2000" spc="-1" dirty="0">
                <a:solidFill>
                  <a:srgbClr val="002060"/>
                </a:solidFill>
                <a:latin typeface="Calibri"/>
              </a:rPr>
              <a:t>Extension of SSB less operation to non-co-located cells</a:t>
            </a:r>
          </a:p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sz="2000" b="0" strike="noStrike" spc="-1" dirty="0">
                <a:solidFill>
                  <a:srgbClr val="002060"/>
                </a:solidFill>
                <a:latin typeface="Calibri"/>
              </a:rPr>
              <a:t>SSB transmission based on WUS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Enable longer inactivity period for cell, resulting in energy saving</a:t>
            </a:r>
          </a:p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Simplified SSB to enable measurement and transmission of WUS by the UE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As a starting point RACH can be considered as the WUS 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Based on TR 38.864, significant energy saving is observed</a:t>
            </a:r>
          </a:p>
          <a:p>
            <a:pPr marL="342900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sz="2000" spc="-1" dirty="0">
                <a:solidFill>
                  <a:srgbClr val="002060"/>
                </a:solidFill>
                <a:latin typeface="Calibri"/>
              </a:rPr>
              <a:t>Combining simplified SSB with DTX pattern</a:t>
            </a:r>
          </a:p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Transmit simplified SSB during non-active period of DTX pattern</a:t>
            </a:r>
          </a:p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Simplified SSB occupy less amount of time and frequency resources</a:t>
            </a:r>
          </a:p>
          <a:p>
            <a:pPr marL="742950" lvl="1" indent="-284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Increases sleep time and energy saving gains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GB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A964D3F-2EA5-E043-B8BF-23F6F9A12455}"/>
              </a:ext>
            </a:extLst>
          </p:cNvPr>
          <p:cNvGrpSpPr/>
          <p:nvPr/>
        </p:nvGrpSpPr>
        <p:grpSpPr>
          <a:xfrm>
            <a:off x="7063564" y="1071572"/>
            <a:ext cx="4730874" cy="1482540"/>
            <a:chOff x="1007318" y="4185833"/>
            <a:chExt cx="4730874" cy="1482540"/>
          </a:xfrm>
        </p:grpSpPr>
        <p:grpSp>
          <p:nvGrpSpPr>
            <p:cNvPr id="2" name="Group 1"/>
            <p:cNvGrpSpPr/>
            <p:nvPr/>
          </p:nvGrpSpPr>
          <p:grpSpPr>
            <a:xfrm>
              <a:off x="1007318" y="4185833"/>
              <a:ext cx="4730874" cy="1482540"/>
              <a:chOff x="622852" y="1299203"/>
              <a:chExt cx="5158274" cy="1285776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1363433" y="2264665"/>
                <a:ext cx="3875300" cy="320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Fig. 1:  On demand SSB framework</a:t>
                </a:r>
                <a:endParaRPr lang="en-IN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" name="Group 4"/>
              <p:cNvGrpSpPr/>
              <p:nvPr/>
            </p:nvGrpSpPr>
            <p:grpSpPr>
              <a:xfrm>
                <a:off x="622852" y="1299203"/>
                <a:ext cx="5158274" cy="796078"/>
                <a:chOff x="2067339" y="2054084"/>
                <a:chExt cx="6175513" cy="1567766"/>
              </a:xfrm>
            </p:grpSpPr>
            <p:cxnSp>
              <p:nvCxnSpPr>
                <p:cNvPr id="6" name="Straight Arrow Connector 5"/>
                <p:cNvCxnSpPr/>
                <p:nvPr/>
              </p:nvCxnSpPr>
              <p:spPr>
                <a:xfrm flipV="1">
                  <a:off x="2067339" y="2570920"/>
                  <a:ext cx="6175513" cy="2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" name="Rectangle: Rounded Corners 6"/>
                <p:cNvSpPr/>
                <p:nvPr/>
              </p:nvSpPr>
              <p:spPr>
                <a:xfrm>
                  <a:off x="2425148" y="2201589"/>
                  <a:ext cx="384313" cy="369333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8" name="Rectangle: Rounded Corners 7"/>
                <p:cNvSpPr/>
                <p:nvPr/>
              </p:nvSpPr>
              <p:spPr>
                <a:xfrm>
                  <a:off x="4326835" y="2201589"/>
                  <a:ext cx="384313" cy="369332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cxnSp>
              <p:nvCxnSpPr>
                <p:cNvPr id="9" name="Straight Arrow Connector 8"/>
                <p:cNvCxnSpPr/>
                <p:nvPr/>
              </p:nvCxnSpPr>
              <p:spPr>
                <a:xfrm flipV="1">
                  <a:off x="5406887" y="2570921"/>
                  <a:ext cx="0" cy="622852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" name="Rectangle: Rounded Corners 9"/>
                <p:cNvSpPr/>
                <p:nvPr/>
              </p:nvSpPr>
              <p:spPr>
                <a:xfrm>
                  <a:off x="5870713" y="2054085"/>
                  <a:ext cx="834887" cy="516835"/>
                </a:xfrm>
                <a:prstGeom prst="roundRect">
                  <a:avLst/>
                </a:prstGeom>
                <a:solidFill>
                  <a:srgbClr val="C0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1" name="Rectangle: Rounded Corners 10"/>
                <p:cNvSpPr/>
                <p:nvPr/>
              </p:nvSpPr>
              <p:spPr>
                <a:xfrm>
                  <a:off x="6983897" y="2054084"/>
                  <a:ext cx="609600" cy="516835"/>
                </a:xfrm>
                <a:prstGeom prst="roundRect">
                  <a:avLst/>
                </a:prstGeom>
                <a:solidFill>
                  <a:schemeClr val="accent6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2953967" y="3175024"/>
                  <a:ext cx="2040832" cy="4468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/>
                    <a:t>Simplified SSB</a:t>
                  </a:r>
                  <a:endParaRPr lang="en-IN" sz="1100" dirty="0"/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6003238" y="2589288"/>
                  <a:ext cx="742122" cy="4504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/>
                    <a:t>SSB</a:t>
                  </a:r>
                  <a:endParaRPr lang="en-IN" sz="1100" dirty="0"/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7076663" y="2570919"/>
                  <a:ext cx="834887" cy="4504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/>
                    <a:t>SIB1</a:t>
                  </a:r>
                  <a:endParaRPr lang="en-IN" sz="1100" dirty="0"/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4969567" y="3139963"/>
                  <a:ext cx="1179441" cy="4504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/>
                    <a:t>WUS</a:t>
                  </a:r>
                  <a:endParaRPr lang="en-IN" sz="1100" dirty="0"/>
                </a:p>
              </p:txBody>
            </p:sp>
          </p:grpSp>
        </p:grp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2571210B-B5E1-5540-6686-DFEC7890BF2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446520" y="4517581"/>
              <a:ext cx="294152" cy="33316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A9B3CBF8-6836-4737-477A-FE4E247D68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65857" y="4507654"/>
              <a:ext cx="344786" cy="35301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4A94596-982E-A195-7050-43B4B44C85E9}"/>
              </a:ext>
            </a:extLst>
          </p:cNvPr>
          <p:cNvGrpSpPr/>
          <p:nvPr/>
        </p:nvGrpSpPr>
        <p:grpSpPr>
          <a:xfrm>
            <a:off x="6892601" y="3066379"/>
            <a:ext cx="5284474" cy="2203020"/>
            <a:chOff x="887897" y="2537335"/>
            <a:chExt cx="9364525" cy="4026558"/>
          </a:xfrm>
        </p:grpSpPr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0579EAC3-F187-F061-E186-939465515A3A}"/>
                </a:ext>
              </a:extLst>
            </p:cNvPr>
            <p:cNvCxnSpPr/>
            <p:nvPr/>
          </p:nvCxnSpPr>
          <p:spPr>
            <a:xfrm flipV="1">
              <a:off x="887897" y="5025502"/>
              <a:ext cx="9236765" cy="3463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292337B7-4B59-29EE-9389-D4F9D9898B6C}"/>
                </a:ext>
              </a:extLst>
            </p:cNvPr>
            <p:cNvSpPr/>
            <p:nvPr/>
          </p:nvSpPr>
          <p:spPr>
            <a:xfrm>
              <a:off x="8839203" y="4638214"/>
              <a:ext cx="384313" cy="343530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77032DD6-CD64-D473-5B25-64C37D142C37}"/>
                </a:ext>
              </a:extLst>
            </p:cNvPr>
            <p:cNvSpPr/>
            <p:nvPr/>
          </p:nvSpPr>
          <p:spPr>
            <a:xfrm>
              <a:off x="6294783" y="4643271"/>
              <a:ext cx="384313" cy="356430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20CBABF6-FC86-86BF-A240-E53CDAF7A713}"/>
                </a:ext>
              </a:extLst>
            </p:cNvPr>
            <p:cNvSpPr/>
            <p:nvPr/>
          </p:nvSpPr>
          <p:spPr>
            <a:xfrm>
              <a:off x="3924509" y="4508667"/>
              <a:ext cx="834887" cy="516835"/>
            </a:xfrm>
            <a:prstGeom prst="round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3035BDE5-8271-E020-7A00-96B167BC2B3D}"/>
                </a:ext>
              </a:extLst>
            </p:cNvPr>
            <p:cNvSpPr txBox="1"/>
            <p:nvPr/>
          </p:nvSpPr>
          <p:spPr>
            <a:xfrm>
              <a:off x="7179366" y="6128463"/>
              <a:ext cx="742122" cy="435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/>
                <a:t>DRS</a:t>
              </a:r>
              <a:endParaRPr lang="en-IN" sz="1100" dirty="0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63FCAE30-F5DE-C1B7-8A10-43D9B9256BC0}"/>
                </a:ext>
              </a:extLst>
            </p:cNvPr>
            <p:cNvSpPr txBox="1"/>
            <p:nvPr/>
          </p:nvSpPr>
          <p:spPr>
            <a:xfrm>
              <a:off x="4017274" y="5105855"/>
              <a:ext cx="742122" cy="435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/>
                <a:t>SSB</a:t>
              </a:r>
              <a:endParaRPr lang="en-IN" sz="1100" dirty="0"/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B2488C76-80C6-D48B-54C6-FC377E0D6B0F}"/>
                </a:ext>
              </a:extLst>
            </p:cNvPr>
            <p:cNvSpPr/>
            <p:nvPr/>
          </p:nvSpPr>
          <p:spPr>
            <a:xfrm>
              <a:off x="1172818" y="4516805"/>
              <a:ext cx="834887" cy="516835"/>
            </a:xfrm>
            <a:prstGeom prst="round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F3ADFDDF-2323-E915-7FBE-7FB13AA126F9}"/>
                </a:ext>
              </a:extLst>
            </p:cNvPr>
            <p:cNvSpPr/>
            <p:nvPr/>
          </p:nvSpPr>
          <p:spPr>
            <a:xfrm>
              <a:off x="8806073" y="4476662"/>
              <a:ext cx="834887" cy="516835"/>
            </a:xfrm>
            <a:prstGeom prst="round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2C3C1E41-C900-970E-E750-70121116D111}"/>
                </a:ext>
              </a:extLst>
            </p:cNvPr>
            <p:cNvSpPr/>
            <p:nvPr/>
          </p:nvSpPr>
          <p:spPr>
            <a:xfrm>
              <a:off x="6281527" y="4508667"/>
              <a:ext cx="834887" cy="516835"/>
            </a:xfrm>
            <a:prstGeom prst="round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D7D2332C-A822-B62C-A45D-DA3963190B83}"/>
                </a:ext>
              </a:extLst>
            </p:cNvPr>
            <p:cNvSpPr txBox="1"/>
            <p:nvPr/>
          </p:nvSpPr>
          <p:spPr>
            <a:xfrm>
              <a:off x="1305342" y="5085942"/>
              <a:ext cx="742122" cy="435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/>
                <a:t>SSB</a:t>
              </a:r>
              <a:endParaRPr lang="en-IN" sz="1100" dirty="0"/>
            </a:p>
          </p:txBody>
        </p: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87F61824-A5CD-2DC8-393B-CF6D616DAC32}"/>
                </a:ext>
              </a:extLst>
            </p:cNvPr>
            <p:cNvCxnSpPr/>
            <p:nvPr/>
          </p:nvCxnSpPr>
          <p:spPr>
            <a:xfrm flipH="1" flipV="1">
              <a:off x="6430406" y="4827936"/>
              <a:ext cx="794713" cy="139653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F806A306-6EC0-4E06-F402-3A08F5ECE643}"/>
                </a:ext>
              </a:extLst>
            </p:cNvPr>
            <p:cNvCxnSpPr/>
            <p:nvPr/>
          </p:nvCxnSpPr>
          <p:spPr>
            <a:xfrm flipV="1">
              <a:off x="7796008" y="4827936"/>
              <a:ext cx="1278005" cy="134647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99692FB9-7150-FD22-40D7-7B9FAED96ACC}"/>
                </a:ext>
              </a:extLst>
            </p:cNvPr>
            <p:cNvCxnSpPr/>
            <p:nvPr/>
          </p:nvCxnSpPr>
          <p:spPr>
            <a:xfrm flipH="1">
              <a:off x="7089915" y="2925033"/>
              <a:ext cx="2649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32EF5936-0E34-FD4F-AD76-2E29E172AC87}"/>
                </a:ext>
              </a:extLst>
            </p:cNvPr>
            <p:cNvCxnSpPr/>
            <p:nvPr/>
          </p:nvCxnSpPr>
          <p:spPr>
            <a:xfrm flipH="1">
              <a:off x="1676403" y="3277000"/>
              <a:ext cx="3217996" cy="117613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1068ED57-896D-C0E4-FE19-7309722B4659}"/>
                </a:ext>
              </a:extLst>
            </p:cNvPr>
            <p:cNvCxnSpPr/>
            <p:nvPr/>
          </p:nvCxnSpPr>
          <p:spPr>
            <a:xfrm>
              <a:off x="5135218" y="3276212"/>
              <a:ext cx="4088299" cy="115861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>
              <a:extLst>
                <a:ext uri="{FF2B5EF4-FFF2-40B4-BE49-F238E27FC236}">
                  <a16:creationId xmlns:a16="http://schemas.microsoft.com/office/drawing/2014/main" id="{3CB2ABDA-0F74-1023-CFE5-FD5DCC396BF8}"/>
                </a:ext>
              </a:extLst>
            </p:cNvPr>
            <p:cNvCxnSpPr/>
            <p:nvPr/>
          </p:nvCxnSpPr>
          <p:spPr>
            <a:xfrm flipH="1">
              <a:off x="4354164" y="3360534"/>
              <a:ext cx="591794" cy="104103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73283291-0D9B-FC60-3B2E-200E918C1F56}"/>
                </a:ext>
              </a:extLst>
            </p:cNvPr>
            <p:cNvCxnSpPr/>
            <p:nvPr/>
          </p:nvCxnSpPr>
          <p:spPr>
            <a:xfrm>
              <a:off x="5083659" y="3360534"/>
              <a:ext cx="1304919" cy="10742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DAACC035-F035-C721-2797-D95C9188658F}"/>
                </a:ext>
              </a:extLst>
            </p:cNvPr>
            <p:cNvSpPr txBox="1"/>
            <p:nvPr/>
          </p:nvSpPr>
          <p:spPr>
            <a:xfrm>
              <a:off x="4475714" y="2537335"/>
              <a:ext cx="1954691" cy="717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/>
                <a:t>Periodic SSB occasions</a:t>
              </a:r>
              <a:endParaRPr lang="en-IN" sz="1100" dirty="0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CA322F8F-C00F-41C1-8C9E-622BEC8B2676}"/>
                </a:ext>
              </a:extLst>
            </p:cNvPr>
            <p:cNvSpPr/>
            <p:nvPr/>
          </p:nvSpPr>
          <p:spPr>
            <a:xfrm>
              <a:off x="887897" y="4108174"/>
              <a:ext cx="4195762" cy="944072"/>
            </a:xfrm>
            <a:prstGeom prst="rect">
              <a:avLst/>
            </a:prstGeom>
            <a:noFill/>
            <a:ln w="28575">
              <a:solidFill>
                <a:schemeClr val="accent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C11993C6-979F-D414-99DE-D4D29038CFCE}"/>
                </a:ext>
              </a:extLst>
            </p:cNvPr>
            <p:cNvSpPr txBox="1"/>
            <p:nvPr/>
          </p:nvSpPr>
          <p:spPr>
            <a:xfrm>
              <a:off x="887897" y="3394636"/>
              <a:ext cx="1954691" cy="768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Active period of DTX pattern</a:t>
              </a:r>
              <a:endParaRPr lang="en-IN" sz="1200" dirty="0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980D2437-B365-2B17-8AB3-AEA98BBD4D6F}"/>
                </a:ext>
              </a:extLst>
            </p:cNvPr>
            <p:cNvSpPr/>
            <p:nvPr/>
          </p:nvSpPr>
          <p:spPr>
            <a:xfrm>
              <a:off x="5108714" y="4108173"/>
              <a:ext cx="4830416" cy="91226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06C4F1DE-4FC9-0359-4FB8-766F00571C8D}"/>
                </a:ext>
              </a:extLst>
            </p:cNvPr>
            <p:cNvSpPr txBox="1"/>
            <p:nvPr/>
          </p:nvSpPr>
          <p:spPr>
            <a:xfrm>
              <a:off x="8297731" y="3456776"/>
              <a:ext cx="1954691" cy="717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/>
                <a:t>Non-active period of DTX pattern</a:t>
              </a:r>
              <a:endParaRPr lang="en-IN" sz="1100" dirty="0"/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B8CF2160-3122-59E1-3EA2-68FA67FB4C18}"/>
              </a:ext>
            </a:extLst>
          </p:cNvPr>
          <p:cNvSpPr txBox="1"/>
          <p:nvPr/>
        </p:nvSpPr>
        <p:spPr>
          <a:xfrm>
            <a:off x="6939626" y="5417095"/>
            <a:ext cx="5191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Fig. 2: Multiplexing On demand SSB with DTX pattern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00453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7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512795" y="1157381"/>
            <a:ext cx="5902462" cy="226597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endParaRPr lang="en-IN" sz="2000" b="0" strike="noStrike" spc="-1" dirty="0">
              <a:latin typeface="Arial"/>
            </a:endParaRPr>
          </a:p>
        </p:txBody>
      </p:sp>
      <p:sp>
        <p:nvSpPr>
          <p:cNvPr id="49" name="CustomShape 7">
            <a:extLst>
              <a:ext uri="{FF2B5EF4-FFF2-40B4-BE49-F238E27FC236}">
                <a16:creationId xmlns:a16="http://schemas.microsoft.com/office/drawing/2014/main" id="{4646512E-CFDB-5606-9332-C919ABCE8EAE}"/>
              </a:ext>
            </a:extLst>
          </p:cNvPr>
          <p:cNvSpPr/>
          <p:nvPr/>
        </p:nvSpPr>
        <p:spPr>
          <a:xfrm>
            <a:off x="512794" y="280974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b="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On-demand SSB cont’d…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20EC7E0-9367-4B29-AE4B-A44DC514E097}"/>
              </a:ext>
            </a:extLst>
          </p:cNvPr>
          <p:cNvSpPr txBox="1"/>
          <p:nvPr/>
        </p:nvSpPr>
        <p:spPr>
          <a:xfrm>
            <a:off x="531435" y="844268"/>
            <a:ext cx="6096000" cy="23416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GB" sz="2000" b="0" strike="noStrike" spc="-1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indent="-342265"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GB" sz="2000" spc="-1" dirty="0">
                <a:solidFill>
                  <a:srgbClr val="002060"/>
                </a:solidFill>
                <a:latin typeface="Calibri"/>
              </a:rPr>
              <a:t>Impact on legacy UE can be overcome/minimized by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Enabling the technique in a cell without legacy UEs (E.g., FR2)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Increasing the periodicity of legacy SSB and multiplexing simplified SSB with legacy SSB</a:t>
            </a:r>
          </a:p>
          <a:p>
            <a:pPr marL="1200150" lvl="2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GB" sz="2000" spc="-1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9CC3F9FC-2F8B-174D-47DD-65EF71245E30}"/>
              </a:ext>
            </a:extLst>
          </p:cNvPr>
          <p:cNvGrpSpPr/>
          <p:nvPr/>
        </p:nvGrpSpPr>
        <p:grpSpPr>
          <a:xfrm>
            <a:off x="7142922" y="694030"/>
            <a:ext cx="4280452" cy="2491906"/>
            <a:chOff x="-432459" y="3269356"/>
            <a:chExt cx="8975172" cy="3608134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BFF66764-7853-7F0C-2926-34723AB6AC48}"/>
                </a:ext>
              </a:extLst>
            </p:cNvPr>
            <p:cNvSpPr txBox="1"/>
            <p:nvPr/>
          </p:nvSpPr>
          <p:spPr>
            <a:xfrm>
              <a:off x="-432459" y="6437647"/>
              <a:ext cx="8975172" cy="439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Fig. 3: Multiplexing On demand SSB with legacy SSB</a:t>
              </a:r>
              <a:endParaRPr lang="en-I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0B538F2B-9998-3B09-ADD0-6135BF6E0DCC}"/>
                </a:ext>
              </a:extLst>
            </p:cNvPr>
            <p:cNvGrpSpPr/>
            <p:nvPr/>
          </p:nvGrpSpPr>
          <p:grpSpPr>
            <a:xfrm>
              <a:off x="47646" y="3269356"/>
              <a:ext cx="7031538" cy="3023134"/>
              <a:chOff x="1172817" y="2416265"/>
              <a:chExt cx="9236765" cy="4050530"/>
            </a:xfrm>
          </p:grpSpPr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5B8D1903-1986-224C-0661-691273B5FF42}"/>
                  </a:ext>
                </a:extLst>
              </p:cNvPr>
              <p:cNvGrpSpPr/>
              <p:nvPr/>
            </p:nvGrpSpPr>
            <p:grpSpPr>
              <a:xfrm>
                <a:off x="1172817" y="2500963"/>
                <a:ext cx="9236765" cy="3965832"/>
                <a:chOff x="1099930" y="2372139"/>
                <a:chExt cx="9236765" cy="3965832"/>
              </a:xfrm>
            </p:grpSpPr>
            <p:cxnSp>
              <p:nvCxnSpPr>
                <p:cNvPr id="59" name="Straight Arrow Connector 58">
                  <a:extLst>
                    <a:ext uri="{FF2B5EF4-FFF2-40B4-BE49-F238E27FC236}">
                      <a16:creationId xmlns:a16="http://schemas.microsoft.com/office/drawing/2014/main" id="{30EB490B-6366-5C78-6736-8F1D1A3E2FC2}"/>
                    </a:ext>
                  </a:extLst>
                </p:cNvPr>
                <p:cNvCxnSpPr/>
                <p:nvPr/>
              </p:nvCxnSpPr>
              <p:spPr>
                <a:xfrm flipV="1">
                  <a:off x="1099930" y="4472608"/>
                  <a:ext cx="9236765" cy="34639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Rectangle: Rounded Corners 59">
                  <a:extLst>
                    <a:ext uri="{FF2B5EF4-FFF2-40B4-BE49-F238E27FC236}">
                      <a16:creationId xmlns:a16="http://schemas.microsoft.com/office/drawing/2014/main" id="{8E1C1621-F97F-7D63-0EE9-C6FF0932B926}"/>
                    </a:ext>
                  </a:extLst>
                </p:cNvPr>
                <p:cNvSpPr/>
                <p:nvPr/>
              </p:nvSpPr>
              <p:spPr>
                <a:xfrm>
                  <a:off x="4181884" y="4116178"/>
                  <a:ext cx="384313" cy="343530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61" name="Rectangle: Rounded Corners 60">
                  <a:extLst>
                    <a:ext uri="{FF2B5EF4-FFF2-40B4-BE49-F238E27FC236}">
                      <a16:creationId xmlns:a16="http://schemas.microsoft.com/office/drawing/2014/main" id="{9683A3E4-9309-4C41-2B6F-E175A7E915BD}"/>
                    </a:ext>
                  </a:extLst>
                </p:cNvPr>
                <p:cNvSpPr/>
                <p:nvPr/>
              </p:nvSpPr>
              <p:spPr>
                <a:xfrm>
                  <a:off x="6506816" y="4090377"/>
                  <a:ext cx="384313" cy="356430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62" name="Rectangle: Rounded Corners 61">
                  <a:extLst>
                    <a:ext uri="{FF2B5EF4-FFF2-40B4-BE49-F238E27FC236}">
                      <a16:creationId xmlns:a16="http://schemas.microsoft.com/office/drawing/2014/main" id="{C04FF113-3F8C-1142-4A31-8B2E01B82990}"/>
                    </a:ext>
                  </a:extLst>
                </p:cNvPr>
                <p:cNvSpPr/>
                <p:nvPr/>
              </p:nvSpPr>
              <p:spPr>
                <a:xfrm>
                  <a:off x="9203630" y="3929972"/>
                  <a:ext cx="834887" cy="516835"/>
                </a:xfrm>
                <a:prstGeom prst="roundRect">
                  <a:avLst/>
                </a:prstGeom>
                <a:solidFill>
                  <a:srgbClr val="C0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93E4904C-72BC-2E49-8EC1-25AE6D763D56}"/>
                    </a:ext>
                  </a:extLst>
                </p:cNvPr>
                <p:cNvSpPr txBox="1"/>
                <p:nvPr/>
              </p:nvSpPr>
              <p:spPr>
                <a:xfrm>
                  <a:off x="4270255" y="5830443"/>
                  <a:ext cx="3164719" cy="5075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/>
                    <a:t>Simplified SSB</a:t>
                  </a:r>
                  <a:endParaRPr lang="en-IN" sz="1100" dirty="0"/>
                </a:p>
              </p:txBody>
            </p:sp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B5AA7E61-7561-D905-732B-7DB51A015D14}"/>
                    </a:ext>
                  </a:extLst>
                </p:cNvPr>
                <p:cNvSpPr txBox="1"/>
                <p:nvPr/>
              </p:nvSpPr>
              <p:spPr>
                <a:xfrm>
                  <a:off x="9203632" y="4533047"/>
                  <a:ext cx="974041" cy="4174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/>
                    <a:t>SSB</a:t>
                  </a:r>
                  <a:endParaRPr lang="en-IN" sz="1100" dirty="0"/>
                </a:p>
              </p:txBody>
            </p:sp>
            <p:sp>
              <p:nvSpPr>
                <p:cNvPr id="65" name="Rectangle: Rounded Corners 64">
                  <a:extLst>
                    <a:ext uri="{FF2B5EF4-FFF2-40B4-BE49-F238E27FC236}">
                      <a16:creationId xmlns:a16="http://schemas.microsoft.com/office/drawing/2014/main" id="{BB711A13-AE54-B72D-F672-F5509A98C0A9}"/>
                    </a:ext>
                  </a:extLst>
                </p:cNvPr>
                <p:cNvSpPr/>
                <p:nvPr/>
              </p:nvSpPr>
              <p:spPr>
                <a:xfrm>
                  <a:off x="1384851" y="3963911"/>
                  <a:ext cx="834887" cy="516835"/>
                </a:xfrm>
                <a:prstGeom prst="roundRect">
                  <a:avLst/>
                </a:prstGeom>
                <a:solidFill>
                  <a:srgbClr val="C0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66" name="Rectangle: Rounded Corners 65">
                  <a:extLst>
                    <a:ext uri="{FF2B5EF4-FFF2-40B4-BE49-F238E27FC236}">
                      <a16:creationId xmlns:a16="http://schemas.microsoft.com/office/drawing/2014/main" id="{2971972D-2A00-85C6-648D-6D4D4079F929}"/>
                    </a:ext>
                  </a:extLst>
                </p:cNvPr>
                <p:cNvSpPr/>
                <p:nvPr/>
              </p:nvSpPr>
              <p:spPr>
                <a:xfrm>
                  <a:off x="4164494" y="3971971"/>
                  <a:ext cx="834887" cy="516835"/>
                </a:xfrm>
                <a:prstGeom prst="roundRect">
                  <a:avLst/>
                </a:prstGeom>
                <a:noFill/>
                <a:ln w="381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67" name="Rectangle: Rounded Corners 66">
                  <a:extLst>
                    <a:ext uri="{FF2B5EF4-FFF2-40B4-BE49-F238E27FC236}">
                      <a16:creationId xmlns:a16="http://schemas.microsoft.com/office/drawing/2014/main" id="{0EEFEA0C-050C-F0CA-7D8A-DD4DC0C0A20D}"/>
                    </a:ext>
                  </a:extLst>
                </p:cNvPr>
                <p:cNvSpPr/>
                <p:nvPr/>
              </p:nvSpPr>
              <p:spPr>
                <a:xfrm>
                  <a:off x="6493560" y="3955773"/>
                  <a:ext cx="834887" cy="516835"/>
                </a:xfrm>
                <a:prstGeom prst="roundRect">
                  <a:avLst/>
                </a:prstGeom>
                <a:noFill/>
                <a:ln w="381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7C169F7F-8972-5A74-F256-E06532ABBF16}"/>
                    </a:ext>
                  </a:extLst>
                </p:cNvPr>
                <p:cNvSpPr txBox="1"/>
                <p:nvPr/>
              </p:nvSpPr>
              <p:spPr>
                <a:xfrm>
                  <a:off x="1517375" y="4533047"/>
                  <a:ext cx="1114080" cy="4174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100" dirty="0"/>
                    <a:t>SSB</a:t>
                  </a:r>
                  <a:endParaRPr lang="en-IN" sz="1100" dirty="0"/>
                </a:p>
              </p:txBody>
            </p:sp>
            <p:cxnSp>
              <p:nvCxnSpPr>
                <p:cNvPr id="69" name="Straight Arrow Connector 68">
                  <a:extLst>
                    <a:ext uri="{FF2B5EF4-FFF2-40B4-BE49-F238E27FC236}">
                      <a16:creationId xmlns:a16="http://schemas.microsoft.com/office/drawing/2014/main" id="{579B5647-A4C7-28B4-189A-23300F8C49E0}"/>
                    </a:ext>
                  </a:extLst>
                </p:cNvPr>
                <p:cNvCxnSpPr/>
                <p:nvPr/>
              </p:nvCxnSpPr>
              <p:spPr>
                <a:xfrm flipH="1" flipV="1">
                  <a:off x="4363278" y="4484078"/>
                  <a:ext cx="794714" cy="1396536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Straight Arrow Connector 69">
                  <a:extLst>
                    <a:ext uri="{FF2B5EF4-FFF2-40B4-BE49-F238E27FC236}">
                      <a16:creationId xmlns:a16="http://schemas.microsoft.com/office/drawing/2014/main" id="{3EE7FE9B-9873-69D8-EFEB-591B0104C5DF}"/>
                    </a:ext>
                  </a:extLst>
                </p:cNvPr>
                <p:cNvCxnSpPr>
                  <a:cxnSpLocks/>
                  <a:stCxn id="63" idx="0"/>
                </p:cNvCxnSpPr>
                <p:nvPr/>
              </p:nvCxnSpPr>
              <p:spPr>
                <a:xfrm flipV="1">
                  <a:off x="5852614" y="4483965"/>
                  <a:ext cx="977370" cy="1346478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Straight Connector 70">
                  <a:extLst>
                    <a:ext uri="{FF2B5EF4-FFF2-40B4-BE49-F238E27FC236}">
                      <a16:creationId xmlns:a16="http://schemas.microsoft.com/office/drawing/2014/main" id="{64B60C43-29A0-BCD0-EB10-552F20116498}"/>
                    </a:ext>
                  </a:extLst>
                </p:cNvPr>
                <p:cNvCxnSpPr/>
                <p:nvPr/>
              </p:nvCxnSpPr>
              <p:spPr>
                <a:xfrm flipH="1">
                  <a:off x="7301948" y="2372139"/>
                  <a:ext cx="26499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Straight Arrow Connector 72">
                  <a:extLst>
                    <a:ext uri="{FF2B5EF4-FFF2-40B4-BE49-F238E27FC236}">
                      <a16:creationId xmlns:a16="http://schemas.microsoft.com/office/drawing/2014/main" id="{84059F37-4C5E-213F-F525-616A95BB69FA}"/>
                    </a:ext>
                  </a:extLst>
                </p:cNvPr>
                <p:cNvCxnSpPr/>
                <p:nvPr/>
              </p:nvCxnSpPr>
              <p:spPr>
                <a:xfrm flipH="1">
                  <a:off x="1888436" y="2724106"/>
                  <a:ext cx="3217996" cy="1151314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Straight Arrow Connector 73">
                  <a:extLst>
                    <a:ext uri="{FF2B5EF4-FFF2-40B4-BE49-F238E27FC236}">
                      <a16:creationId xmlns:a16="http://schemas.microsoft.com/office/drawing/2014/main" id="{2F0896D9-94FF-53A8-C6E0-1796334F2960}"/>
                    </a:ext>
                  </a:extLst>
                </p:cNvPr>
                <p:cNvCxnSpPr/>
                <p:nvPr/>
              </p:nvCxnSpPr>
              <p:spPr>
                <a:xfrm>
                  <a:off x="5347251" y="2723318"/>
                  <a:ext cx="4088299" cy="115861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Straight Arrow Connector 74">
                  <a:extLst>
                    <a:ext uri="{FF2B5EF4-FFF2-40B4-BE49-F238E27FC236}">
                      <a16:creationId xmlns:a16="http://schemas.microsoft.com/office/drawing/2014/main" id="{621348A2-B74B-0DC7-CB7D-8A47EA8E2DC1}"/>
                    </a:ext>
                  </a:extLst>
                </p:cNvPr>
                <p:cNvCxnSpPr/>
                <p:nvPr/>
              </p:nvCxnSpPr>
              <p:spPr>
                <a:xfrm flipH="1">
                  <a:off x="4566197" y="2807640"/>
                  <a:ext cx="591794" cy="1041036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Straight Arrow Connector 75">
                  <a:extLst>
                    <a:ext uri="{FF2B5EF4-FFF2-40B4-BE49-F238E27FC236}">
                      <a16:creationId xmlns:a16="http://schemas.microsoft.com/office/drawing/2014/main" id="{A62C8F27-6A1F-9CB5-C193-03F75D52BC3F}"/>
                    </a:ext>
                  </a:extLst>
                </p:cNvPr>
                <p:cNvCxnSpPr/>
                <p:nvPr/>
              </p:nvCxnSpPr>
              <p:spPr>
                <a:xfrm>
                  <a:off x="5295692" y="2807640"/>
                  <a:ext cx="1304919" cy="1074288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16DEB972-D46C-AEDD-A23B-77BF3EEB02A4}"/>
                  </a:ext>
                </a:extLst>
              </p:cNvPr>
              <p:cNvSpPr txBox="1"/>
              <p:nvPr/>
            </p:nvSpPr>
            <p:spPr>
              <a:xfrm>
                <a:off x="4138409" y="2416265"/>
                <a:ext cx="4088299" cy="4174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/>
                  <a:t>Periodic SSB occasions</a:t>
                </a:r>
                <a:endParaRPr lang="en-IN" sz="1100" dirty="0"/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6220" y="6485999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2022</a:t>
            </a:r>
            <a:endParaRPr lang="en-IN" sz="1200" b="0" strike="noStrike" spc="-1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96064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>
                <a:solidFill>
                  <a:srgbClr val="8B8B8B"/>
                </a:solidFill>
                <a:latin typeface="Calibri"/>
              </a:rPr>
              <a:t>8</a:t>
            </a:fld>
            <a:endParaRPr lang="en-IN" sz="1200" b="0" strike="noStrike" spc="-1">
              <a:latin typeface="Arial"/>
            </a:endParaRPr>
          </a:p>
        </p:txBody>
      </p:sp>
      <p:sp>
        <p:nvSpPr>
          <p:cNvPr id="3" name="CustomShape 1"/>
          <p:cNvSpPr/>
          <p:nvPr/>
        </p:nvSpPr>
        <p:spPr>
          <a:xfrm>
            <a:off x="728870" y="1433988"/>
            <a:ext cx="10363199" cy="1995012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180000" tIns="108000" rIns="90000" bIns="45000">
            <a:noAutofit/>
          </a:bodyPr>
          <a:lstStyle/>
          <a:p>
            <a:pPr marL="342900" indent="-342265">
              <a:lnSpc>
                <a:spcPct val="100000"/>
              </a:lnSpc>
              <a:spcBef>
                <a:spcPts val="480"/>
              </a:spcBef>
              <a:buClr>
                <a:srgbClr val="002060"/>
              </a:buClr>
              <a:buSzPct val="75000"/>
              <a:buFont typeface="Wingdings" panose="05000000000000000000" pitchFamily="2" charset="2"/>
              <a:buChar char=""/>
            </a:pPr>
            <a:r>
              <a:rPr lang="en-US" sz="2000" b="0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Rel. 19 WI phase should consider on-demand SSB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Procedures for On-demand SSB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Design of simplified SSB and WUS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r>
              <a:rPr lang="en-GB" sz="20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Multiplexing simplified SSB and DTX pattern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GB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</a:pPr>
            <a:endParaRPr lang="en-GB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sp>
        <p:nvSpPr>
          <p:cNvPr id="47" name="CustomShape 7"/>
          <p:cNvSpPr/>
          <p:nvPr/>
        </p:nvSpPr>
        <p:spPr>
          <a:xfrm>
            <a:off x="728870" y="280941"/>
            <a:ext cx="9430510" cy="832242"/>
          </a:xfrm>
          <a:prstGeom prst="rect">
            <a:avLst/>
          </a:prstGeom>
          <a:noFill/>
          <a:ln w="936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b="0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On-demand SSB: Proposal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extShape 1"/>
          <p:cNvSpPr txBox="1"/>
          <p:nvPr/>
        </p:nvSpPr>
        <p:spPr>
          <a:xfrm>
            <a:off x="914400" y="2130480"/>
            <a:ext cx="10362960" cy="14695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4000" b="1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Adaptation of Transmission </a:t>
            </a:r>
            <a:r>
              <a:rPr lang="en-US" sz="4000" b="1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R</a:t>
            </a:r>
            <a:r>
              <a:rPr lang="en-US" sz="4000" b="1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eception </a:t>
            </a:r>
            <a:r>
              <a:rPr lang="en-US" sz="4000" b="1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P</a:t>
            </a:r>
            <a:r>
              <a:rPr lang="en-US" sz="4000" b="1" strike="noStrike" spc="-1" dirty="0">
                <a:solidFill>
                  <a:srgbClr val="C00000"/>
                </a:solidFill>
                <a:latin typeface="Calibri"/>
                <a:ea typeface="DejaVu Sans" panose="020B0603030804020204"/>
              </a:rPr>
              <a:t>oints</a:t>
            </a:r>
            <a:endParaRPr lang="en-IN" sz="4000" b="1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5408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</TotalTime>
  <Words>1757</Words>
  <Application>Microsoft Office PowerPoint</Application>
  <PresentationFormat>Widescreen</PresentationFormat>
  <Paragraphs>284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Calibri</vt:lpstr>
      <vt:lpstr>Calibri Light</vt:lpstr>
      <vt:lpstr>Segoe UI</vt:lpstr>
      <vt:lpstr>Times New Roman</vt:lpstr>
      <vt:lpstr>Wingdings</vt:lpstr>
      <vt:lpstr>Office Theme</vt:lpstr>
      <vt:lpstr>1_Office Theme</vt:lpstr>
      <vt:lpstr>2_office theme</vt:lpstr>
      <vt:lpstr>Network Energy Saving Enhancements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Rel. 18 and Rel.19 Topics</dc:title>
  <dc:creator>Deepak P M</dc:creator>
  <cp:lastModifiedBy>pardhasarathy.j</cp:lastModifiedBy>
  <cp:revision>172</cp:revision>
  <dcterms:created xsi:type="dcterms:W3CDTF">2023-08-29T06:45:31Z</dcterms:created>
  <dcterms:modified xsi:type="dcterms:W3CDTF">2023-12-04T06:40:11Z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/>
  </property>
  <property fmtid="{D5CDD505-2E9C-101B-9397-08002B2CF9AE}" pid="3" name="KSOProductBuildVer">
    <vt:lpwstr>1033-11.1.0.11691</vt:lpwstr>
  </property>
</Properties>
</file>