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251" r:id="rId2"/>
    <p:sldId id="7965" r:id="rId3"/>
    <p:sldId id="7966" r:id="rId4"/>
    <p:sldId id="7968" r:id="rId5"/>
    <p:sldId id="7967" r:id="rId6"/>
    <p:sldId id="795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>
          <p15:clr>
            <a:srgbClr val="A4A3A4"/>
          </p15:clr>
        </p15:guide>
        <p15:guide id="2" pos="38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50" autoAdjust="0"/>
    <p:restoredTop sz="95971" autoAdjust="0"/>
  </p:normalViewPr>
  <p:slideViewPr>
    <p:cSldViewPr snapToGrid="0" snapToObjects="1" showGuides="1">
      <p:cViewPr varScale="1">
        <p:scale>
          <a:sx n="76" d="100"/>
          <a:sy n="76" d="100"/>
        </p:scale>
        <p:origin x="51" y="612"/>
      </p:cViewPr>
      <p:guideLst>
        <p:guide orient="horz" pos="2127"/>
        <p:guide pos="38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15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568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279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567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2023/12/4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616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3" cstate="print"/>
          <a:srcRect l="55372" t="38171"/>
          <a:stretch>
            <a:fillRect/>
          </a:stretch>
        </p:blipFill>
        <p:spPr>
          <a:xfrm>
            <a:off x="8058316" y="2804839"/>
            <a:ext cx="4114800" cy="4079475"/>
          </a:xfrm>
          <a:prstGeom prst="rect">
            <a:avLst/>
          </a:prstGeom>
        </p:spPr>
      </p:pic>
      <p:pic>
        <p:nvPicPr>
          <p:cNvPr id="2097169" name="object 4"/>
          <p:cNvPicPr/>
          <p:nvPr/>
        </p:nvPicPr>
        <p:blipFill rotWithShape="1">
          <a:blip r:embed="rId3" cstate="print"/>
          <a:srcRect t="-289" r="53640" b="-1"/>
          <a:stretch>
            <a:fillRect/>
          </a:stretch>
        </p:blipFill>
        <p:spPr>
          <a:xfrm>
            <a:off x="-20548" y="-51370"/>
            <a:ext cx="4114800" cy="6597991"/>
          </a:xfrm>
          <a:prstGeom prst="rect">
            <a:avLst/>
          </a:prstGeom>
        </p:spPr>
      </p:pic>
      <p:sp>
        <p:nvSpPr>
          <p:cNvPr id="1048690" name="TextBox 8"/>
          <p:cNvSpPr txBox="1"/>
          <p:nvPr/>
        </p:nvSpPr>
        <p:spPr>
          <a:xfrm>
            <a:off x="-18884" y="3303276"/>
            <a:ext cx="12192000" cy="2140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Views on Rel-19 LP-WUS WI</a:t>
            </a:r>
            <a:endParaRPr lang="en-US" altLang="zh-CN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Agency FB" panose="020B0503020202020204" pitchFamily="34" charset="0"/>
                <a:ea typeface="微软雅黑" panose="020B0503020204020204" charset="-122"/>
              </a:rPr>
              <a:t>December 2023</a:t>
            </a:r>
            <a:endParaRPr lang="en-US" altLang="zh-CN" sz="4000" b="1" dirty="0">
              <a:solidFill>
                <a:srgbClr val="0070C0"/>
              </a:solidFill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747" y="930157"/>
            <a:ext cx="11665296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#102                                                                                                     RP-233422</a:t>
            </a:r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Edinburgh , GB, December 11-15, 2023</a:t>
            </a:r>
          </a:p>
          <a:p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Agenda Item:	9.1.1.6</a:t>
            </a: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Source:			CMCC</a:t>
            </a: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Type:			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LP-WUS SI results (based on TR38.869 v0.4.0)</a:t>
              </a:r>
            </a:p>
          </p:txBody>
        </p:sp>
      </p:grpSp>
      <p:graphicFrame>
        <p:nvGraphicFramePr>
          <p:cNvPr id="2" name="表格 11">
            <a:extLst>
              <a:ext uri="{FF2B5EF4-FFF2-40B4-BE49-F238E27FC236}">
                <a16:creationId xmlns:a16="http://schemas.microsoft.com/office/drawing/2014/main" id="{C50B5BE4-C1F1-4A04-973C-ECDAD4F5C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652518"/>
              </p:ext>
            </p:extLst>
          </p:nvPr>
        </p:nvGraphicFramePr>
        <p:xfrm>
          <a:off x="228600" y="724884"/>
          <a:ext cx="11366499" cy="518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0969">
                  <a:extLst>
                    <a:ext uri="{9D8B030D-6E8A-4147-A177-3AD203B41FA5}">
                      <a16:colId xmlns:a16="http://schemas.microsoft.com/office/drawing/2014/main" val="4199175463"/>
                    </a:ext>
                  </a:extLst>
                </a:gridCol>
                <a:gridCol w="3227092">
                  <a:extLst>
                    <a:ext uri="{9D8B030D-6E8A-4147-A177-3AD203B41FA5}">
                      <a16:colId xmlns:a16="http://schemas.microsoft.com/office/drawing/2014/main" val="2429593353"/>
                    </a:ext>
                  </a:extLst>
                </a:gridCol>
                <a:gridCol w="3588862">
                  <a:extLst>
                    <a:ext uri="{9D8B030D-6E8A-4147-A177-3AD203B41FA5}">
                      <a16:colId xmlns:a16="http://schemas.microsoft.com/office/drawing/2014/main" val="3974735507"/>
                    </a:ext>
                  </a:extLst>
                </a:gridCol>
                <a:gridCol w="3259576">
                  <a:extLst>
                    <a:ext uri="{9D8B030D-6E8A-4147-A177-3AD203B41FA5}">
                      <a16:colId xmlns:a16="http://schemas.microsoft.com/office/drawing/2014/main" val="31952330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/>
                        <a:t>OOK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/>
                        <a:t>OFDM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/>
                        <a:t>Comment </a:t>
                      </a:r>
                      <a:endParaRPr lang="zh-CN" alt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625956"/>
                  </a:ext>
                </a:extLst>
              </a:tr>
              <a:tr h="200494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Power saving gain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57%~99% (average 80%), 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t-IT" altLang="zh-CN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WURON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 1 unit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29%~95% (average 66%), 5&lt;=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t-IT" altLang="zh-CN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WURON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&lt;= 10 unit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-79%~86% (average 16%),</a:t>
                      </a: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10&lt;=</a:t>
                      </a:r>
                      <a:r>
                        <a:rPr kumimoji="0" lang="it-IT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kumimoji="0" lang="it-IT" altLang="zh-CN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WURON</a:t>
                      </a:r>
                      <a:r>
                        <a:rPr kumimoji="0" lang="it-IT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&lt;= 20 unit</a:t>
                      </a:r>
                      <a:endParaRPr lang="zh-CN" altLang="en-US" sz="105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00" dirty="0"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OOK has better PSG than OFDM, </a:t>
                      </a:r>
                    </a:p>
                    <a:p>
                      <a:r>
                        <a:rPr lang="en-US" altLang="zh-CN" sz="1200" kern="100" dirty="0"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Note: Assuming (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t-IT" altLang="zh-CN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WURON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&lt;= 1 unit</a:t>
                      </a:r>
                      <a:r>
                        <a:rPr lang="en-US" altLang="zh-CN" sz="1200" kern="100" dirty="0"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altLang="zh-CN" sz="1200" kern="100" dirty="0"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for OOK and (</a:t>
                      </a:r>
                      <a:r>
                        <a:rPr kumimoji="0" lang="it-IT" altLang="zh-CN" sz="120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kumimoji="0" lang="it-IT" altLang="zh-CN" sz="70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WURON </a:t>
                      </a:r>
                      <a:r>
                        <a:rPr lang="en-US" altLang="zh-CN" sz="1200" kern="100" dirty="0"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&gt;4) for OFDM by author of this article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94647"/>
                  </a:ext>
                </a:extLst>
              </a:tr>
              <a:tr h="200494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Coverage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0.9~17.28 MHz*Symbol/bit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0.31~4.32 MHz*Symbol/bit</a:t>
                      </a:r>
                      <a:endParaRPr lang="zh-CN" altLang="en-US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OFDM has clear advantage over OOK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Note: compare to Msg3 single transmission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6913880"/>
                  </a:ext>
                </a:extLst>
              </a:tr>
              <a:tr h="200494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LLS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Time error: up to 4us</a:t>
                      </a:r>
                    </a:p>
                    <a:p>
                      <a:r>
                        <a:rPr lang="en-US" altLang="zh-CN" sz="1200" dirty="0"/>
                        <a:t>Frequency error: 390kHz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Time error: 4us depending on sliding window</a:t>
                      </a:r>
                    </a:p>
                    <a:p>
                      <a:r>
                        <a:rPr lang="en-US" altLang="zh-CN" sz="1200" dirty="0"/>
                        <a:t>Frequency error: worse than OOK/FSK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OOK is better than OFDM in time and frequency error tolerance, but much worse in spectrum efficiency.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1170911"/>
                  </a:ext>
                </a:extLst>
              </a:tr>
              <a:tr h="200494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Active Power 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0.05 ~ 1(8 sources),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4(1 source)</a:t>
                      </a:r>
                      <a:endParaRPr lang="zh-CN" altLang="en-US" sz="12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Frequency-domain correlation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4 ~ 10/30 (5 sources)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 (1 source)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Time-domain correlation only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5 ~ 10/30 (5 source)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1 ~5 (1 source)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0.15 (1 source)</a:t>
                      </a:r>
                      <a:endParaRPr lang="zh-CN" altLang="en-US" sz="12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Clear differences on active power.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OOK has lower active power consumption over OFDM receiver.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Only IF/BB receiver for OOK is considered in the table.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626081"/>
                  </a:ext>
                </a:extLst>
              </a:tr>
              <a:tr h="200494">
                <a:tc>
                  <a:txBody>
                    <a:bodyPr/>
                    <a:lstStyle/>
                    <a:p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LP-SS / SSB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0.4% for 320ms, 1 slot LP-SS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0.3% for 1.28s, 3 slot LP-SS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Current SSB, no additional overhead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Overhead is marginal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712119"/>
                  </a:ext>
                </a:extLst>
              </a:tr>
              <a:tr h="200494">
                <a:tc>
                  <a:txBody>
                    <a:bodyPr/>
                    <a:lstStyle/>
                    <a:p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accuracy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X= [-9, -11] dB: AWGN, 90% accuracy of 3 or 5dB, (1 -20) symbols spreading over 1-3 periods is required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X= [-3, -6] dB: AWGN, 90% accuracy of 3dB, 1 OFDMA symbol in 1 period is required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denotes SNR target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2506471"/>
                  </a:ext>
                </a:extLst>
              </a:tr>
              <a:tr h="200494">
                <a:tc>
                  <a:txBody>
                    <a:bodyPr/>
                    <a:lstStyle/>
                    <a:p>
                      <a:r>
                        <a:rPr lang="en-US" altLang="zh-CN" sz="1200" b="1" dirty="0" err="1"/>
                        <a:t>NetPower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(0.06%~3.9%), (0.07%~2.716%), (0.388%~1.076%) for zero load, low load and medium load (1 slot LP-SS, 4 sources)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Current SSB, no additional Power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network power consumption increase is marginal.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909716"/>
                  </a:ext>
                </a:extLst>
              </a:tr>
            </a:tbl>
          </a:graphicData>
        </a:graphic>
      </p:graphicFrame>
      <p:sp>
        <p:nvSpPr>
          <p:cNvPr id="14" name="矩形 13">
            <a:extLst>
              <a:ext uri="{FF2B5EF4-FFF2-40B4-BE49-F238E27FC236}">
                <a16:creationId xmlns:a16="http://schemas.microsoft.com/office/drawing/2014/main" id="{E0A12F4A-36B6-45AC-90F1-CE19B964A417}"/>
              </a:ext>
            </a:extLst>
          </p:cNvPr>
          <p:cNvSpPr/>
          <p:nvPr/>
        </p:nvSpPr>
        <p:spPr>
          <a:xfrm>
            <a:off x="1473200" y="2775159"/>
            <a:ext cx="6896672" cy="1421694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1EA40EA-1876-4742-B378-366252434DB6}"/>
              </a:ext>
            </a:extLst>
          </p:cNvPr>
          <p:cNvSpPr/>
          <p:nvPr/>
        </p:nvSpPr>
        <p:spPr>
          <a:xfrm>
            <a:off x="8299450" y="1288555"/>
            <a:ext cx="3331609" cy="42397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F7D6CEB7-25DA-457D-AAC8-48447F92E6B8}"/>
              </a:ext>
            </a:extLst>
          </p:cNvPr>
          <p:cNvCxnSpPr>
            <a:cxnSpLocks/>
          </p:cNvCxnSpPr>
          <p:nvPr/>
        </p:nvCxnSpPr>
        <p:spPr>
          <a:xfrm flipV="1">
            <a:off x="8083550" y="1834654"/>
            <a:ext cx="286322" cy="870520"/>
          </a:xfrm>
          <a:prstGeom prst="straightConnector1">
            <a:avLst/>
          </a:prstGeom>
          <a:ln w="28575">
            <a:solidFill>
              <a:srgbClr val="FF0000"/>
            </a:solidFill>
            <a:headEnd w="lg" len="lg"/>
            <a:tailEnd type="triangle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D6143CEA-38BD-423F-B24C-09416EAB009B}"/>
              </a:ext>
            </a:extLst>
          </p:cNvPr>
          <p:cNvSpPr/>
          <p:nvPr/>
        </p:nvSpPr>
        <p:spPr>
          <a:xfrm>
            <a:off x="228600" y="5976469"/>
            <a:ext cx="11402459" cy="58477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Observations 1: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OOK and OFDM receiver are tradeoff between power (i.e., active power, power saving gain) and link performance (coverage, measurement accuracy). Network power consumption and overhead is marginal</a:t>
            </a:r>
          </a:p>
        </p:txBody>
      </p:sp>
    </p:spTree>
    <p:extLst>
      <p:ext uri="{BB962C8B-B14F-4D97-AF65-F5344CB8AC3E}">
        <p14:creationId xmlns:p14="http://schemas.microsoft.com/office/powerpoint/2010/main" val="3391811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LP-WUS SI outcome</a:t>
              </a:r>
            </a:p>
          </p:txBody>
        </p:sp>
      </p:grpSp>
      <p:graphicFrame>
        <p:nvGraphicFramePr>
          <p:cNvPr id="2" name="表格 11">
            <a:extLst>
              <a:ext uri="{FF2B5EF4-FFF2-40B4-BE49-F238E27FC236}">
                <a16:creationId xmlns:a16="http://schemas.microsoft.com/office/drawing/2014/main" id="{C50B5BE4-C1F1-4A04-973C-ECDAD4F5C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272907"/>
              </p:ext>
            </p:extLst>
          </p:nvPr>
        </p:nvGraphicFramePr>
        <p:xfrm>
          <a:off x="253000" y="1189773"/>
          <a:ext cx="5257799" cy="2255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957">
                  <a:extLst>
                    <a:ext uri="{9D8B030D-6E8A-4147-A177-3AD203B41FA5}">
                      <a16:colId xmlns:a16="http://schemas.microsoft.com/office/drawing/2014/main" val="4199175463"/>
                    </a:ext>
                  </a:extLst>
                </a:gridCol>
                <a:gridCol w="1497280">
                  <a:extLst>
                    <a:ext uri="{9D8B030D-6E8A-4147-A177-3AD203B41FA5}">
                      <a16:colId xmlns:a16="http://schemas.microsoft.com/office/drawing/2014/main" val="2429593353"/>
                    </a:ext>
                  </a:extLst>
                </a:gridCol>
                <a:gridCol w="1507781">
                  <a:extLst>
                    <a:ext uri="{9D8B030D-6E8A-4147-A177-3AD203B41FA5}">
                      <a16:colId xmlns:a16="http://schemas.microsoft.com/office/drawing/2014/main" val="3974735507"/>
                    </a:ext>
                  </a:extLst>
                </a:gridCol>
                <a:gridCol w="1507781">
                  <a:extLst>
                    <a:ext uri="{9D8B030D-6E8A-4147-A177-3AD203B41FA5}">
                      <a16:colId xmlns:a16="http://schemas.microsoft.com/office/drawing/2014/main" val="3195233055"/>
                    </a:ext>
                  </a:extLst>
                </a:gridCol>
              </a:tblGrid>
              <a:tr h="2297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/>
                        <a:t>PSG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t-IT" altLang="zh-CN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WURON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&lt;= 1 unit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4&lt;P</a:t>
                      </a:r>
                      <a:r>
                        <a:rPr lang="it-IT" altLang="zh-CN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WURON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&lt;=10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 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t-IT" altLang="zh-CN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WURON </a:t>
                      </a:r>
                      <a:r>
                        <a:rPr lang="it-IT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&lt;= 30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625956"/>
                  </a:ext>
                </a:extLst>
              </a:tr>
              <a:tr h="1879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[8A-3]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95%,  (5x) *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94647"/>
                  </a:ext>
                </a:extLst>
              </a:tr>
              <a:tr h="1879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[8A-13]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29%, (2.2x)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/>
                        <a:t>-79% (5.3x)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6913880"/>
                  </a:ext>
                </a:extLst>
              </a:tr>
              <a:tr h="1879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[8A-17]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75%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1170911"/>
                  </a:ext>
                </a:extLst>
              </a:tr>
              <a:tr h="1879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[8A-16]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97%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76%, (8x)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86% (4.6x)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675689"/>
                  </a:ext>
                </a:extLst>
              </a:tr>
              <a:tr h="1879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[8A-11]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/>
                        <a:t>85%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/>
                        <a:t>64%, (2.4x)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/>
                        <a:t>42% (3.9x)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626081"/>
                  </a:ext>
                </a:extLst>
              </a:tr>
              <a:tr h="1879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[8A-12]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712119"/>
                  </a:ext>
                </a:extLst>
              </a:tr>
              <a:tr h="1879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[8A-4]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527119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A03DB186-6614-4F46-B1C4-7F7283295449}"/>
              </a:ext>
            </a:extLst>
          </p:cNvPr>
          <p:cNvSpPr txBox="1"/>
          <p:nvPr/>
        </p:nvSpPr>
        <p:spPr>
          <a:xfrm>
            <a:off x="277402" y="3743380"/>
            <a:ext cx="52089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Note (*): 95%</a:t>
            </a:r>
            <a:r>
              <a:rPr lang="zh-CN" altLang="en-US" sz="1400" dirty="0"/>
              <a:t> </a:t>
            </a:r>
            <a:r>
              <a:rPr lang="en-US" altLang="zh-CN" sz="1400" dirty="0"/>
              <a:t>means</a:t>
            </a:r>
            <a:r>
              <a:rPr lang="zh-CN" altLang="en-US" sz="1400" dirty="0"/>
              <a:t> </a:t>
            </a:r>
            <a:r>
              <a:rPr lang="en-US" altLang="zh-CN" sz="1400" dirty="0"/>
              <a:t>the</a:t>
            </a:r>
            <a:r>
              <a:rPr lang="zh-CN" altLang="en-US" sz="1400" dirty="0"/>
              <a:t> </a:t>
            </a:r>
            <a:r>
              <a:rPr lang="en-US" altLang="zh-CN" sz="1400" dirty="0"/>
              <a:t>power</a:t>
            </a:r>
            <a:r>
              <a:rPr lang="zh-CN" altLang="en-US" sz="1400" dirty="0"/>
              <a:t> </a:t>
            </a:r>
            <a:r>
              <a:rPr lang="en-US" altLang="zh-CN" sz="1400" dirty="0"/>
              <a:t>saving</a:t>
            </a:r>
            <a:r>
              <a:rPr lang="zh-CN" altLang="en-US" sz="1400" dirty="0"/>
              <a:t> </a:t>
            </a:r>
            <a:r>
              <a:rPr lang="en-US" altLang="zh-CN" sz="1400" dirty="0"/>
              <a:t>gain</a:t>
            </a:r>
            <a:r>
              <a:rPr lang="zh-CN" altLang="en-US" sz="1400" dirty="0"/>
              <a:t> </a:t>
            </a:r>
            <a:r>
              <a:rPr lang="en-US" altLang="zh-CN" sz="1400" dirty="0"/>
              <a:t>is</a:t>
            </a:r>
            <a:r>
              <a:rPr lang="zh-CN" altLang="en-US" sz="1400" dirty="0"/>
              <a:t> </a:t>
            </a:r>
            <a:r>
              <a:rPr lang="en-US" altLang="zh-CN" sz="1400" dirty="0"/>
              <a:t>95%</a:t>
            </a:r>
            <a:r>
              <a:rPr lang="zh-CN" altLang="en-US" sz="1400" dirty="0"/>
              <a:t> </a:t>
            </a:r>
            <a:r>
              <a:rPr lang="en-US" altLang="zh-CN" sz="1400" dirty="0"/>
              <a:t>compared</a:t>
            </a:r>
            <a:r>
              <a:rPr lang="zh-CN" altLang="en-US" sz="1400" dirty="0"/>
              <a:t> </a:t>
            </a:r>
            <a:r>
              <a:rPr lang="en-US" altLang="zh-CN" sz="1400" dirty="0"/>
              <a:t>to</a:t>
            </a:r>
            <a:r>
              <a:rPr lang="zh-CN" altLang="en-US" sz="1400" dirty="0"/>
              <a:t> </a:t>
            </a:r>
            <a:r>
              <a:rPr lang="en-US" altLang="zh-CN" sz="1400" dirty="0"/>
              <a:t>legacy,</a:t>
            </a:r>
            <a:r>
              <a:rPr lang="zh-CN" altLang="en-US" sz="1400" dirty="0"/>
              <a:t> </a:t>
            </a:r>
            <a:r>
              <a:rPr lang="en-US" altLang="zh-CN" sz="1400" dirty="0"/>
              <a:t>5x</a:t>
            </a:r>
            <a:r>
              <a:rPr lang="zh-CN" altLang="en-US" sz="1400" dirty="0"/>
              <a:t> </a:t>
            </a:r>
            <a:r>
              <a:rPr lang="en-US" altLang="zh-CN" sz="1400" dirty="0"/>
              <a:t>means</a:t>
            </a:r>
            <a:r>
              <a:rPr lang="zh-CN" altLang="en-US" sz="1400" dirty="0"/>
              <a:t> </a:t>
            </a:r>
            <a:r>
              <a:rPr lang="en-US" altLang="zh-CN" sz="1400" dirty="0"/>
              <a:t>the</a:t>
            </a:r>
            <a:r>
              <a:rPr lang="zh-CN" altLang="en-US" sz="1400" dirty="0"/>
              <a:t> </a:t>
            </a:r>
            <a:r>
              <a:rPr lang="en-US" altLang="zh-CN" sz="1400" dirty="0"/>
              <a:t>power</a:t>
            </a:r>
            <a:r>
              <a:rPr lang="zh-CN" altLang="en-US" sz="1400" dirty="0"/>
              <a:t> </a:t>
            </a:r>
            <a:r>
              <a:rPr lang="en-US" altLang="zh-CN" sz="1400" dirty="0"/>
              <a:t>consumption</a:t>
            </a:r>
            <a:r>
              <a:rPr lang="zh-CN" altLang="en-US" sz="1400" dirty="0"/>
              <a:t> </a:t>
            </a:r>
            <a:r>
              <a:rPr lang="en-US" altLang="zh-CN" sz="1400" dirty="0"/>
              <a:t>is</a:t>
            </a:r>
            <a:r>
              <a:rPr lang="zh-CN" altLang="en-US" sz="1400" dirty="0"/>
              <a:t> </a:t>
            </a:r>
            <a:r>
              <a:rPr lang="en-US" altLang="zh-CN" sz="1400" dirty="0"/>
              <a:t>5 times compared</a:t>
            </a:r>
            <a:r>
              <a:rPr lang="zh-CN" altLang="en-US" sz="1400" dirty="0"/>
              <a:t> </a:t>
            </a:r>
            <a:r>
              <a:rPr lang="en-US" altLang="zh-CN" sz="1400" dirty="0"/>
              <a:t>to</a:t>
            </a:r>
            <a:r>
              <a:rPr lang="zh-CN" altLang="en-US" sz="1400" dirty="0"/>
              <a:t> </a:t>
            </a:r>
            <a:r>
              <a:rPr lang="it-IT" altLang="zh-CN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</a:t>
            </a:r>
            <a:r>
              <a:rPr lang="it-IT" altLang="zh-CN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WURON</a:t>
            </a:r>
            <a:r>
              <a:rPr lang="it-IT" altLang="zh-CN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 1 unit</a:t>
            </a:r>
            <a:endParaRPr lang="zh-CN" altLang="en-US" sz="14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C29FEBE-C07A-49A3-8C3F-6D09EBB91BD8}"/>
              </a:ext>
            </a:extLst>
          </p:cNvPr>
          <p:cNvSpPr txBox="1"/>
          <p:nvPr/>
        </p:nvSpPr>
        <p:spPr>
          <a:xfrm>
            <a:off x="228600" y="787374"/>
            <a:ext cx="11031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Power consumption for </a:t>
            </a:r>
            <a:r>
              <a:rPr lang="en-US" altLang="zh-CN" dirty="0"/>
              <a:t>different </a:t>
            </a:r>
            <a:r>
              <a:rPr lang="it-IT" altLang="zh-CN" dirty="0"/>
              <a:t>P</a:t>
            </a:r>
            <a:r>
              <a:rPr lang="it-IT" altLang="zh-CN" sz="1200" dirty="0"/>
              <a:t>WURON</a:t>
            </a:r>
            <a:r>
              <a:rPr lang="en-US" altLang="zh-CN" dirty="0"/>
              <a:t> for low traffic arrival rate and FAR (&lt;=0.1%)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9D9FF96-45AC-4AD7-A136-CC1E2CFBC0FB}"/>
              </a:ext>
            </a:extLst>
          </p:cNvPr>
          <p:cNvSpPr/>
          <p:nvPr/>
        </p:nvSpPr>
        <p:spPr>
          <a:xfrm>
            <a:off x="5697020" y="1188878"/>
            <a:ext cx="6266380" cy="353943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Observations 2: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If assuming (</a:t>
            </a:r>
            <a:r>
              <a:rPr lang="it-IT" altLang="zh-CN" sz="1600" kern="1200" dirty="0">
                <a:solidFill>
                  <a:schemeClr val="tx1"/>
                </a:solidFill>
                <a:ea typeface="+mn-ea"/>
                <a:cs typeface="+mn-cs"/>
              </a:rPr>
              <a:t>P</a:t>
            </a:r>
            <a:r>
              <a:rPr lang="it-IT" altLang="zh-CN" sz="900" kern="1200" dirty="0">
                <a:solidFill>
                  <a:schemeClr val="tx1"/>
                </a:solidFill>
                <a:ea typeface="+mn-ea"/>
                <a:cs typeface="+mn-cs"/>
              </a:rPr>
              <a:t>WURON</a:t>
            </a:r>
            <a:r>
              <a:rPr lang="it-IT" altLang="zh-CN" sz="1600" kern="1200" dirty="0">
                <a:solidFill>
                  <a:schemeClr val="tx1"/>
                </a:solidFill>
                <a:ea typeface="+mn-ea"/>
                <a:cs typeface="+mn-cs"/>
              </a:rPr>
              <a:t>&lt;= 1 unit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r>
              <a:rPr lang="en-US" altLang="zh-CN" sz="1600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 for OOK and (</a:t>
            </a:r>
            <a:r>
              <a:rPr kumimoji="0" lang="it-IT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P</a:t>
            </a:r>
            <a:r>
              <a:rPr kumimoji="0" lang="it-IT" altLang="zh-CN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WURON </a:t>
            </a:r>
            <a:r>
              <a:rPr lang="en-US" altLang="zh-CN" sz="1600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&gt;4) for OFDM receiver</a:t>
            </a:r>
            <a:endParaRPr lang="en-US" altLang="zh-CN" sz="1600" b="1" kern="100" dirty="0">
              <a:effectLst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Almost all companies show significant power saving gain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for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OOK and OFDM receiver.</a:t>
            </a:r>
            <a:endParaRPr lang="en-US" altLang="zh-CN" sz="1600" kern="100" dirty="0">
              <a:effectLst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All companies shows OFDM receiver is 2.2x ~ 8x times power consumption than OOK receiver.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Proposal 1</a:t>
            </a:r>
            <a:r>
              <a:rPr lang="zh-CN" altLang="en-US" sz="1600" b="1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：</a:t>
            </a:r>
            <a:endParaRPr lang="en-US" altLang="zh-CN" sz="1600" b="1" kern="100" dirty="0">
              <a:effectLst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Lower power consumption is essential for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IoT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devices. At least for IoT devices, OOK receiver should be considered.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For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wearable and smartphone, OFDM receiver can be considered to further improve performance (carrying more information or better coverage) while still bringing large power saving benefits.</a:t>
            </a:r>
            <a:endParaRPr lang="en-US" altLang="zh-CN" sz="1600" kern="100" dirty="0">
              <a:effectLst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0FF3DE9-BC65-4B55-8FEB-8D584B5FAE5F}"/>
              </a:ext>
            </a:extLst>
          </p:cNvPr>
          <p:cNvSpPr/>
          <p:nvPr/>
        </p:nvSpPr>
        <p:spPr>
          <a:xfrm>
            <a:off x="347145" y="4876749"/>
            <a:ext cx="11616255" cy="181588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For RRC CONNECTED mode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For FTP/IM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Trade-off between Power saving gain and UPT  for replace DCP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For the usage of LP-WUS to trigger the UE MR PDCCH monitoring,</a:t>
            </a:r>
          </a:p>
          <a:p>
            <a:pPr marL="1657350" lvl="3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Significant UE power saving gain (up to more than 60%) and moderate UPT improvement (up to more than 10%) when the UE MR enters deep sleep state during LR LP-WUS monitoring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Observation 3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: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RRC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CONNECTED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LP-WUS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has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benefits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for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power</a:t>
            </a:r>
            <a:r>
              <a:rPr lang="zh-CN" altLang="en-US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saving.</a:t>
            </a:r>
            <a:r>
              <a:rPr lang="en-US" altLang="zh-CN" sz="1600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5843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RAN#101 outcome for the waveform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D0FF3DE9-BC65-4B55-8FEB-8D584B5FAE5F}"/>
              </a:ext>
            </a:extLst>
          </p:cNvPr>
          <p:cNvSpPr/>
          <p:nvPr/>
        </p:nvSpPr>
        <p:spPr>
          <a:xfrm>
            <a:off x="323850" y="973207"/>
            <a:ext cx="11616255" cy="501675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u="none" strike="noStrike" dirty="0">
                <a:effectLst/>
                <a:hlinkClick r:id="rId3"/>
              </a:rPr>
              <a:t>RP-232616</a:t>
            </a:r>
            <a:r>
              <a:rPr lang="en-US" altLang="zh-CN" sz="1600" u="none" strike="noStrike" dirty="0">
                <a:effectLst/>
              </a:rPr>
              <a:t> Moderator’s summary of Rel-19 LP-WUS WI, Moderator(CMCC)</a:t>
            </a:r>
          </a:p>
          <a:p>
            <a:r>
              <a:rPr lang="en-US" altLang="zh-CN" sz="1600" u="none" strike="noStrike" dirty="0">
                <a:effectLst/>
              </a:rPr>
              <a:t>The most </a:t>
            </a:r>
            <a:r>
              <a:rPr lang="en-US" altLang="zh-CN" sz="1600" dirty="0"/>
              <a:t>favorite two directions are shown as follows,</a:t>
            </a:r>
          </a:p>
          <a:p>
            <a:endParaRPr lang="en-US" altLang="zh-CN" sz="1600" u="none" strike="noStrike" dirty="0">
              <a:effectLst/>
            </a:endParaRPr>
          </a:p>
          <a:p>
            <a:r>
              <a:rPr lang="en-US" altLang="zh-CN" sz="1600" b="1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Direction 1:</a:t>
            </a:r>
            <a:endParaRPr lang="zh-CN" altLang="zh-CN" sz="1600" b="1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Font typeface="Yu Gothic Medium" panose="020B0500000000000000" pitchFamily="34" charset="-128"/>
              <a:buChar char="-"/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Waveform-option-1: OOK-1 and/or OOK-4, as described in section 7.2.1.1 (A)(D) in TR38.869. </a:t>
            </a:r>
            <a:endParaRPr lang="zh-CN" altLang="zh-CN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Font typeface="Yu Gothic Medium" panose="020B0500000000000000" pitchFamily="34" charset="-128"/>
              <a:buChar char="-"/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Waveform-option-3: Harmonized design that accommodates OOK-1/OOK-4 and OFDM waveform, i.e., specified overlayed OFDM sequences over OOK symbol</a:t>
            </a:r>
            <a:endParaRPr lang="zh-CN" altLang="zh-CN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Font typeface="Yu Gothic Medium" panose="020B0500000000000000" pitchFamily="34" charset="-128"/>
              <a:buChar char="-"/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For RRC IDLE/INACTIVE, in addition to existing PSS/SSS, LP-SS (, i.e., OOK-1 and/or OOK-4 waveform with/without overlayed OFDM sequences with potential further down selection in WI phase) for LP-WUR that cannot receive existing PSS/SSS, is supported for synchronization and/or RRM for serving cell. </a:t>
            </a:r>
          </a:p>
          <a:p>
            <a:pPr marL="342900" lvl="0" indent="-342900">
              <a:buFont typeface="Yu Gothic Medium" panose="020B0500000000000000" pitchFamily="34" charset="-128"/>
              <a:buChar char="-"/>
            </a:pPr>
            <a:endParaRPr lang="zh-CN" altLang="zh-CN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1600" b="1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Direction 2:</a:t>
            </a:r>
            <a:endParaRPr lang="zh-CN" altLang="zh-CN" sz="1600" b="1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Font typeface="Yu Gothic Medium" panose="020B0500000000000000" pitchFamily="34" charset="-128"/>
              <a:buChar char="-"/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Waveform-option-3: Harmonized design that accommodates OOK-1/OOK-4 and OFDM waveform, i.e., specified overlayed OFDM sequences over OOK symbol</a:t>
            </a:r>
            <a:endParaRPr lang="zh-CN" altLang="zh-CN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Font typeface="Yu Gothic Medium" panose="020B0500000000000000" pitchFamily="34" charset="-128"/>
              <a:buChar char="-"/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For RRC IDLE/INACTIVE, in addition to existing PSS/SSS, LP-SS (, i.e., OOK-1 and/or OOK-4 waveform with/without overlayed OFDM sequences with potential further down selection in WI phase) for LP-WUR that cannot receive existing PSS/SSS, is supported for synchronization and/or RRM for serving cell. </a:t>
            </a:r>
            <a:endParaRPr lang="zh-CN" altLang="zh-CN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1600" b="0" i="0" dirty="0">
              <a:solidFill>
                <a:srgbClr val="000000"/>
              </a:solidFill>
            </a:endParaRPr>
          </a:p>
          <a:p>
            <a:r>
              <a:rPr lang="en-US" altLang="zh-CN" sz="1600" b="0" i="0" u="none" strike="noStrike" dirty="0">
                <a:solidFill>
                  <a:srgbClr val="000000"/>
                </a:solidFill>
                <a:effectLst/>
              </a:rPr>
              <a:t>Thus, the 2 directions should be considered to formulate the WID. </a:t>
            </a:r>
          </a:p>
          <a:p>
            <a:endParaRPr lang="en-US" altLang="zh-CN" sz="1600" b="0" i="0" u="none" strike="noStrike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8283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Potential scope for Rel-19 LP-WUS WI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09D9FF96-45AC-4AD7-A136-CC1E2CFBC0FB}"/>
              </a:ext>
            </a:extLst>
          </p:cNvPr>
          <p:cNvSpPr/>
          <p:nvPr/>
        </p:nvSpPr>
        <p:spPr>
          <a:xfrm>
            <a:off x="228600" y="1050268"/>
            <a:ext cx="11402459" cy="575542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LP-WUR based on waveform consideration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LP-WUR support OOK only should be considered, 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targeting for low speed and with peak power consumption lower than 1 unit, and IoT traffics. Both duty-cycled and continuously monitoring(can be discussed in WI phase, larger CRC protection is not expected) can be considered.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LP-WUR supporting both OOK and OFDM can be considered as alternative LP-WUR receiver, 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OFDM sequence(s) can be additionally modulated on top of OOK 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targeting for low speed and with peak power consumption larger than 4 unit and less than [20] unit, both </a:t>
            </a:r>
            <a:r>
              <a:rPr lang="en-US" altLang="zh-CN" sz="1600" kern="100" dirty="0" err="1">
                <a:ea typeface="等线" panose="02010600030101010101" pitchFamily="2" charset="-122"/>
                <a:cs typeface="Arial" panose="020B0604020202020204" pitchFamily="34" charset="0"/>
              </a:rPr>
              <a:t>eMBB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 and IoT traffic can be considered. Only duty-cycled monitoring is supported.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ea typeface="等线" panose="02010600030101010101" pitchFamily="2" charset="-122"/>
                <a:cs typeface="Arial" panose="020B0604020202020204" pitchFamily="34" charset="0"/>
              </a:rPr>
              <a:t>For </a:t>
            </a: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wearable and smartphone, OFDM receiver can be considered to further improve performance (carrying more information or better coverage), details can be discussed in WI.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a typeface="等线" panose="02010600030101010101" pitchFamily="2" charset="-122"/>
                <a:cs typeface="Arial" panose="020B0604020202020204" pitchFamily="34" charset="0"/>
              </a:rPr>
              <a:t>LP-SS based measurement for synchronization and RRM is supported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MR RRM is further relaxed or offloaded to LP-WUR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For OOK receiver, same waveform for LP-SS and LP-WUS should be considered.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a typeface="等线" panose="02010600030101010101" pitchFamily="2" charset="-122"/>
                <a:cs typeface="Arial" panose="020B0604020202020204" pitchFamily="34" charset="0"/>
              </a:rPr>
              <a:t>For OOK+OFDM receiver, reusing existing PSS/SSS measurement should be considered.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a typeface="等线" panose="02010600030101010101" pitchFamily="2" charset="-122"/>
                <a:cs typeface="Arial" panose="020B0604020202020204" pitchFamily="34" charset="0"/>
              </a:rPr>
              <a:t>Targeting LP-WUS/LP-SS coverage comparable to NR bottleneck channel, e.g., PUSCH for msg3.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a typeface="等线" panose="02010600030101010101" pitchFamily="2" charset="-122"/>
                <a:cs typeface="Arial" panose="020B0604020202020204" pitchFamily="34" charset="0"/>
              </a:rPr>
              <a:t>Generation of OOK waveform by existing </a:t>
            </a:r>
            <a:r>
              <a:rPr lang="en-US" altLang="zh-CN" sz="1600" b="1" kern="100" dirty="0" err="1"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zh-CN" sz="1600" b="1" kern="100" dirty="0">
                <a:ea typeface="等线" panose="02010600030101010101" pitchFamily="2" charset="-122"/>
                <a:cs typeface="Arial" panose="020B0604020202020204" pitchFamily="34" charset="0"/>
              </a:rPr>
              <a:t> implementation should be supported. Discuss and decide which OOK alternative is supported in WI.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a typeface="等线" panose="02010600030101010101" pitchFamily="2" charset="-122"/>
                <a:cs typeface="Arial" panose="020B0604020202020204" pitchFamily="34" charset="0"/>
              </a:rPr>
              <a:t>Necessary L1 and higher layer procedure to activate/deactivate LP-WUS monitoring, LP-SS measurement and wake-up/go-to-sleep MR should be supported.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a typeface="等线" panose="02010600030101010101" pitchFamily="2" charset="-122"/>
                <a:cs typeface="Arial" panose="020B0604020202020204" pitchFamily="34" charset="0"/>
              </a:rPr>
              <a:t>Forward compatibility to allow wake-up other system should be considered.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a typeface="等线" panose="02010600030101010101" pitchFamily="2" charset="-122"/>
                <a:cs typeface="Arial" panose="020B0604020202020204" pitchFamily="34" charset="0"/>
              </a:rPr>
              <a:t>Both RRC IDLE/INACTIVE/CONNECTED is considered.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1600" b="1" kern="100" dirty="0">
              <a:effectLst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1600" kern="100" dirty="0">
              <a:effectLst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285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1992243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6253</TotalTime>
  <Words>1308</Words>
  <Application>Microsoft Office PowerPoint</Application>
  <PresentationFormat>宽屏</PresentationFormat>
  <Paragraphs>136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Yu Gothic Medium</vt:lpstr>
      <vt:lpstr>等线</vt:lpstr>
      <vt:lpstr>微软雅黑</vt:lpstr>
      <vt:lpstr>Agency FB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Xiaodong Shen2</cp:lastModifiedBy>
  <cp:revision>506</cp:revision>
  <dcterms:created xsi:type="dcterms:W3CDTF">2021-03-17T03:39:00Z</dcterms:created>
  <dcterms:modified xsi:type="dcterms:W3CDTF">2023-12-04T02:40:33Z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EB04C5A5E0854C57BAC22B0A219A3043</vt:lpwstr>
  </property>
  <property fmtid="{D5CDD505-2E9C-101B-9397-08002B2CF9AE}" pid="3" name="KSOProductBuildVer">
    <vt:lpwstr>2052-11.8.2.10912</vt:lpwstr>
  </property>
</Properties>
</file>