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3"/>
    <p:sldId id="298" r:id="rId4"/>
    <p:sldId id="302" r:id="rId5"/>
    <p:sldId id="299" r:id="rId6"/>
    <p:sldId id="303" r:id="rId7"/>
    <p:sldId id="301" r:id="rId8"/>
    <p:sldId id="304" r:id="rId9"/>
    <p:sldId id="308" r:id="rId10"/>
    <p:sldId id="30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DE1BC-295D-4BB9-8C41-3A3EC2D54F71}" type="datetimeFigureOut">
              <a:rPr lang="en-IN" smtClean="0"/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EBCB02-DBD6-4A12-A766-D6AB0113718F}" type="slidenum">
              <a:rPr lang="en-IN" smtClean="0"/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6C9C2-5D9B-4551-8F03-57E145592D98}" type="datetime1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8CA-98CD-4057-B088-04A1A791A1A8}" type="datetime1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A1CEC-7DDF-491B-98EF-2CB22BBD374D}" type="datetime1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81870-E236-4201-9601-C1107C027288}" type="datetime1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50DF-872B-4FC1-A15B-315B235664E9}" type="datetime1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12FA8-3689-4413-9A49-14EB16EF626A}" type="datetime1">
              <a:rPr lang="en-IN" smtClean="0"/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50D0-B199-4853-850F-C0962A67CEBB}" type="datetime1">
              <a:rPr lang="en-IN" smtClean="0"/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A93FD-C0B3-40FC-A660-8B9ED12C6A7B}" type="datetime1">
              <a:rPr lang="en-IN" smtClean="0"/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1003-AC37-406E-87AC-B3D35A608D4A}" type="datetime1">
              <a:rPr lang="en-IN" smtClean="0"/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88268-7F4B-4EEB-B31F-A6385E8F283D}" type="datetime1">
              <a:rPr lang="en-IN" smtClean="0"/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0B636-D83F-4089-9913-C89D5D2808F2}" type="datetime1">
              <a:rPr lang="en-IN" smtClean="0"/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C8C9E-C4B4-4AD2-902B-4DEA4C8D6D48}" type="datetime1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E6F86-2851-4D64-9367-611050F6CA35}" type="slidenum">
              <a:rPr lang="en-IN" smtClean="0"/>
            </a:fld>
            <a:endParaRPr lang="en-IN"/>
          </a:p>
        </p:txBody>
      </p:sp>
      <p:pic>
        <p:nvPicPr>
          <p:cNvPr id="7" name="Picture 6" descr="Logo&#10;&#10;Description automatically generated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1116" y="16019"/>
            <a:ext cx="2219325" cy="8572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1375" y="728980"/>
            <a:ext cx="10725150" cy="2967355"/>
          </a:xfrm>
        </p:spPr>
        <p:txBody>
          <a:bodyPr>
            <a:normAutofit/>
          </a:bodyPr>
          <a:lstStyle/>
          <a:p>
            <a:pPr algn="ctr"/>
            <a:r>
              <a:rPr lang="en-US" altLang="en-GB" sz="8000" b="1" dirty="0">
                <a:solidFill>
                  <a:schemeClr val="accent6"/>
                </a:solidFill>
                <a:effectLst/>
                <a:latin typeface="+mn-lt"/>
                <a:ea typeface="Times New Roman" panose="02020603050405020304" pitchFamily="18" charset="0"/>
              </a:rPr>
              <a:t> Study on Ambient IoT </a:t>
            </a:r>
            <a:r>
              <a:rPr lang="en-US" altLang="en-GB" sz="8000" b="1" dirty="0">
                <a:solidFill>
                  <a:schemeClr val="accent6"/>
                </a:solidFill>
                <a:effectLst/>
                <a:latin typeface="+mn-lt"/>
                <a:ea typeface="Times New Roman" panose="02020603050405020304" pitchFamily="18" charset="0"/>
                <a:sym typeface="+mn-ea"/>
              </a:rPr>
              <a:t>For Rel 19</a:t>
            </a:r>
            <a:endParaRPr lang="en-US" altLang="en-GB" sz="8000" b="1" dirty="0">
              <a:solidFill>
                <a:schemeClr val="accent6"/>
              </a:solidFill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00924" y="4619624"/>
            <a:ext cx="3946779" cy="1038225"/>
          </a:xfrm>
        </p:spPr>
        <p:txBody>
          <a:bodyPr>
            <a:normAutofit/>
          </a:bodyPr>
          <a:lstStyle/>
          <a:p>
            <a:pPr algn="r"/>
            <a:r>
              <a:rPr lang="en-IN" dirty="0">
                <a:solidFill>
                  <a:schemeClr val="accent2"/>
                </a:solidFill>
              </a:rPr>
              <a:t>Sourced By: Lekha Wireless</a:t>
            </a:r>
            <a:endParaRPr lang="en-IN" dirty="0">
              <a:solidFill>
                <a:schemeClr val="accent2"/>
              </a:solidFill>
            </a:endParaRPr>
          </a:p>
          <a:p>
            <a:pPr algn="r"/>
            <a:r>
              <a:rPr lang="en-IN" dirty="0">
                <a:solidFill>
                  <a:schemeClr val="accent2"/>
                </a:solidFill>
              </a:rPr>
              <a:t>Agenda Item: 9.1.1.4</a:t>
            </a:r>
            <a:endParaRPr lang="en-IN" dirty="0">
              <a:solidFill>
                <a:schemeClr val="accent2"/>
              </a:solidFill>
            </a:endParaRPr>
          </a:p>
        </p:txBody>
      </p:sp>
      <p:sp>
        <p:nvSpPr>
          <p:cNvPr id="20" name="Rectangle 1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41248" y="433116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Rectangle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9346882" y="2348839"/>
            <a:ext cx="54864" cy="39467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4010608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 Lekha Wireless-2023</a:t>
            </a:r>
            <a:endParaRPr lang="en-I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20EE6F86-2851-4D64-9367-611050F6CA35}" type="slidenum">
              <a:rPr lang="en-IN">
                <a:solidFill>
                  <a:schemeClr val="tx1">
                    <a:lumMod val="50000"/>
                    <a:lumOff val="50000"/>
                  </a:schemeClr>
                </a:solidFill>
              </a:rPr>
            </a:fld>
            <a:endParaRPr lang="en-I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59904"/>
            <a:ext cx="121920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1800" b="1" dirty="0">
                <a:solidFill>
                  <a:schemeClr val="accent5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 RAN Meeting #102	</a:t>
            </a:r>
            <a:endParaRPr lang="en-GB" sz="1800" b="1" dirty="0">
              <a:solidFill>
                <a:schemeClr val="accent5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solidFill>
                  <a:schemeClr val="accent5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Edinburgh, London , December 11-15, 2023</a:t>
            </a:r>
            <a:endParaRPr lang="en-GB" sz="1800" b="1" dirty="0">
              <a:solidFill>
                <a:schemeClr val="accent5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  <p:pic>
        <p:nvPicPr>
          <p:cNvPr id="15" name="Picture 6" descr="Logo&#10;&#10;Description automatically generate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242" y="4577004"/>
            <a:ext cx="3491583" cy="1348680"/>
          </a:xfrm>
          <a:prstGeom prst="rect">
            <a:avLst/>
          </a:prstGeom>
        </p:spPr>
      </p:pic>
      <p:sp>
        <p:nvSpPr>
          <p:cNvPr id="4" name="TextBox 13"/>
          <p:cNvSpPr txBox="1"/>
          <p:nvPr/>
        </p:nvSpPr>
        <p:spPr>
          <a:xfrm>
            <a:off x="10396855" y="262255"/>
            <a:ext cx="1360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GB" sz="1800" b="1" dirty="0">
                <a:solidFill>
                  <a:schemeClr val="accent5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RP-232757</a:t>
            </a:r>
            <a:endParaRPr lang="en-US" alt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134110" y="615094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en-IN" b="1" dirty="0">
                <a:solidFill>
                  <a:schemeClr val="accent1"/>
                </a:solidFill>
                <a:cs typeface="Times New Roman" panose="02020603050405020304" pitchFamily="18" charset="0"/>
              </a:rPr>
              <a:t>   Motivation for Ambient IoT </a:t>
            </a:r>
            <a:endParaRPr lang="en-US" altLang="en-IN" b="1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Billions of Internet of Things (IoT) devices are expected to be interconnected in the future to cater to several applications. 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alt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</a:t>
            </a:r>
            <a:r>
              <a:rPr 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 enhance the energy efficiency, these devices are</a:t>
            </a:r>
            <a:r>
              <a:rPr lang="en-US" alt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to be powered by energy harvesting, being either battery-less or</a:t>
            </a:r>
            <a:r>
              <a:rPr lang="en-US" alt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with limited energy storage capability. </a:t>
            </a:r>
            <a:endParaRPr lang="en-IN" sz="24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Ambient IoT was hence</a:t>
            </a:r>
            <a:r>
              <a:rPr lang="en-US" alt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introduced to provide such devices with complexity and power</a:t>
            </a:r>
            <a:r>
              <a:rPr lang="en-US" alt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consumption orders of magnitude lower than the existing 3GPP low-power wide-area</a:t>
            </a:r>
            <a:r>
              <a:rPr lang="en-US" alt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(LPWA) technologies such as Narrow Band IoT (NB-IoT) and</a:t>
            </a:r>
            <a:r>
              <a:rPr lang="en-US" alt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IN" sz="24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enhanced machine-type communication (eMTC).</a:t>
            </a:r>
            <a:endParaRPr lang="en-IN" sz="24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sz="24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IN" sz="24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89B4-CC5D-4AE7-8EF6-A1737801594F}" type="slidenum">
              <a:rPr lang="en-IN" smtClean="0"/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en-IN" sz="4400" b="1" dirty="0">
                <a:solidFill>
                  <a:schemeClr val="accent1"/>
                </a:solidFill>
                <a:cs typeface="Times New Roman" panose="02020603050405020304" pitchFamily="18" charset="0"/>
              </a:rPr>
              <a:t>     What is Ambient IoT?</a:t>
            </a:r>
            <a:endParaRPr lang="en-US" altLang="en-IN" sz="4400" b="1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lstStyle/>
          <a:p>
            <a:r>
              <a:rPr 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3GPP TR 22.840 [</a:t>
            </a:r>
            <a:r>
              <a:rPr lang="en-US" alt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1</a:t>
            </a:r>
            <a:r>
              <a:rPr 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] defines Ambient IoT as an IoT service</a:t>
            </a:r>
            <a:r>
              <a:rPr lang="en-US" alt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with an IoT device powered by energy harvesting, being either</a:t>
            </a:r>
            <a:r>
              <a:rPr lang="en-US" alt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battery-less or with limited energy storage capability (i.e.,using a capacitor). </a:t>
            </a:r>
            <a:endParaRPr lang="en-IN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The main advantage is that it will enable</a:t>
            </a:r>
            <a:r>
              <a:rPr lang="en-US" alt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communication with IoT devices without conventional power</a:t>
            </a:r>
            <a:r>
              <a:rPr lang="en-US" alt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source and/or avoids human involvement for recharging or</a:t>
            </a:r>
            <a:r>
              <a:rPr lang="en-US" alt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replacing. </a:t>
            </a:r>
            <a:endParaRPr lang="en-US" altLang="en-IN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alt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 Ambient IoT device can harvest energy from </a:t>
            </a:r>
            <a:r>
              <a:rPr lang="en-IN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energy sources such as </a:t>
            </a:r>
            <a:endParaRPr lang="en-IN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altLang="en-GB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Solar/light</a:t>
            </a:r>
            <a:r>
              <a:rPr lang="en-GB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en-GB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altLang="en-GB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Radio</a:t>
            </a:r>
            <a:endParaRPr lang="en-GB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altLang="en-GB" sz="20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Motion/Vibration</a:t>
            </a:r>
            <a:endParaRPr lang="en-US" altLang="en-GB" sz="20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altLang="en-GB" sz="20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Heat, Pressure or any other power sources</a:t>
            </a:r>
            <a:endParaRPr lang="en-GB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IN" sz="2000" dirty="0">
                <a:solidFill>
                  <a:schemeClr val="accent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en-IN" sz="20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  <p:sp>
        <p:nvSpPr>
          <p:cNvPr id="6" name="Text Box 5"/>
          <p:cNvSpPr txBox="1"/>
          <p:nvPr/>
        </p:nvSpPr>
        <p:spPr>
          <a:xfrm>
            <a:off x="1559560" y="5626100"/>
            <a:ext cx="5283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090" y="320992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en-IN" sz="4000" b="1" dirty="0">
                <a:solidFill>
                  <a:schemeClr val="accent1"/>
                </a:solidFill>
              </a:rPr>
              <a:t>Example of Parts in an Ambient IoT Device</a:t>
            </a:r>
            <a:endParaRPr lang="en-US" altLang="en-IN" sz="4000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lvl="1" indent="0">
              <a:buFont typeface="Wingdings" panose="05000000000000000000" pitchFamily="2" charset="2"/>
              <a:buNone/>
            </a:pPr>
            <a:endParaRPr lang="en-IN" sz="20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endParaRPr lang="en-IN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IN" sz="32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/>
            <a:endParaRPr lang="en-IN" sz="28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q"/>
            </a:pPr>
            <a:endParaRPr lang="en-IN" sz="2800" dirty="0">
              <a:solidFill>
                <a:schemeClr val="accent2">
                  <a:lumMod val="5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101215" y="1366520"/>
            <a:ext cx="7088505" cy="4124325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5161280" y="5988050"/>
            <a:ext cx="4411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Source : Ref [1]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835" y="317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en-IN" sz="4400" b="1" dirty="0">
                <a:solidFill>
                  <a:schemeClr val="accent1"/>
                </a:solidFill>
              </a:rPr>
              <a:t>Use Cases of Ambient IoT</a:t>
            </a:r>
            <a:endParaRPr lang="en-US" altLang="en-IN" sz="4400" b="1" dirty="0">
              <a:solidFill>
                <a:schemeClr val="accent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  <p:pic>
        <p:nvPicPr>
          <p:cNvPr id="9" name="Content Placeholder 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61720" y="1744980"/>
            <a:ext cx="10067925" cy="4351655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5161280" y="5988050"/>
            <a:ext cx="4411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Source : Ref [1]</a:t>
            </a:r>
            <a:endParaRPr lang="en-US"/>
          </a:p>
        </p:txBody>
      </p:sp>
      <p:sp>
        <p:nvSpPr>
          <p:cNvPr id="3" name="Text Box 2"/>
          <p:cNvSpPr txBox="1"/>
          <p:nvPr/>
        </p:nvSpPr>
        <p:spPr>
          <a:xfrm>
            <a:off x="1061085" y="1064895"/>
            <a:ext cx="100685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>
                <a:solidFill>
                  <a:srgbClr val="C00000"/>
                </a:solidFill>
                <a:latin typeface="+mj-lt"/>
                <a:cs typeface="+mj-lt"/>
              </a:rPr>
              <a:t>3GPP TR 22.840 gives an exhaustive list of use cases where Ambient IoT can be made use of which is given in the table below.</a:t>
            </a:r>
            <a:endParaRPr lang="en-IN" sz="2000" dirty="0">
              <a:solidFill>
                <a:srgbClr val="C00000"/>
              </a:solidFill>
              <a:effectLst/>
              <a:latin typeface="+mj-lt"/>
              <a:ea typeface="Calibri Light" panose="020F0302020204030204" pitchFamily="34" charset="0"/>
              <a:cs typeface="+mj-lt"/>
            </a:endParaRPr>
          </a:p>
          <a:p>
            <a:endParaRPr lang="en-IN" sz="2000" dirty="0">
              <a:solidFill>
                <a:srgbClr val="C00000"/>
              </a:solidFill>
              <a:effectLst/>
              <a:latin typeface="+mj-lt"/>
              <a:ea typeface="Calibri Light" panose="020F0302020204030204" pitchFamily="34" charset="0"/>
              <a:cs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1605" y="91757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en-IN" b="1" dirty="0">
                <a:solidFill>
                  <a:schemeClr val="accent1"/>
                </a:solidFill>
              </a:rPr>
              <a:t>List of possible study items </a:t>
            </a:r>
            <a:r>
              <a:rPr lang="en-IN" b="1" dirty="0">
                <a:solidFill>
                  <a:schemeClr val="accent1"/>
                </a:solidFill>
              </a:rPr>
              <a:t>for </a:t>
            </a:r>
            <a:r>
              <a:rPr lang="en-US" altLang="en-IN" b="1" dirty="0">
                <a:solidFill>
                  <a:schemeClr val="accent1"/>
                </a:solidFill>
              </a:rPr>
              <a:t>Ambient IoT</a:t>
            </a:r>
            <a:endParaRPr lang="en-US" altLang="en-IN" b="1" dirty="0">
              <a:solidFill>
                <a:schemeClr val="accent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76070" y="1960245"/>
            <a:ext cx="8788400" cy="435165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5161280" y="6143625"/>
            <a:ext cx="4411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Source : Ref [2]</a:t>
            </a:r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843280" y="993775"/>
            <a:ext cx="106940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>
                <a:solidFill>
                  <a:srgbClr val="C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 the Ambient IoT is a new 3GPP IoT technology, there are several studies to be undertaken and areas of research pertaining to the same. In RP-232614 (Summary of Ambient IoT Proposals for Release 19) [2], the list of objectives for the study item are given and this has been tabulated below.</a:t>
            </a:r>
            <a:endParaRPr lang="en-US" sz="2000">
              <a:solidFill>
                <a:srgbClr val="C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880" y="69691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IN" b="1" dirty="0">
                <a:solidFill>
                  <a:schemeClr val="accent1"/>
                </a:solidFill>
              </a:rPr>
              <a:t>Proposals for </a:t>
            </a:r>
            <a:r>
              <a:rPr lang="en-US" altLang="en-IN" b="1" dirty="0">
                <a:solidFill>
                  <a:schemeClr val="accent1"/>
                </a:solidFill>
              </a:rPr>
              <a:t>Physical Layer Study</a:t>
            </a:r>
            <a:r>
              <a:rPr lang="en-IN" b="1" dirty="0">
                <a:solidFill>
                  <a:schemeClr val="accent1"/>
                </a:solidFill>
              </a:rPr>
              <a:t> </a:t>
            </a:r>
            <a:r>
              <a:rPr lang="en-US" altLang="en-IN" b="1" dirty="0">
                <a:solidFill>
                  <a:schemeClr val="accent1"/>
                </a:solidFill>
              </a:rPr>
              <a:t>on</a:t>
            </a:r>
            <a:r>
              <a:rPr lang="en-IN" b="1" dirty="0">
                <a:solidFill>
                  <a:schemeClr val="accent1"/>
                </a:solidFill>
              </a:rPr>
              <a:t> </a:t>
            </a:r>
            <a:r>
              <a:rPr lang="en-US" altLang="en-IN" b="1" dirty="0">
                <a:solidFill>
                  <a:schemeClr val="accent1"/>
                </a:solidFill>
              </a:rPr>
              <a:t>Waveforms for Ambient IoT </a:t>
            </a:r>
            <a:endParaRPr lang="en-US" altLang="en-IN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91030"/>
            <a:ext cx="10515600" cy="4351338"/>
          </a:xfrm>
        </p:spPr>
        <p:txBody>
          <a:bodyPr>
            <a:normAutofit/>
          </a:bodyPr>
          <a:lstStyle/>
          <a:p>
            <a:pPr algn="just" hangingPunct="0">
              <a:spcAft>
                <a:spcPts val="900"/>
              </a:spcAft>
            </a:pPr>
            <a:r>
              <a:rPr lang="en-IN" sz="24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This study aims to identify and evaluate the potential waveforms to support the Ambient </a:t>
            </a:r>
            <a:r>
              <a:rPr lang="en-US" altLang="en-IN" sz="24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IoT </a:t>
            </a:r>
            <a:r>
              <a:rPr lang="en-IN" sz="24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applications mentioned in TR 22.840. </a:t>
            </a:r>
            <a:endParaRPr lang="en-IN" sz="24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hangingPunct="0">
              <a:spcAft>
                <a:spcPts val="900"/>
              </a:spcAft>
            </a:pPr>
            <a:r>
              <a:rPr lang="en-IN" sz="24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The detailed objectives are as follows:</a:t>
            </a:r>
            <a:endParaRPr lang="en-IN" sz="24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US" altLang="en-IN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+mn-ea"/>
              </a:rPr>
              <a:t>S</a:t>
            </a:r>
            <a:r>
              <a:rPr lang="en-IN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+mn-ea"/>
              </a:rPr>
              <a:t>tudy the potential candidate Layer1 waveforms for communication over an air interface in Ambient IoT systems.</a:t>
            </a: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IN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+mn-ea"/>
              </a:rPr>
              <a:t>Identification of evaluation criteria for comparison of candidate waveforms, such as complexity, coverage enhancement and power efficiency. </a:t>
            </a: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IN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+mn-ea"/>
              </a:rPr>
              <a:t>Comparison of performance improvement with each new waveform candidate against current standards. </a:t>
            </a: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US" altLang="en-IN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+mn-ea"/>
              </a:rPr>
              <a:t>Analysing the candidate waveforms depending on the use case scenarios in TR 22.840.</a:t>
            </a: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IN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+mn-ea"/>
              </a:rPr>
              <a:t>Higher layer protocol changes needed to support the waveforms.</a:t>
            </a: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IN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+mn-ea"/>
              </a:rPr>
              <a:t>Related RAN4 impacts.</a:t>
            </a: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IN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790" y="655637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en-IN" b="1" dirty="0">
                <a:solidFill>
                  <a:schemeClr val="accent1"/>
                </a:solidFill>
              </a:rPr>
              <a:t>References </a:t>
            </a:r>
            <a:endParaRPr lang="en-US" altLang="en-IN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4855" y="1544955"/>
            <a:ext cx="10515600" cy="4351338"/>
          </a:xfrm>
        </p:spPr>
        <p:txBody>
          <a:bodyPr>
            <a:normAutofit/>
          </a:bodyPr>
          <a:lstStyle/>
          <a:p>
            <a:pPr marL="457200" lvl="1" indent="0" algn="just">
              <a:buFont typeface="Wingdings" panose="05000000000000000000" pitchFamily="2" charset="2"/>
              <a:buNone/>
            </a:pPr>
            <a:r>
              <a:rPr lang="en-US" altLang="en-IN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+mn-ea"/>
              </a:rPr>
              <a:t> </a:t>
            </a:r>
            <a:endParaRPr lang="en-US" alt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marL="914400" lvl="1" indent="-457200" algn="just">
              <a:buFont typeface="Wingdings" panose="05000000000000000000" pitchFamily="2" charset="2"/>
              <a:buAutoNum type="arabicPeriod"/>
            </a:pPr>
            <a:r>
              <a:rPr lang="en-US" altLang="en-IN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+mn-ea"/>
              </a:rPr>
              <a:t>3GPP TR 22.840, Study on Ambient power-enabled Internet of Things (Release 19), 3rd Generation Partnership Project; Technical Specification Group Services and System Aspects, September 2023.</a:t>
            </a:r>
            <a:endParaRPr lang="en-US" alt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marL="914400" lvl="1" indent="-457200" algn="just">
              <a:buFont typeface="Wingdings" panose="05000000000000000000" pitchFamily="2" charset="2"/>
              <a:buAutoNum type="arabicPeriod"/>
            </a:pPr>
            <a:r>
              <a:rPr lang="en-US" altLang="en-IN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+mn-ea"/>
              </a:rPr>
              <a:t>RP-232614- Summary of Ambient IoT Proposals for Release 19, 3GPP TSG RAN Meeting 101, September 11-15 2023.</a:t>
            </a:r>
            <a:endParaRPr lang="en-US" alt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US" alt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US" alt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  <a:sym typeface="+mn-ea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q"/>
            </a:pPr>
            <a:endParaRPr lang="en-IN" sz="2000" dirty="0">
              <a:solidFill>
                <a:schemeClr val="accent2">
                  <a:lumMod val="50000"/>
                </a:schemeClr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IN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Lekha Wireless-2023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E6F86-2851-4D64-9367-611050F6CA35}" type="slidenum">
              <a:rPr lang="en-IN" smtClean="0"/>
            </a:fld>
            <a:endParaRPr lang="en-I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199" y="1093788"/>
            <a:ext cx="10506455" cy="296720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8000" kern="120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Thank You!</a:t>
            </a:r>
            <a:endParaRPr lang="en-US" sz="8000" kern="1200" dirty="0">
              <a:solidFill>
                <a:schemeClr val="accent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41248" y="433116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9346882" y="2348839"/>
            <a:ext cx="54864" cy="39467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rPr>
              <a:t>© Lekha Wireless-2023</a:t>
            </a:r>
            <a:endParaRPr lang="en-US" kern="120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20EE6F86-2851-4D64-9367-611050F6CA35}" type="slidenum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Picture 6" descr="Logo&#10;&#10;Description automatically generate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31" y="99581"/>
            <a:ext cx="2183876" cy="84355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3106</Words>
  <Application>WPS Presentation</Application>
  <PresentationFormat>Widescreen</PresentationFormat>
  <Paragraphs>133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SimSun</vt:lpstr>
      <vt:lpstr>Wingdings</vt:lpstr>
      <vt:lpstr>Times New Roman</vt:lpstr>
      <vt:lpstr>Calibri</vt:lpstr>
      <vt:lpstr>Calibri Light</vt:lpstr>
      <vt:lpstr>Microsoft YaHei</vt:lpstr>
      <vt:lpstr>Arial Unicode MS</vt:lpstr>
      <vt:lpstr>Office Theme</vt:lpstr>
      <vt:lpstr> Study on Ambient IoT For Rel 19</vt:lpstr>
      <vt:lpstr>   Motivation for Ambient IoT </vt:lpstr>
      <vt:lpstr>     What is Ambient IoT?</vt:lpstr>
      <vt:lpstr>Example of Parts in an Ambient IoT Device</vt:lpstr>
      <vt:lpstr>Use Cases of Ambient IoT</vt:lpstr>
      <vt:lpstr>List of possible study items for Ambient IoT</vt:lpstr>
      <vt:lpstr>Proposals for Physical Layer Study on Waveforms for Ambient IoT </vt:lpstr>
      <vt:lpstr>References 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Model for ISAC Techniques</dc:title>
  <dc:creator>Vivek Chaudhary</dc:creator>
  <cp:lastModifiedBy>Lekha</cp:lastModifiedBy>
  <cp:revision>29</cp:revision>
  <dcterms:created xsi:type="dcterms:W3CDTF">2023-09-05T10:10:00Z</dcterms:created>
  <dcterms:modified xsi:type="dcterms:W3CDTF">2023-11-22T04:34:31Z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3C42D77E7D19438DA7A143959D8A6AC4_12</vt:lpwstr>
  </property>
  <property fmtid="{D5CDD505-2E9C-101B-9397-08002B2CF9AE}" pid="3" name="KSOProductBuildVer">
    <vt:lpwstr>1033-12.2.0.13306</vt:lpwstr>
  </property>
</Properties>
</file>