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1" r:id="rId2"/>
    <p:sldMasterId id="2147484026" r:id="rId3"/>
  </p:sldMasterIdLst>
  <p:notesMasterIdLst>
    <p:notesMasterId r:id="rId7"/>
  </p:notesMasterIdLst>
  <p:handoutMasterIdLst>
    <p:handoutMasterId r:id="rId8"/>
  </p:handoutMasterIdLst>
  <p:sldIdLst>
    <p:sldId id="283" r:id="rId4"/>
    <p:sldId id="1504" r:id="rId5"/>
    <p:sldId id="1505" r:id="rId6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E8D0D622-F6C6-F44A-B365-B4A5FF6195C2}">
          <p14:sldIdLst>
            <p14:sldId id="283"/>
          </p14:sldIdLst>
        </p14:section>
        <p14:section name="General" id="{17C670ED-A4D6-4502-8203-67C0E20568EB}">
          <p14:sldIdLst>
            <p14:sldId id="1504"/>
            <p14:sldId id="150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6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an Cheng 2" initials="Yan Cheng" lastIdx="1" clrIdx="1">
    <p:extLst>
      <p:ext uri="{19B8F6BF-5375-455C-9EA6-DF929625EA0E}">
        <p15:presenceInfo xmlns:p15="http://schemas.microsoft.com/office/powerpoint/2012/main" userId="Yan Cheng 2" providerId="None"/>
      </p:ext>
    </p:extLst>
  </p:cmAuthor>
  <p:cmAuthor id="3" name="David mazzarese" initials="Dm" lastIdx="1" clrIdx="2">
    <p:extLst>
      <p:ext uri="{19B8F6BF-5375-455C-9EA6-DF929625EA0E}">
        <p15:presenceInfo xmlns:p15="http://schemas.microsoft.com/office/powerpoint/2012/main" userId="S-1-5-21-147214757-305610072-1517763936-888365" providerId="AD"/>
      </p:ext>
    </p:extLst>
  </p:cmAuthor>
  <p:cmAuthor id="4" name="Yi Wang" initials="WY" lastIdx="1" clrIdx="3">
    <p:extLst>
      <p:ext uri="{19B8F6BF-5375-455C-9EA6-DF929625EA0E}">
        <p15:presenceInfo xmlns:p15="http://schemas.microsoft.com/office/powerpoint/2012/main" userId="Yi Wang" providerId="None"/>
      </p:ext>
    </p:extLst>
  </p:cmAuthor>
  <p:cmAuthor id="5" name="Huawei2" initials="hw" lastIdx="1" clrIdx="4">
    <p:extLst>
      <p:ext uri="{19B8F6BF-5375-455C-9EA6-DF929625EA0E}">
        <p15:presenceInfo xmlns:p15="http://schemas.microsoft.com/office/powerpoint/2012/main" userId="Huawei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0BB5"/>
    <a:srgbClr val="E9002F"/>
    <a:srgbClr val="B5B5B5"/>
    <a:srgbClr val="D4F1F5"/>
    <a:srgbClr val="FFFFFF"/>
    <a:srgbClr val="D0E8C4"/>
    <a:srgbClr val="DDDDDD"/>
    <a:srgbClr val="000000"/>
    <a:srgbClr val="595757"/>
    <a:srgbClr val="2218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6291"/>
  </p:normalViewPr>
  <p:slideViewPr>
    <p:cSldViewPr snapToGrid="0" snapToObjects="1">
      <p:cViewPr varScale="1">
        <p:scale>
          <a:sx n="55" d="100"/>
          <a:sy n="55" d="100"/>
        </p:scale>
        <p:origin x="38" y="28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4" d="100"/>
        <a:sy n="104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460" y="4406908"/>
            <a:ext cx="10367249" cy="1362075"/>
          </a:xfrm>
        </p:spPr>
        <p:txBody>
          <a:bodyPr anchor="t"/>
          <a:lstStyle>
            <a:lvl1pPr algn="l">
              <a:defRPr sz="3994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460" y="2906713"/>
            <a:ext cx="10367249" cy="1500187"/>
          </a:xfrm>
        </p:spPr>
        <p:txBody>
          <a:bodyPr anchor="b"/>
          <a:lstStyle>
            <a:lvl1pPr marL="0" indent="0">
              <a:buNone/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6651" indent="0">
              <a:buNone/>
              <a:defRPr sz="1797"/>
            </a:lvl2pPr>
            <a:lvl3pPr marL="913303" indent="0">
              <a:buNone/>
              <a:defRPr sz="1597"/>
            </a:lvl3pPr>
            <a:lvl4pPr marL="1369955" indent="0">
              <a:buNone/>
              <a:defRPr sz="1397"/>
            </a:lvl4pPr>
            <a:lvl5pPr marL="1826606" indent="0">
              <a:buNone/>
              <a:defRPr sz="1397"/>
            </a:lvl5pPr>
            <a:lvl6pPr marL="2283258" indent="0">
              <a:buNone/>
              <a:defRPr sz="1397"/>
            </a:lvl6pPr>
            <a:lvl7pPr marL="2739910" indent="0">
              <a:buNone/>
              <a:defRPr sz="1397"/>
            </a:lvl7pPr>
            <a:lvl8pPr marL="3196561" indent="0">
              <a:buNone/>
              <a:defRPr sz="1397"/>
            </a:lvl8pPr>
            <a:lvl9pPr marL="3653213" indent="0">
              <a:buNone/>
              <a:defRPr sz="13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87714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48869" y="1438836"/>
            <a:ext cx="5791220" cy="4733365"/>
          </a:xfrm>
        </p:spPr>
        <p:txBody>
          <a:bodyPr/>
          <a:lstStyle>
            <a:lvl1pPr>
              <a:defRPr sz="27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397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797"/>
            </a:lvl6pPr>
            <a:lvl7pPr>
              <a:defRPr sz="1797"/>
            </a:lvl7pPr>
            <a:lvl8pPr>
              <a:defRPr sz="1797"/>
            </a:lvl8pPr>
            <a:lvl9pPr>
              <a:defRPr sz="17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5682" y="1438836"/>
            <a:ext cx="5494522" cy="4733365"/>
          </a:xfrm>
        </p:spPr>
        <p:txBody>
          <a:bodyPr/>
          <a:lstStyle>
            <a:lvl1pPr>
              <a:defRPr sz="27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397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797"/>
            </a:lvl6pPr>
            <a:lvl7pPr>
              <a:defRPr sz="1797"/>
            </a:lvl7pPr>
            <a:lvl8pPr>
              <a:defRPr sz="1797"/>
            </a:lvl8pPr>
            <a:lvl9pPr>
              <a:defRPr sz="17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3208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0333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817" y="273051"/>
            <a:ext cx="4012651" cy="863226"/>
          </a:xfrm>
        </p:spPr>
        <p:txBody>
          <a:bodyPr anchor="b"/>
          <a:lstStyle>
            <a:lvl1pPr algn="l">
              <a:defRPr sz="2397" b="1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599" y="273058"/>
            <a:ext cx="6818330" cy="5853113"/>
          </a:xfrm>
        </p:spPr>
        <p:txBody>
          <a:bodyPr/>
          <a:lstStyle>
            <a:lvl1pPr>
              <a:defRPr sz="3197"/>
            </a:lvl1pPr>
            <a:lvl2pPr>
              <a:defRPr sz="2797"/>
            </a:lvl2pPr>
            <a:lvl3pPr>
              <a:defRPr sz="2397"/>
            </a:lvl3pPr>
            <a:lvl4pPr>
              <a:defRPr sz="1997"/>
            </a:lvl4pPr>
            <a:lvl5pPr>
              <a:defRPr sz="1997"/>
            </a:lvl5pPr>
            <a:lvl6pPr>
              <a:defRPr sz="1997"/>
            </a:lvl6pPr>
            <a:lvl7pPr>
              <a:defRPr sz="1997"/>
            </a:lvl7pPr>
            <a:lvl8pPr>
              <a:defRPr sz="1997"/>
            </a:lvl8pPr>
            <a:lvl9pPr>
              <a:defRPr sz="199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839" y="1435103"/>
            <a:ext cx="4012651" cy="4691063"/>
          </a:xfrm>
        </p:spPr>
        <p:txBody>
          <a:bodyPr/>
          <a:lstStyle>
            <a:lvl1pPr marL="0" indent="0">
              <a:buNone/>
              <a:defRPr sz="1397"/>
            </a:lvl1pPr>
            <a:lvl2pPr marL="456651" indent="0">
              <a:buNone/>
              <a:defRPr sz="1200"/>
            </a:lvl2pPr>
            <a:lvl3pPr marL="913303" indent="0">
              <a:buNone/>
              <a:defRPr sz="1000"/>
            </a:lvl3pPr>
            <a:lvl4pPr marL="1369955" indent="0">
              <a:buNone/>
              <a:defRPr sz="900"/>
            </a:lvl4pPr>
            <a:lvl5pPr marL="1826606" indent="0">
              <a:buNone/>
              <a:defRPr sz="900"/>
            </a:lvl5pPr>
            <a:lvl6pPr marL="2283258" indent="0">
              <a:buNone/>
              <a:defRPr sz="900"/>
            </a:lvl6pPr>
            <a:lvl7pPr marL="2739910" indent="0">
              <a:buNone/>
              <a:defRPr sz="900"/>
            </a:lvl7pPr>
            <a:lvl8pPr marL="3196561" indent="0">
              <a:buNone/>
              <a:defRPr sz="900"/>
            </a:lvl8pPr>
            <a:lvl9pPr marL="3653213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97325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650" y="4800600"/>
            <a:ext cx="7318058" cy="566738"/>
          </a:xfrm>
        </p:spPr>
        <p:txBody>
          <a:bodyPr anchor="b"/>
          <a:lstStyle>
            <a:lvl1pPr algn="l">
              <a:defRPr sz="1997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650" y="612775"/>
            <a:ext cx="7318058" cy="4114800"/>
          </a:xfrm>
        </p:spPr>
        <p:txBody>
          <a:bodyPr/>
          <a:lstStyle>
            <a:lvl1pPr marL="0" indent="0">
              <a:buNone/>
              <a:defRPr sz="3197"/>
            </a:lvl1pPr>
            <a:lvl2pPr marL="456651" indent="0">
              <a:buNone/>
              <a:defRPr sz="2797"/>
            </a:lvl2pPr>
            <a:lvl3pPr marL="913303" indent="0">
              <a:buNone/>
              <a:defRPr sz="2397"/>
            </a:lvl3pPr>
            <a:lvl4pPr marL="1369955" indent="0">
              <a:buNone/>
              <a:defRPr sz="1997"/>
            </a:lvl4pPr>
            <a:lvl5pPr marL="1826606" indent="0">
              <a:buNone/>
              <a:defRPr sz="1997"/>
            </a:lvl5pPr>
            <a:lvl6pPr marL="2283258" indent="0">
              <a:buNone/>
              <a:defRPr sz="1997"/>
            </a:lvl6pPr>
            <a:lvl7pPr marL="2739910" indent="0">
              <a:buNone/>
              <a:defRPr sz="1997"/>
            </a:lvl7pPr>
            <a:lvl8pPr marL="3196561" indent="0">
              <a:buNone/>
              <a:defRPr sz="1997"/>
            </a:lvl8pPr>
            <a:lvl9pPr marL="3653213" indent="0">
              <a:buNone/>
              <a:defRPr sz="1997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650" y="5367338"/>
            <a:ext cx="7318058" cy="804862"/>
          </a:xfrm>
        </p:spPr>
        <p:txBody>
          <a:bodyPr/>
          <a:lstStyle>
            <a:lvl1pPr marL="0" indent="0">
              <a:buNone/>
              <a:defRPr sz="1397"/>
            </a:lvl1pPr>
            <a:lvl2pPr marL="456651" indent="0">
              <a:buNone/>
              <a:defRPr sz="1200"/>
            </a:lvl2pPr>
            <a:lvl3pPr marL="913303" indent="0">
              <a:buNone/>
              <a:defRPr sz="1000"/>
            </a:lvl3pPr>
            <a:lvl4pPr marL="1369955" indent="0">
              <a:buNone/>
              <a:defRPr sz="900"/>
            </a:lvl4pPr>
            <a:lvl5pPr marL="1826606" indent="0">
              <a:buNone/>
              <a:defRPr sz="900"/>
            </a:lvl5pPr>
            <a:lvl6pPr marL="2283258" indent="0">
              <a:buNone/>
              <a:defRPr sz="900"/>
            </a:lvl6pPr>
            <a:lvl7pPr marL="2739910" indent="0">
              <a:buNone/>
              <a:defRPr sz="900"/>
            </a:lvl7pPr>
            <a:lvl8pPr marL="3196561" indent="0">
              <a:buNone/>
              <a:defRPr sz="900"/>
            </a:lvl8pPr>
            <a:lvl9pPr marL="3653213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730347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1137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45932" y="274638"/>
            <a:ext cx="2744272" cy="589756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117" y="274638"/>
            <a:ext cx="8029536" cy="589756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546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7928" y="325440"/>
            <a:ext cx="10180909" cy="87153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7928" y="1628777"/>
            <a:ext cx="10180909" cy="41941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57125321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7" y="907094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2102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4"/>
              </a:lnSpc>
              <a:spcBef>
                <a:spcPts val="0"/>
              </a:spcBef>
              <a:buNone/>
              <a:defRPr sz="31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699" indent="0" algn="ctr">
              <a:buNone/>
              <a:defRPr sz="2592"/>
            </a:lvl2pPr>
            <a:lvl3pPr marL="1185395" indent="0" algn="ctr">
              <a:buNone/>
              <a:defRPr sz="2334"/>
            </a:lvl3pPr>
            <a:lvl4pPr marL="1778094" indent="0" algn="ctr">
              <a:buNone/>
              <a:defRPr sz="2074"/>
            </a:lvl4pPr>
            <a:lvl5pPr marL="2370792" indent="0" algn="ctr">
              <a:buNone/>
              <a:defRPr sz="2074"/>
            </a:lvl5pPr>
            <a:lvl6pPr marL="2963488" indent="0" algn="ctr">
              <a:buNone/>
              <a:defRPr sz="2074"/>
            </a:lvl6pPr>
            <a:lvl7pPr marL="3556187" indent="0" algn="ctr">
              <a:buNone/>
              <a:defRPr sz="2074"/>
            </a:lvl7pPr>
            <a:lvl8pPr marL="4148886" indent="0" algn="ctr">
              <a:buNone/>
              <a:defRPr sz="2074"/>
            </a:lvl8pPr>
            <a:lvl9pPr marL="4741582" indent="0" algn="ctr">
              <a:buNone/>
              <a:defRPr sz="2074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3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4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5975" algn="ctr"/>
              </a:tabLst>
              <a:defRPr sz="17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2pPr>
            <a:lvl3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3pPr>
            <a:lvl4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4pPr>
            <a:lvl5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91779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7929" y="325442"/>
            <a:ext cx="10180909" cy="87153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7929" y="1628779"/>
            <a:ext cx="10180909" cy="41941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23655292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130433"/>
            <a:ext cx="12196763" cy="1470025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12196763" cy="1752600"/>
          </a:xfrm>
        </p:spPr>
        <p:txBody>
          <a:bodyPr/>
          <a:lstStyle>
            <a:lvl1pPr marL="0" indent="0" algn="l">
              <a:buNone/>
              <a:defRPr/>
            </a:lvl1pPr>
            <a:lvl2pPr marL="456651" indent="0" algn="ctr">
              <a:buNone/>
              <a:defRPr/>
            </a:lvl2pPr>
            <a:lvl3pPr marL="913303" indent="0" algn="ctr">
              <a:buNone/>
              <a:defRPr/>
            </a:lvl3pPr>
            <a:lvl4pPr marL="1369955" indent="0" algn="ctr">
              <a:buNone/>
              <a:defRPr/>
            </a:lvl4pPr>
            <a:lvl5pPr marL="1826606" indent="0" algn="ctr">
              <a:buNone/>
              <a:defRPr/>
            </a:lvl5pPr>
            <a:lvl6pPr marL="2283258" indent="0" algn="ctr">
              <a:buNone/>
              <a:defRPr/>
            </a:lvl6pPr>
            <a:lvl7pPr marL="2739910" indent="0" algn="ctr">
              <a:buNone/>
              <a:defRPr/>
            </a:lvl7pPr>
            <a:lvl8pPr marL="3196561" indent="0" algn="ctr">
              <a:buNone/>
              <a:defRPr/>
            </a:lvl8pPr>
            <a:lvl9pPr marL="3653213" indent="0" algn="ctr">
              <a:buNone/>
              <a:defRPr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915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" y="-7746"/>
            <a:ext cx="11790204" cy="686822"/>
          </a:xfrm>
        </p:spPr>
        <p:txBody>
          <a:bodyPr/>
          <a:lstStyle>
            <a:lvl1pPr>
              <a:defRPr sz="2397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289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  <p:sldLayoutId id="2147484020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5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12"/>
            <a:endParaRPr lang="en-US" sz="1799" dirty="0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051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4" r:id="rId2"/>
    <p:sldLayoutId id="2147484025" r:id="rId3"/>
  </p:sldLayoutIdLst>
  <p:hf hdr="0" ftr="0" dt="0"/>
  <p:txStyles>
    <p:titleStyle>
      <a:lvl1pPr algn="l" defTabSz="914034" rtl="0" eaLnBrk="1" latinLnBrk="0" hangingPunct="1">
        <a:lnSpc>
          <a:spcPts val="3439"/>
        </a:lnSpc>
        <a:spcBef>
          <a:spcPct val="0"/>
        </a:spcBef>
        <a:buNone/>
        <a:defRPr sz="3199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034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017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034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051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068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" y="-7746"/>
            <a:ext cx="11790204" cy="659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79" y="777317"/>
            <a:ext cx="11829065" cy="5878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cxnSp>
        <p:nvCxnSpPr>
          <p:cNvPr id="3" name="直接连接符 2"/>
          <p:cNvCxnSpPr/>
          <p:nvPr userDrawn="1"/>
        </p:nvCxnSpPr>
        <p:spPr bwMode="auto">
          <a:xfrm flipV="1">
            <a:off x="0" y="652182"/>
            <a:ext cx="12196763" cy="3732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332925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</p:sldLayoutIdLst>
  <p:hf hdr="0" ftr="0"/>
  <p:txStyles>
    <p:titleStyle>
      <a:lvl1pPr algn="l" rtl="0" fontAlgn="base">
        <a:spcBef>
          <a:spcPct val="0"/>
        </a:spcBef>
        <a:spcAft>
          <a:spcPct val="0"/>
        </a:spcAft>
        <a:defRPr sz="1997" b="1">
          <a:solidFill>
            <a:srgbClr val="99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5pPr>
      <a:lvl6pPr marL="456651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6pPr>
      <a:lvl7pPr marL="913303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7pPr>
      <a:lvl8pPr marL="1369955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8pPr>
      <a:lvl9pPr marL="1826606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9pPr>
    </p:titleStyle>
    <p:bodyStyle>
      <a:lvl1pPr marL="342489" indent="-342489" algn="l" rtl="0" fontAlgn="base">
        <a:spcBef>
          <a:spcPct val="20000"/>
        </a:spcBef>
        <a:spcAft>
          <a:spcPct val="0"/>
        </a:spcAft>
        <a:buChar char="•"/>
        <a:defRPr sz="2597">
          <a:solidFill>
            <a:schemeClr val="bg2"/>
          </a:solidFill>
          <a:latin typeface="+mn-lt"/>
          <a:ea typeface="+mn-ea"/>
          <a:cs typeface="+mn-cs"/>
        </a:defRPr>
      </a:lvl1pPr>
      <a:lvl2pPr marL="742059" indent="-28540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q"/>
        <a:defRPr sz="2397">
          <a:solidFill>
            <a:schemeClr val="bg2"/>
          </a:solidFill>
          <a:latin typeface="+mn-lt"/>
        </a:defRPr>
      </a:lvl2pPr>
      <a:lvl3pPr marL="1141629" indent="-228327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§"/>
        <a:defRPr sz="2197">
          <a:solidFill>
            <a:schemeClr val="bg2"/>
          </a:solidFill>
          <a:latin typeface="+mn-lt"/>
        </a:defRPr>
      </a:lvl3pPr>
      <a:lvl4pPr marL="1598280" indent="-228327" algn="l" rtl="0" fontAlgn="base">
        <a:spcBef>
          <a:spcPct val="20000"/>
        </a:spcBef>
        <a:spcAft>
          <a:spcPct val="0"/>
        </a:spcAft>
        <a:buSzPct val="60000"/>
        <a:buFont typeface="Arial" charset="0"/>
        <a:buChar char="–"/>
        <a:defRPr sz="1997">
          <a:solidFill>
            <a:schemeClr val="bg2"/>
          </a:solidFill>
          <a:latin typeface="+mn-lt"/>
        </a:defRPr>
      </a:lvl4pPr>
      <a:lvl5pPr marL="2054932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5pPr>
      <a:lvl6pPr marL="2511584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6pPr>
      <a:lvl7pPr marL="2968235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7pPr>
      <a:lvl8pPr marL="3424886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8pPr>
      <a:lvl9pPr marL="3881539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1pPr>
      <a:lvl2pPr marL="456651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2pPr>
      <a:lvl3pPr marL="913303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3pPr>
      <a:lvl4pPr marL="1369955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4pPr>
      <a:lvl5pPr marL="1826606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5pPr>
      <a:lvl6pPr marL="2283258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6pPr>
      <a:lvl7pPr marL="2739910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7pPr>
      <a:lvl8pPr marL="3196561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8pPr>
      <a:lvl9pPr marL="3653213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 (Moderator)</a:t>
            </a:r>
          </a:p>
          <a:p>
            <a:r>
              <a:rPr lang="en-US" altLang="zh-CN" sz="2000" dirty="0"/>
              <a:t>Agenda item: 9.2.2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743630" y="1641869"/>
            <a:ext cx="11163490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Summary of discussions on the Release 18 Study on </a:t>
            </a:r>
            <a:r>
              <a:rPr lang="en-US" altLang="zh-CN" sz="3600" b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Ambient IoT</a:t>
            </a:r>
            <a:endParaRPr lang="en-US" altLang="zh-CN" sz="36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#101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       RP-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232689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fr-FR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Bangalore, </a:t>
            </a:r>
            <a:r>
              <a:rPr lang="fr-FR" altLang="zh-CN" b="1" dirty="0" err="1">
                <a:latin typeface="Arial" panose="020B0604020202020204" pitchFamily="34" charset="0"/>
                <a:ea typeface="Times New Roman" panose="02020603050405020304" pitchFamily="18" charset="0"/>
              </a:rPr>
              <a:t>India</a:t>
            </a:r>
            <a:r>
              <a:rPr lang="fr-FR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lang="fr-FR" altLang="zh-CN" b="1" dirty="0" err="1">
                <a:latin typeface="Arial" panose="020B0604020202020204" pitchFamily="34" charset="0"/>
                <a:ea typeface="Times New Roman" panose="02020603050405020304" pitchFamily="18" charset="0"/>
              </a:rPr>
              <a:t>September</a:t>
            </a:r>
            <a:r>
              <a:rPr lang="fr-FR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 11-15, 202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6595B6B3-734E-4A5E-BC16-E063DB1C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8787" y="260826"/>
            <a:ext cx="11579187" cy="565319"/>
          </a:xfrm>
        </p:spPr>
        <p:txBody>
          <a:bodyPr>
            <a:noAutofit/>
          </a:bodyPr>
          <a:lstStyle/>
          <a:p>
            <a:pPr defTabSz="913660">
              <a:lnSpc>
                <a:spcPts val="3440"/>
              </a:lnSpc>
              <a:defRPr/>
            </a:pP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pCRs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 for TR 38.848 (Study on Ambient IoT in RAN) at RAN#101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C06C85-C913-4551-871F-6E99AE0CE06C}"/>
              </a:ext>
            </a:extLst>
          </p:cNvPr>
          <p:cNvSpPr txBox="1"/>
          <p:nvPr/>
        </p:nvSpPr>
        <p:spPr>
          <a:xfrm>
            <a:off x="369243" y="856967"/>
            <a:ext cx="11579187" cy="44319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108" indent="0">
              <a:buNone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The following </a:t>
            </a:r>
            <a:r>
              <a:rPr lang="en-US" altLang="zh-CN" dirty="0" err="1">
                <a:latin typeface="Calibri" panose="020F0502020204030204" pitchFamily="34" charset="0"/>
                <a:cs typeface="Calibri" panose="020F0502020204030204" pitchFamily="34" charset="0"/>
              </a:rPr>
              <a:t>pCRs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 have been reviewed in drafting sessions and appear agreeable:</a:t>
            </a:r>
          </a:p>
          <a:p>
            <a:pPr marL="800140" lvl="1" indent="-342900">
              <a:buFont typeface="Arial" panose="020B0604020202020204" pitchFamily="34" charset="0"/>
              <a:buChar char="•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RP‑232409 </a:t>
            </a:r>
            <a:r>
              <a:rPr lang="en-US" altLang="zh-CN" dirty="0" err="1">
                <a:latin typeface="Calibri" panose="020F0502020204030204" pitchFamily="34" charset="0"/>
                <a:cs typeface="Calibri" panose="020F0502020204030204" pitchFamily="34" charset="0"/>
              </a:rPr>
              <a:t>pCR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 for TR 38.848 on Ambient IoT deployment scenarios</a:t>
            </a:r>
          </a:p>
          <a:p>
            <a:pPr marL="1257378" lvl="2" indent="-342900"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Proposal 1: agree the revised </a:t>
            </a:r>
            <a:r>
              <a:rPr lang="en-US" altLang="zh-CN" b="1" dirty="0" err="1">
                <a:latin typeface="Calibri" panose="020F0502020204030204" pitchFamily="34" charset="0"/>
                <a:cs typeface="Calibri" panose="020F0502020204030204" pitchFamily="34" charset="0"/>
              </a:rPr>
              <a:t>pCR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 in RP‑232690</a:t>
            </a: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00140" lvl="1" indent="-342900">
              <a:buFont typeface="Arial" panose="020B0604020202020204" pitchFamily="34" charset="0"/>
              <a:buChar char="•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RP‑232410 </a:t>
            </a:r>
            <a:r>
              <a:rPr lang="en-US" altLang="zh-CN" dirty="0" err="1">
                <a:latin typeface="Calibri" panose="020F0502020204030204" pitchFamily="34" charset="0"/>
                <a:cs typeface="Calibri" panose="020F0502020204030204" pitchFamily="34" charset="0"/>
              </a:rPr>
              <a:t>pCR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 for TR 38.848 on Ambient IoT device characteristics</a:t>
            </a:r>
          </a:p>
          <a:p>
            <a:pPr marL="1257378" lvl="2" indent="-342900"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Proposal 2: agree the </a:t>
            </a:r>
            <a:r>
              <a:rPr lang="en-US" altLang="zh-CN" b="1" dirty="0" err="1">
                <a:latin typeface="Calibri" panose="020F0502020204030204" pitchFamily="34" charset="0"/>
                <a:cs typeface="Calibri" panose="020F0502020204030204" pitchFamily="34" charset="0"/>
              </a:rPr>
              <a:t>pCR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 in RP‑232410</a:t>
            </a:r>
          </a:p>
          <a:p>
            <a:pPr marL="800140" lvl="1" indent="-342900">
              <a:buFont typeface="Arial" panose="020B0604020202020204" pitchFamily="34" charset="0"/>
              <a:buChar char="•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RP‑232411 </a:t>
            </a:r>
            <a:r>
              <a:rPr lang="en-US" altLang="zh-CN" dirty="0" err="1">
                <a:latin typeface="Calibri" panose="020F0502020204030204" pitchFamily="34" charset="0"/>
                <a:cs typeface="Calibri" panose="020F0502020204030204" pitchFamily="34" charset="0"/>
              </a:rPr>
              <a:t>pCR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 for TR 38.848 on RAN design targets for Ambient IoT</a:t>
            </a:r>
          </a:p>
          <a:p>
            <a:pPr marL="1257378" lvl="2" indent="-342900"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Proposal 3: agree the revised </a:t>
            </a:r>
            <a:r>
              <a:rPr lang="en-US" altLang="zh-CN" b="1" dirty="0" err="1">
                <a:latin typeface="Calibri" panose="020F0502020204030204" pitchFamily="34" charset="0"/>
                <a:cs typeface="Calibri" panose="020F0502020204030204" pitchFamily="34" charset="0"/>
              </a:rPr>
              <a:t>pCR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 in RP‑232651</a:t>
            </a:r>
          </a:p>
          <a:p>
            <a:pPr marL="800140" lvl="1" indent="-342900">
              <a:buFont typeface="Arial" panose="020B0604020202020204" pitchFamily="34" charset="0"/>
              <a:buChar char="•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RP‑232412 </a:t>
            </a:r>
            <a:r>
              <a:rPr lang="en-US" altLang="zh-CN" dirty="0" err="1">
                <a:latin typeface="Calibri" panose="020F0502020204030204" pitchFamily="34" charset="0"/>
                <a:cs typeface="Calibri" panose="020F0502020204030204" pitchFamily="34" charset="0"/>
              </a:rPr>
              <a:t>pCR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 for TR 38.848 on Feasibility assessment and required functionalities for Ambient IoT</a:t>
            </a:r>
          </a:p>
          <a:p>
            <a:pPr marL="1257378" lvl="2" indent="-342900"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Proposal 4: agree the revised </a:t>
            </a:r>
            <a:r>
              <a:rPr lang="en-US" altLang="zh-CN" b="1" dirty="0" err="1">
                <a:latin typeface="Calibri" panose="020F0502020204030204" pitchFamily="34" charset="0"/>
                <a:cs typeface="Calibri" panose="020F0502020204030204" pitchFamily="34" charset="0"/>
              </a:rPr>
              <a:t>pCR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 in RP‑232652</a:t>
            </a:r>
          </a:p>
          <a:p>
            <a:pPr marL="800140" lvl="1" indent="-342900">
              <a:buFont typeface="Arial" panose="020B0604020202020204" pitchFamily="34" charset="0"/>
              <a:buChar char="•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RP‑232413 </a:t>
            </a:r>
            <a:r>
              <a:rPr lang="en-US" altLang="zh-CN" dirty="0" err="1">
                <a:latin typeface="Calibri" panose="020F0502020204030204" pitchFamily="34" charset="0"/>
                <a:cs typeface="Calibri" panose="020F0502020204030204" pitchFamily="34" charset="0"/>
              </a:rPr>
              <a:t>pCR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 for TR 38.848 on conclusion for Ambient IoT study item</a:t>
            </a:r>
          </a:p>
          <a:p>
            <a:pPr marL="1257378" lvl="2" indent="-342900"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Proposal 5: agree the revised </a:t>
            </a:r>
            <a:r>
              <a:rPr lang="en-US" altLang="zh-CN" b="1" dirty="0" err="1">
                <a:latin typeface="Calibri" panose="020F0502020204030204" pitchFamily="34" charset="0"/>
                <a:cs typeface="Calibri" panose="020F0502020204030204" pitchFamily="34" charset="0"/>
              </a:rPr>
              <a:t>pCR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 in RP‑232653</a:t>
            </a:r>
            <a:endParaRPr lang="en-US" altLang="zh-CN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00140" lvl="1" indent="-342900">
              <a:buFont typeface="Arial" panose="020B0604020202020204" pitchFamily="34" charset="0"/>
              <a:buChar char="•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RP‑232414 Miscellaneous corrections </a:t>
            </a:r>
            <a:r>
              <a:rPr lang="en-US" altLang="zh-CN" dirty="0" err="1">
                <a:latin typeface="Calibri" panose="020F0502020204030204" pitchFamily="34" charset="0"/>
                <a:cs typeface="Calibri" panose="020F0502020204030204" pitchFamily="34" charset="0"/>
              </a:rPr>
              <a:t>pCR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 for TR 38.848 on Ambient IoT</a:t>
            </a:r>
          </a:p>
          <a:p>
            <a:pPr marL="1257378" lvl="2" indent="-342900"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Proposal 6: agree the revised </a:t>
            </a:r>
            <a:r>
              <a:rPr lang="en-US" altLang="zh-CN" b="1" dirty="0" err="1">
                <a:latin typeface="Calibri" panose="020F0502020204030204" pitchFamily="34" charset="0"/>
                <a:cs typeface="Calibri" panose="020F0502020204030204" pitchFamily="34" charset="0"/>
              </a:rPr>
              <a:t>pCR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 in RP‑232684</a:t>
            </a:r>
          </a:p>
          <a:p>
            <a:pPr marL="1257378" lvl="2" indent="-342900">
              <a:buFont typeface="Arial" panose="020B0604020202020204" pitchFamily="34" charset="0"/>
              <a:buChar char="•"/>
            </a:pP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108" lvl="1" indent="0">
              <a:buClr>
                <a:srgbClr val="000000"/>
              </a:buClr>
              <a:buNone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RP‑232230 (TR 38.848 update) includes all the </a:t>
            </a:r>
            <a:r>
              <a:rPr lang="en-US" altLang="zh-CN" dirty="0" err="1">
                <a:latin typeface="Calibri" panose="020F0502020204030204" pitchFamily="34" charset="0"/>
                <a:cs typeface="Calibri" panose="020F0502020204030204" pitchFamily="34" charset="0"/>
              </a:rPr>
              <a:t>pCRs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 proposed for agreement above.</a:t>
            </a:r>
          </a:p>
          <a:p>
            <a:pPr marL="1268486" lvl="3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Proposal 7: agree TR 38.848 v0.3.0 in RP‑232230 as v1.0.0</a:t>
            </a:r>
          </a:p>
        </p:txBody>
      </p:sp>
    </p:spTree>
    <p:extLst>
      <p:ext uri="{BB962C8B-B14F-4D97-AF65-F5344CB8AC3E}">
        <p14:creationId xmlns:p14="http://schemas.microsoft.com/office/powerpoint/2010/main" val="32784565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6595B6B3-734E-4A5E-BC16-E063DB1C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8787" y="260826"/>
            <a:ext cx="11579187" cy="565319"/>
          </a:xfrm>
        </p:spPr>
        <p:txBody>
          <a:bodyPr>
            <a:noAutofit/>
          </a:bodyPr>
          <a:lstStyle/>
          <a:p>
            <a:pPr defTabSz="913660">
              <a:lnSpc>
                <a:spcPts val="3440"/>
              </a:lnSpc>
              <a:defRPr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Completion of the Study on Ambient IoT in RAN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C06C85-C913-4551-871F-6E99AE0CE06C}"/>
              </a:ext>
            </a:extLst>
          </p:cNvPr>
          <p:cNvSpPr txBox="1"/>
          <p:nvPr/>
        </p:nvSpPr>
        <p:spPr>
          <a:xfrm>
            <a:off x="369243" y="930108"/>
            <a:ext cx="11579187" cy="29700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108" indent="0">
              <a:spcBef>
                <a:spcPts val="600"/>
              </a:spcBef>
              <a:buNone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Assuming agreement of </a:t>
            </a:r>
            <a:r>
              <a:rPr lang="en-US" altLang="zh-CN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pCRs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 and TR 38.848 as proposed on slide 2, the study on Ambient IoT in RAN can be considered completed, and the following documents need to be treated:</a:t>
            </a:r>
          </a:p>
          <a:p>
            <a:pPr marL="811248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RP‑232404 SID revision: Study on Ambient IoT (Internet of Things) in RAN</a:t>
            </a:r>
          </a:p>
          <a:p>
            <a:pPr marL="811248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RP‑232403 Status report for SI: Study on Ambient IoT (Internet of Things) in RAN</a:t>
            </a:r>
          </a:p>
          <a:p>
            <a:pPr marL="11108">
              <a:spcBef>
                <a:spcPts val="600"/>
              </a:spcBef>
            </a:pPr>
            <a:endParaRPr lang="en-US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108">
              <a:spcBef>
                <a:spcPts val="600"/>
              </a:spcBef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All other documents (for discussion) in agenda 9.2.2 can be noted.</a:t>
            </a:r>
          </a:p>
          <a:p>
            <a:pPr marL="811248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35068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3.xml><?xml version="1.0" encoding="utf-8"?>
<a:theme xmlns:a="http://schemas.openxmlformats.org/drawingml/2006/main" name="14_Custom Design">
  <a:themeElements>
    <a:clrScheme name="Custom Design 1">
      <a:dk1>
        <a:srgbClr val="B2B2B2"/>
      </a:dk1>
      <a:lt1>
        <a:srgbClr val="FFFFFF"/>
      </a:lt1>
      <a:dk2>
        <a:srgbClr val="990000"/>
      </a:dk2>
      <a:lt2>
        <a:srgbClr val="2D2015"/>
      </a:lt2>
      <a:accent1>
        <a:srgbClr val="CCCCFF"/>
      </a:accent1>
      <a:accent2>
        <a:srgbClr val="99CCFF"/>
      </a:accent2>
      <a:accent3>
        <a:srgbClr val="FFFFFF"/>
      </a:accent3>
      <a:accent4>
        <a:srgbClr val="979797"/>
      </a:accent4>
      <a:accent5>
        <a:srgbClr val="E2E2FF"/>
      </a:accent5>
      <a:accent6>
        <a:srgbClr val="8AB9E7"/>
      </a:accent6>
      <a:hlink>
        <a:srgbClr val="99CCCC"/>
      </a:hlink>
      <a:folHlink>
        <a:srgbClr val="009999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80142" tIns="40070" rIns="80142" bIns="40070" numCol="1" anchor="t" anchorCtr="0" compatLnSpc="1">
        <a:prstTxWarp prst="textNoShape">
          <a:avLst/>
        </a:prstTxWarp>
      </a:bodyPr>
      <a:lstStyle>
        <a:defPPr marR="0" algn="l" defTabSz="914400" rtl="0" eaLnBrk="0" fontAlgn="base" latinLnBrk="0" hangingPunct="0">
          <a:lnSpc>
            <a:spcPct val="140000"/>
          </a:lnSpc>
          <a:spcBef>
            <a:spcPct val="0"/>
          </a:spcBef>
          <a:spcAft>
            <a:spcPct val="0"/>
          </a:spcAft>
          <a:buClrTx/>
          <a:buSzPct val="100000"/>
          <a:buFont typeface="Wingdings" panose="05000000000000000000" pitchFamily="2" charset="2"/>
          <a:buChar char="u"/>
          <a:tabLst/>
          <a:defRPr kumimoji="0" sz="1999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Custom Design 1">
        <a:dk1>
          <a:srgbClr val="B2B2B2"/>
        </a:dk1>
        <a:lt1>
          <a:srgbClr val="FFFFFF"/>
        </a:lt1>
        <a:dk2>
          <a:srgbClr val="990000"/>
        </a:dk2>
        <a:lt2>
          <a:srgbClr val="2D2015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979797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15384</TotalTime>
  <Words>341</Words>
  <Application>Microsoft Office PowerPoint</Application>
  <PresentationFormat>Custom</PresentationFormat>
  <Paragraphs>29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6" baseType="lpstr">
      <vt:lpstr>.AppleSystemUIFont</vt:lpstr>
      <vt:lpstr>Microsoft YaHei</vt:lpstr>
      <vt:lpstr>Microsoft YaHei</vt:lpstr>
      <vt:lpstr>MS Mincho</vt:lpstr>
      <vt:lpstr>黑体</vt:lpstr>
      <vt:lpstr>Arial</vt:lpstr>
      <vt:lpstr>Calibri</vt:lpstr>
      <vt:lpstr>Times New Roman</vt:lpstr>
      <vt:lpstr>Verdana</vt:lpstr>
      <vt:lpstr>Wingdings</vt:lpstr>
      <vt:lpstr>封面页_图片版 </vt:lpstr>
      <vt:lpstr>1_封面页_图片版 </vt:lpstr>
      <vt:lpstr>14_Custom Design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huangzonghao</dc:creator>
  <cp:lastModifiedBy>Moderator</cp:lastModifiedBy>
  <cp:revision>576</cp:revision>
  <dcterms:created xsi:type="dcterms:W3CDTF">2020-08-28T08:44:19Z</dcterms:created>
  <dcterms:modified xsi:type="dcterms:W3CDTF">2023-09-15T02:38:26Z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(3)3NPN/2mx5ao7uAgIFmRh48dnVU1Psl1NpDejSR9F8RZErglJ6Zq43+qoAoANqq44PxpCNPWB
IkhJcXXwDo8a1BiuJMQjRylIKlVpKpVyQVUS33mSkObVaGr86yHTCIMVckgnOfsFFE/4wvZy
+xLiZ5OJ2rIuLy90uu+nE3YrQ0Rss/lWXMXneuhwgjFzPLSTYeDUstlezYKh6iCEX4kD5ME8
tjyjD6iC5IwjfGi21N</vt:lpwstr>
  </property>
  <property fmtid="{D5CDD505-2E9C-101B-9397-08002B2CF9AE}" pid="3" name="_2015_ms_pID_7253431">
    <vt:lpwstr>8xdgkZ6DMCRlCm5D9PGCgXYgsvwmKQBrk28JYFFaNmD7MyIJ/D8Jhf
l3izJG+aNYfjrATZ6Yhc3CAmKVst6nMGPmkJLEnrTSr5CoUybPJW5+bjEYDHSr+C3DVBgfDw
UmnsTuswetq5CSJVk10MfunPDqSu/Perq6Ply4n+SfGqmlrCvj52qI8SEUPKYg8axXbieFOz
QO+LcQohxlTbcdjtADTj3iDqWb9fwacqvlWe</vt:lpwstr>
  </property>
  <property fmtid="{D5CDD505-2E9C-101B-9397-08002B2CF9AE}" pid="4" name="_2015_ms_pID_7253432">
    <vt:lpwstr>KQ==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1694745352</vt:lpwstr>
  </property>
</Properties>
</file>