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934" r:id="rId5"/>
    <p:sldId id="928" r:id="rId6"/>
    <p:sldId id="944" r:id="rId7"/>
    <p:sldId id="945" r:id="rId8"/>
    <p:sldId id="946" r:id="rId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99BBF5E5-53B6-4BA1-B075-47C503E03036}">
          <p14:sldIdLst>
            <p14:sldId id="934"/>
            <p14:sldId id="928"/>
            <p14:sldId id="944"/>
            <p14:sldId id="945"/>
            <p14:sldId id="94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DEE7D1"/>
    <a:srgbClr val="339966"/>
    <a:srgbClr val="9BBB59"/>
    <a:srgbClr val="EFF3EA"/>
    <a:srgbClr val="FFFFFF"/>
    <a:srgbClr val="BEC6B4"/>
    <a:srgbClr val="D0D8E8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49" autoAdjust="0"/>
    <p:restoredTop sz="94767" autoAdjust="0"/>
  </p:normalViewPr>
  <p:slideViewPr>
    <p:cSldViewPr snapToGrid="0">
      <p:cViewPr varScale="1">
        <p:scale>
          <a:sx n="97" d="100"/>
          <a:sy n="97" d="100"/>
        </p:scale>
        <p:origin x="42" y="9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33877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182466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Ericsson: We</a:t>
            </a:r>
            <a:r>
              <a:rPr lang="en-US" baseline="0" dirty="0" smtClean="0"/>
              <a:t> can remove the accuracy part. Accuracy is not RAN1 part. We just need RAN task to RAN4.</a:t>
            </a:r>
          </a:p>
          <a:p>
            <a:r>
              <a:rPr lang="en-US" baseline="0" dirty="0" smtClean="0"/>
              <a:t>Apple: Accuracy part is about the new design with LP-SS with reduced bandwidth. There is possibility of that the current design is worse the existing one. Do we need check now or later.</a:t>
            </a:r>
          </a:p>
          <a:p>
            <a:r>
              <a:rPr lang="en-US" baseline="0" dirty="0" smtClean="0"/>
              <a:t>Vivo: Support Ericsson. To Apple, exactly why we should avoid is that RAN1 did not finalize LP-SS design. Regarding the feasibility of time domain, it is time consuming. We can do it in WI.</a:t>
            </a:r>
          </a:p>
          <a:p>
            <a:r>
              <a:rPr lang="en-US" baseline="0" dirty="0" smtClean="0"/>
              <a:t>Apple: Confused by Vivo comment. If we say design is not valid, how to evaluate target SNR.</a:t>
            </a:r>
          </a:p>
          <a:p>
            <a:r>
              <a:rPr lang="en-US" baseline="0" dirty="0" smtClean="0"/>
              <a:t>Ericsson: System requirement should be comparable. For accuracy and delay, we are not sure whether they will be the same.</a:t>
            </a:r>
          </a:p>
          <a:p>
            <a:r>
              <a:rPr lang="en-US" baseline="0" dirty="0" smtClean="0"/>
              <a:t>Vivo: agree with Ericsson.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48819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WF on RAN4 new proposals in RAN#101 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RAN WG4 </a:t>
            </a:r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Chair: Xizeng Dai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#101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fr-FR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Bangalore, India, September 11-15, 2023</a:t>
            </a:r>
            <a:endParaRPr lang="nl-NL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9.1.5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844051" y="268883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RP-232668</a:t>
            </a:r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Summary of new RAN4 proposals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0" y="1135671"/>
            <a:ext cx="11507319" cy="422744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New Rel-18 RAN4-led WI proposals and new RAN4 objective proposals for Rel-18 WIs/SIs led by other WGs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565234"/>
              </p:ext>
            </p:extLst>
          </p:nvPr>
        </p:nvGraphicFramePr>
        <p:xfrm>
          <a:off x="401650" y="1474840"/>
          <a:ext cx="11379200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3875"/>
                <a:gridCol w="9875325"/>
              </a:tblGrid>
              <a:tr h="224177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Category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WI/SI proposals &amp; source companies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Non-spectrum new Rel-18 WIs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mmWave</a:t>
                      </a:r>
                      <a:r>
                        <a:rPr lang="en-US" altLang="zh-CN" sz="10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BS</a:t>
                      </a:r>
                      <a:endParaRPr lang="en-US" altLang="zh-CN" sz="1000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RP-232381,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Introduction of NR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mmWave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MB-BS (multi-band base station),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 (</a:t>
                      </a:r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follow-up WI for SI </a:t>
                      </a:r>
                      <a:r>
                        <a:rPr lang="en-US" altLang="zh-CN" sz="1000" b="1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FS_NR_BS_RF_evo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0">
                <a:tc rowSpan="5"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Spectrum</a:t>
                      </a:r>
                      <a:r>
                        <a:rPr lang="en-US" altLang="zh-CN" sz="10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related new Rel-18 WIs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</a:t>
                      </a:r>
                      <a:r>
                        <a:rPr lang="en-US" altLang="zh-CN" sz="10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NTN bands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RP-231886,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Ku Band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Standardisation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 A Way Forward,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Intelsat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RP-231888,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Standardisation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of the Ku Band,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Intelsat</a:t>
                      </a:r>
                    </a:p>
                    <a:p>
                      <a:r>
                        <a:rPr lang="en-US" altLang="zh-CN" sz="10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RP-231887,</a:t>
                      </a:r>
                      <a:r>
                        <a:rPr lang="en-US" altLang="zh-CN" sz="10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Introduction of the Satellite Ku Band,</a:t>
                      </a:r>
                      <a:r>
                        <a:rPr lang="en-US" altLang="zh-CN" sz="10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Intelsat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RP-232597,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Introduction of the Satellite Ku Band,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Intelsat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RP-232464,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proposal: Introduction of the Extended L-band (UL 1668-1675MHz, DL 1518-1525MHz) for NR NTN,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Inmarsat</a:t>
                      </a: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 for PC2/PC1.5 for inter-band</a:t>
                      </a:r>
                      <a:r>
                        <a:rPr lang="en-US" altLang="zh-CN" sz="1000" b="1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UL CA</a:t>
                      </a:r>
                      <a:endParaRPr lang="en-US" altLang="zh-CN" sz="1000" b="1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RP-231768,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of Rel-18 new basket WI for 3Tx inter-band UL CA and EN-DC,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OPPO</a:t>
                      </a:r>
                    </a:p>
                    <a:p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RP-231767,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new basket WI for 3Tx inter-band UL CA and EN-DC,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OPPO, Samsung</a:t>
                      </a: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RedCap</a:t>
                      </a:r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HPUE</a:t>
                      </a:r>
                    </a:p>
                    <a:p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RP-232270,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NR power class 2 </a:t>
                      </a:r>
                      <a:r>
                        <a:rPr lang="en-US" altLang="zh-CN" sz="10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RedCap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(Reduced Capability) UE in FR1,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Telecom, </a:t>
                      </a:r>
                      <a:r>
                        <a:rPr lang="en-US" altLang="zh-CN" sz="10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endParaRPr lang="en-US" altLang="zh-CN" sz="10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450MHz bands</a:t>
                      </a:r>
                    </a:p>
                    <a:p>
                      <a:pPr marL="0" algn="l" defTabSz="914354" rtl="0" eaLnBrk="1" latinLnBrk="0" hangingPunct="1"/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RP-231526 LS on New WI: Introduction of NR bands n31 and n72 (450alliance_LS230811; to: RAN; cc: -; contact: Chair 450 MHz Alliance)</a:t>
                      </a:r>
                    </a:p>
                    <a:p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RP-231571,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introduction of NR bands n31 and n72,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 Corporation</a:t>
                      </a: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</a:t>
                      </a:r>
                      <a:r>
                        <a:rPr lang="en-US" altLang="zh-CN" sz="1000" b="1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HPUE</a:t>
                      </a:r>
                      <a:endParaRPr lang="en-US" altLang="zh-CN" sz="1000" b="1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RP-231633,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High Power UE (Power Class 2) for LTE FDD Single Band,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AT&amp;T, </a:t>
                      </a:r>
                      <a:r>
                        <a:rPr lang="en-US" altLang="zh-CN" sz="10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FirstNet</a:t>
                      </a:r>
                      <a:endParaRPr lang="en-US" altLang="zh-CN" sz="10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RP-231757,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 Power UE (Power Class 2) for LTE FDD Band14,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FirstNet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AT&amp;T</a:t>
                      </a: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objectives for Rel-18 ongoing 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r>
                        <a:rPr lang="en-US" altLang="zh-CN" sz="10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b="1" baseline="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NR_NTN_enh</a:t>
                      </a:r>
                      <a:endParaRPr lang="en-US" altLang="zh-CN" sz="1000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RP-231533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LS on RAN4 RRM work scope for NR NTN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Ka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band (R4-2314484; to: RAN; cc: -; contact: Thales)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RP-232039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On the scope of Rel-18 NR NTN enhancements	Samsung</a:t>
                      </a:r>
                    </a:p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 </a:t>
                      </a:r>
                      <a:r>
                        <a:rPr lang="en-US" altLang="zh-CN" sz="1000" b="1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NR_BWP_wor</a:t>
                      </a:r>
                      <a:endParaRPr lang="en-US" altLang="zh-CN" sz="1000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RP-231823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Scope of BWP operation without restriction WI,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vivo, Vodafone,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inc.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CATT, Huawei, HiSilicon, ZTE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RP-231922,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Complete the specification support for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BandWidth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Part operation without restriction in NR,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Vodafone, vivo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RP-231923,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On the WID revision of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NR_BWP_wor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Vodafone, vivo</a:t>
                      </a:r>
                    </a:p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r>
                        <a:rPr lang="en-US" altLang="zh-CN" sz="10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LP-WUS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RP-231816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Handling of RRM studies for LP-WUS/WUR SI,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vivo, CATT, China Telecom, Nordic Semiconductor ASA,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Spreadtrum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Communications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W</a:t>
            </a:r>
            <a:r>
              <a:rPr lang="en-US" b="1" dirty="0" smtClean="0"/>
              <a:t>ay forward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108430"/>
            <a:ext cx="11524877" cy="5127478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New Rel-18 RAN4 WI proposal: c</a:t>
            </a:r>
            <a:r>
              <a:rPr lang="en-US" altLang="zh-CN" sz="1400" dirty="0" smtClean="0"/>
              <a:t>onsider </a:t>
            </a:r>
            <a:r>
              <a:rPr lang="en-US" altLang="zh-CN" sz="1400" dirty="0"/>
              <a:t>the following RAN4-led spectrum items for approval in </a:t>
            </a:r>
            <a:r>
              <a:rPr lang="en-US" altLang="zh-CN" sz="1400" dirty="0" smtClean="0"/>
              <a:t>RAN#101</a:t>
            </a:r>
            <a:endParaRPr lang="en-US" sz="14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HPUE </a:t>
            </a:r>
            <a:r>
              <a:rPr lang="en-US" altLang="zh-CN" sz="1200" dirty="0"/>
              <a:t>for PC2/PC1.5 for inter-band UL </a:t>
            </a:r>
            <a:r>
              <a:rPr lang="en-US" altLang="zh-CN" sz="1200" dirty="0" smtClean="0"/>
              <a:t>CA: WID </a:t>
            </a:r>
            <a:r>
              <a:rPr lang="en-US" altLang="zh-CN" sz="1200" dirty="0"/>
              <a:t>of </a:t>
            </a:r>
            <a:r>
              <a:rPr lang="en-US" altLang="zh-CN" sz="1200" dirty="0" smtClean="0"/>
              <a:t>RP-231767 </a:t>
            </a:r>
            <a:r>
              <a:rPr lang="en-US" altLang="zh-CN" sz="1200" dirty="0"/>
              <a:t>New WID: Rel-18 new basket WI for 3Tx inter-band UL CA and </a:t>
            </a:r>
            <a:r>
              <a:rPr lang="en-US" altLang="zh-CN" sz="1200" dirty="0" smtClean="0"/>
              <a:t>EN-DC (OPPO</a:t>
            </a:r>
            <a:r>
              <a:rPr lang="en-US" altLang="zh-CN" sz="1200" dirty="0"/>
              <a:t>, </a:t>
            </a:r>
            <a:r>
              <a:rPr lang="en-US" altLang="zh-CN" sz="1200" dirty="0" smtClean="0"/>
              <a:t>Samsung)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big changes would be needed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New 450MHz </a:t>
            </a:r>
            <a:r>
              <a:rPr lang="en-US" altLang="zh-CN" sz="1200" dirty="0" smtClean="0"/>
              <a:t>bands: Revised WID of RP-231571 </a:t>
            </a:r>
            <a:r>
              <a:rPr lang="en-US" altLang="zh-CN" sz="1200" dirty="0"/>
              <a:t>New WID on introduction of NR bands n31 and </a:t>
            </a:r>
            <a:r>
              <a:rPr lang="en-US" altLang="zh-CN" sz="1200" dirty="0" smtClean="0"/>
              <a:t>n72 (Nokia Corporation)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Check the UE Rx numbers, especially for RRM requirements,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Address comments related to 3MHz channel bandwidth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Address comments and concerns to include IAB specifications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LTE </a:t>
            </a:r>
            <a:r>
              <a:rPr lang="en-US" altLang="zh-CN" sz="1200" dirty="0" smtClean="0"/>
              <a:t>HPUE: Revised WID of RP-231633 </a:t>
            </a:r>
            <a:r>
              <a:rPr lang="en-US" altLang="zh-CN" sz="1200" dirty="0"/>
              <a:t>New WID on High Power UE (Power Class 2) for LTE FDD Single </a:t>
            </a:r>
            <a:r>
              <a:rPr lang="en-US" altLang="zh-CN" sz="1200" dirty="0" smtClean="0"/>
              <a:t>Band (AT&amp;T</a:t>
            </a:r>
            <a:r>
              <a:rPr lang="en-US" altLang="zh-CN" sz="1200" dirty="0"/>
              <a:t>, </a:t>
            </a:r>
            <a:r>
              <a:rPr lang="en-US" altLang="zh-CN" sz="1200" dirty="0" err="1" smtClean="0"/>
              <a:t>FirstNet</a:t>
            </a:r>
            <a:r>
              <a:rPr lang="en-US" altLang="zh-CN" sz="1200" dirty="0" smtClean="0"/>
              <a:t>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Specify the requirements only for 1Tx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Assume UE implementation approach, i.e., P-MPR, to address SAR </a:t>
            </a:r>
            <a:r>
              <a:rPr lang="en-US" altLang="zh-CN" sz="1200" dirty="0" smtClean="0"/>
              <a:t>issue</a:t>
            </a:r>
            <a:endParaRPr lang="en-US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Proposal adding new objectives to the on-going Rel-18 WIs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Rel-18 </a:t>
            </a:r>
            <a:r>
              <a:rPr lang="en-US" sz="1200" dirty="0" err="1" smtClean="0"/>
              <a:t>NR_NTN_enh</a:t>
            </a:r>
            <a:r>
              <a:rPr lang="en-US" sz="1200" dirty="0" smtClean="0"/>
              <a:t>: Down-scope the new objectives based </a:t>
            </a:r>
            <a:r>
              <a:rPr lang="en-US" sz="1200" dirty="0"/>
              <a:t>on </a:t>
            </a:r>
            <a:r>
              <a:rPr lang="en-US" sz="1200" dirty="0" smtClean="0"/>
              <a:t>RP-231533 (LS from RAN4 to RAN)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Rel-18 </a:t>
            </a:r>
            <a:r>
              <a:rPr lang="en-US" sz="1200" dirty="0" err="1" smtClean="0"/>
              <a:t>NR_BWP_wor</a:t>
            </a:r>
            <a:r>
              <a:rPr lang="en-US" sz="1200" dirty="0"/>
              <a:t>: </a:t>
            </a:r>
            <a:r>
              <a:rPr lang="en-US" sz="1200" dirty="0" smtClean="0"/>
              <a:t>Focus on the scenario for handover </a:t>
            </a:r>
            <a:r>
              <a:rPr lang="en-US" sz="1200" dirty="0"/>
              <a:t>from NCD-SSB in </a:t>
            </a:r>
            <a:r>
              <a:rPr lang="en-US" sz="1200" dirty="0" smtClean="0"/>
              <a:t>the active </a:t>
            </a:r>
            <a:r>
              <a:rPr lang="en-US" sz="1200" dirty="0"/>
              <a:t>BWP of source cell to NCD-SSB </a:t>
            </a:r>
            <a:r>
              <a:rPr lang="en-US" sz="1200" dirty="0" smtClean="0"/>
              <a:t>in active </a:t>
            </a:r>
            <a:r>
              <a:rPr lang="en-US" sz="1200" dirty="0"/>
              <a:t>BWP of target cell</a:t>
            </a:r>
            <a:r>
              <a:rPr lang="en-US" sz="1200" dirty="0" smtClean="0"/>
              <a:t>.</a:t>
            </a:r>
            <a:endParaRPr lang="en-US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Rel-18 </a:t>
            </a:r>
            <a:r>
              <a:rPr lang="en-US" altLang="zh-CN" sz="1200" dirty="0" smtClean="0"/>
              <a:t>LP-WUS: The measurement accuracy review will not be included, and FFS on whether to include review related to </a:t>
            </a:r>
            <a:r>
              <a:rPr lang="aa-ET" altLang="zh-CN" sz="1200" dirty="0">
                <a:solidFill>
                  <a:srgbClr val="000000"/>
                </a:solidFill>
              </a:rPr>
              <a:t>feasibility of time domain </a:t>
            </a:r>
            <a:r>
              <a:rPr lang="aa-ET" altLang="zh-CN" sz="1200" dirty="0" smtClean="0">
                <a:solidFill>
                  <a:srgbClr val="000000"/>
                </a:solidFill>
              </a:rPr>
              <a:t>relaxation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Revised SID to capture  and add 0.25TU for RRM </a:t>
            </a:r>
            <a:r>
              <a:rPr lang="en-US" altLang="zh-CN" sz="1200" dirty="0" smtClean="0"/>
              <a:t>part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in Q4 2023.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60243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Recommendation of </a:t>
            </a:r>
            <a:r>
              <a:rPr lang="en-US" b="1" dirty="0" err="1" smtClean="0"/>
              <a:t>Tdoc</a:t>
            </a:r>
            <a:r>
              <a:rPr lang="en-US" b="1" dirty="0" smtClean="0"/>
              <a:t> status</a:t>
            </a:r>
            <a:endParaRPr lang="ru-RU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087420"/>
              </p:ext>
            </p:extLst>
          </p:nvPr>
        </p:nvGraphicFramePr>
        <p:xfrm>
          <a:off x="517853" y="1175721"/>
          <a:ext cx="11280857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80857"/>
              </a:tblGrid>
              <a:tr h="358924">
                <a:tc>
                  <a:txBody>
                    <a:bodyPr/>
                    <a:lstStyle/>
                    <a:p>
                      <a:r>
                        <a:rPr lang="en-US" altLang="zh-CN" sz="1000" b="1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mmWave</a:t>
                      </a:r>
                      <a:r>
                        <a:rPr lang="en-US" altLang="zh-CN" sz="1000" b="1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BS</a:t>
                      </a:r>
                      <a:endParaRPr lang="en-US" altLang="zh-CN" sz="1000" b="1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RP-232381 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Noted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en-US" altLang="zh-CN" sz="10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Introduction of NR </a:t>
                      </a:r>
                      <a:r>
                        <a:rPr lang="en-US" altLang="zh-CN" sz="1000" b="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mmWave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MB-BS (multi-band base station),</a:t>
                      </a:r>
                      <a:r>
                        <a:rPr lang="en-US" altLang="zh-CN" sz="1000" b="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 (follow-up WI for SI </a:t>
                      </a:r>
                      <a:r>
                        <a:rPr lang="en-US" altLang="zh-CN" sz="1000" b="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FS_NR_BS_RF_evo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solidFill>
                      <a:srgbClr val="E9EDF4"/>
                    </a:solidFill>
                  </a:tcPr>
                </a:tc>
              </a:tr>
              <a:tr h="911115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</a:t>
                      </a:r>
                      <a:r>
                        <a:rPr lang="en-US" altLang="zh-CN" sz="10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NTN bands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RP-231886 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Wingdings" panose="05000000000000000000" pitchFamily="2" charset="2"/>
                        </a:rPr>
                        <a:t></a:t>
                      </a:r>
                      <a:r>
                        <a:rPr lang="en-US" altLang="zh-CN" sz="1000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Wingdings" panose="05000000000000000000" pitchFamily="2" charset="2"/>
                        </a:rPr>
                        <a:t> Withdrawn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, Ku Band </a:t>
                      </a:r>
                      <a:r>
                        <a:rPr lang="en-US" altLang="zh-CN" sz="1000" kern="1200" dirty="0" err="1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Standardisation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: A Way Forward, Intelsat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RP-231888 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Noted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Standardisation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of the Ku Band,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Intelsat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RP-231887 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Wingdings" panose="05000000000000000000" pitchFamily="2" charset="2"/>
                        </a:rPr>
                        <a:t></a:t>
                      </a:r>
                      <a:r>
                        <a:rPr lang="en-US" altLang="zh-CN" sz="1000" kern="1200" baseline="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Wingdings" panose="05000000000000000000" pitchFamily="2" charset="2"/>
                        </a:rPr>
                        <a:t> Noted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, New WID on Introduction of the Satellite Ku Band, Intelsat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RP-232597 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Noted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Introduction of the Satellite Ku Band,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Intelsat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RP-232464 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Noted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proposal: Introduction of the Extended L-band (UL 1668-1675MHz, DL 1518-1525MHz) for NR NTN,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Inmarsat</a:t>
                      </a:r>
                    </a:p>
                  </a:txBody>
                  <a:tcPr marL="45720" marR="45720"/>
                </a:tc>
              </a:tr>
              <a:tr h="496972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 for PC2/PC1.5 for inter-band</a:t>
                      </a:r>
                      <a:r>
                        <a:rPr lang="en-US" altLang="zh-CN" sz="1000" b="1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UL CA</a:t>
                      </a:r>
                      <a:endParaRPr lang="en-US" altLang="zh-CN" sz="1000" b="1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RP-231768 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Noted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of Rel-18 new basket WI for 3Tx inter-band UL CA and EN-DC,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OPPO</a:t>
                      </a:r>
                    </a:p>
                    <a:p>
                      <a:r>
                        <a:rPr lang="en-US" altLang="zh-CN" sz="1000" b="1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RP-231767 </a:t>
                      </a:r>
                      <a:r>
                        <a:rPr lang="en-US" altLang="zh-CN" sz="1000" b="1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Revised</a:t>
                      </a:r>
                      <a:r>
                        <a:rPr lang="en-US" altLang="zh-CN" sz="1000" b="1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en-US" altLang="zh-CN" sz="1000" b="1" baseline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new basket WI for 3Tx inter-band UL CA and EN-DC,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OPPO, Samsung</a:t>
                      </a:r>
                    </a:p>
                  </a:txBody>
                  <a:tcPr marL="45720" marR="45720"/>
                </a:tc>
              </a:tr>
              <a:tr h="358924">
                <a:tc>
                  <a:txBody>
                    <a:bodyPr/>
                    <a:lstStyle/>
                    <a:p>
                      <a:r>
                        <a:rPr lang="en-US" altLang="zh-CN" sz="1000" b="1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RedCap</a:t>
                      </a:r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HPUE</a:t>
                      </a:r>
                    </a:p>
                    <a:p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RP-232270 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Noted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NR power class 2 </a:t>
                      </a:r>
                      <a:r>
                        <a:rPr lang="en-US" altLang="zh-CN" sz="10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RedCap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(Reduced Capability) UE in FR1,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Telecom, </a:t>
                      </a:r>
                      <a:r>
                        <a:rPr lang="en-US" altLang="zh-CN" sz="10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endParaRPr lang="en-US" altLang="zh-CN" sz="10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</a:tr>
              <a:tr h="496972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450MHz bands</a:t>
                      </a:r>
                    </a:p>
                    <a:p>
                      <a:pPr marL="0" algn="l" defTabSz="914354" rtl="0" eaLnBrk="1" latinLnBrk="0" hangingPunct="1"/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RP-231526 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Noted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LS on New WI: Introduction of NR bands n31 and n72 (450alliance_LS230811; to: RAN; cc: -; contact: Chair 450 MHz Alliance)</a:t>
                      </a:r>
                    </a:p>
                    <a:p>
                      <a:r>
                        <a:rPr lang="en-US" altLang="zh-CN" sz="1000" b="1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RP-231571 </a:t>
                      </a:r>
                      <a:r>
                        <a:rPr lang="en-US" altLang="zh-CN" sz="1000" b="1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Revised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introduction of NR bands n31 and n72,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 Corporation</a:t>
                      </a:r>
                    </a:p>
                  </a:txBody>
                  <a:tcPr marL="45720" marR="45720"/>
                </a:tc>
              </a:tr>
              <a:tr h="496972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</a:t>
                      </a:r>
                      <a:r>
                        <a:rPr lang="en-US" altLang="zh-CN" sz="1000" b="1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HPUE</a:t>
                      </a:r>
                      <a:endParaRPr lang="en-US" altLang="zh-CN" sz="1000" b="1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b="1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RP-231633 </a:t>
                      </a:r>
                      <a:r>
                        <a:rPr lang="en-US" altLang="zh-CN" sz="1000" b="1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Revised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High Power UE (Power Class 2) for LTE FDD Single Band,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AT&amp;T, </a:t>
                      </a:r>
                      <a:r>
                        <a:rPr lang="en-US" altLang="zh-CN" sz="10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FirstNet</a:t>
                      </a:r>
                      <a:endParaRPr lang="en-US" altLang="zh-CN" sz="10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RP-231757 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Noted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 Power UE (Power Class 2) for LTE FDD Band14,</a:t>
                      </a:r>
                      <a:r>
                        <a:rPr lang="en-US" altLang="zh-CN" sz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err="1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FirstNet</a:t>
                      </a: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AT&amp;T</a:t>
                      </a:r>
                    </a:p>
                  </a:txBody>
                  <a:tcPr marL="45720" marR="45720"/>
                </a:tc>
              </a:tr>
              <a:tr h="1601354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r>
                        <a:rPr lang="en-US" altLang="zh-CN" sz="10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b="1" baseline="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NR_NTN_enh</a:t>
                      </a:r>
                      <a:endParaRPr lang="en-US" altLang="zh-CN" sz="1000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RP-231533 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Noted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LS on RAN4 RRM work scope for NR NTN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Ka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band (R4-2314484; to: RAN; cc: -; contact: Thales)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RP-232039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Noted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On the scope of Rel-18 NR NTN enhancements	Samsung</a:t>
                      </a:r>
                    </a:p>
                    <a:p>
                      <a:r>
                        <a:rPr lang="en-US" altLang="zh-CN" sz="1000" b="1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RP-232669</a:t>
                      </a:r>
                      <a:r>
                        <a:rPr lang="en-US" altLang="zh-CN" sz="1000" b="1" baseline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 (</a:t>
                      </a:r>
                      <a:r>
                        <a:rPr lang="en-US" altLang="zh-CN" sz="1000" b="1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New)</a:t>
                      </a:r>
                      <a:r>
                        <a:rPr lang="en-US" altLang="zh-CN" sz="1000" b="1" baseline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Revised WID to add the RRM objectives</a:t>
                      </a:r>
                      <a:endParaRPr lang="en-US" altLang="zh-CN" sz="1000" b="1" dirty="0" smtClean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 </a:t>
                      </a:r>
                      <a:r>
                        <a:rPr lang="en-US" altLang="zh-CN" sz="1000" b="1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NR_BWP_wor</a:t>
                      </a:r>
                      <a:endParaRPr lang="en-US" altLang="zh-CN" sz="1000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RP-231823 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Noted,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Scope of BWP operation without restriction WI,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vivo, Vodafone,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inc.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CATT, Huawei, HiSilicon, ZTE</a:t>
                      </a:r>
                    </a:p>
                    <a:p>
                      <a:r>
                        <a:rPr lang="en-US" altLang="zh-CN" sz="1000" b="1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RP-231922 </a:t>
                      </a:r>
                      <a:r>
                        <a:rPr lang="en-US" altLang="zh-CN" sz="1000" b="1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Revised</a:t>
                      </a:r>
                      <a:r>
                        <a:rPr lang="en-US" altLang="zh-CN" sz="1000" b="1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en-US" altLang="zh-CN" sz="1000" b="1" baseline="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Complete the specification support for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BandWidth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Part operation without restriction in NR,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Vodafone, vivo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RP-231923 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Noted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On the WID revision of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NR_BWP_wor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Vodafone, vivo</a:t>
                      </a:r>
                    </a:p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</a:t>
                      </a:r>
                      <a:r>
                        <a:rPr lang="en-US" altLang="zh-CN" sz="10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LP-WUS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RP-231816 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Noted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Handling of RRM studies for LP-WUS/WUR SI,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vivo, CATT, China Telecom, Nordic Semiconductor ASA,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Spreadtrum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Communications</a:t>
                      </a:r>
                    </a:p>
                    <a:p>
                      <a:r>
                        <a:rPr lang="en-US" altLang="zh-CN" sz="1000" b="1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RP-231813 </a:t>
                      </a:r>
                      <a:r>
                        <a:rPr lang="en-US" altLang="zh-CN" sz="1000" b="1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 Revised</a:t>
                      </a: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Wingdings" panose="05000000000000000000" pitchFamily="2" charset="2"/>
                        </a:rPr>
                        <a:t>,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SID:  Study on low-power wake-up signal and receiver for NR; rapporteur: vivo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03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759987" cy="1143001"/>
          </a:xfrm>
        </p:spPr>
        <p:txBody>
          <a:bodyPr/>
          <a:lstStyle/>
          <a:p>
            <a:r>
              <a:rPr lang="en-US" altLang="zh-CN" b="1" dirty="0" smtClean="0"/>
              <a:t>New RRM objectives for </a:t>
            </a:r>
            <a:r>
              <a:rPr lang="en-US" altLang="zh-CN" b="1" dirty="0"/>
              <a:t>Rel-18 LP-WUS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732459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RP-231816 Handling of RRM studies for LP-WUS/WUR SI, vivo, CATT, China Telecom, Nordic Semiconductor ASA, </a:t>
            </a:r>
            <a:r>
              <a:rPr lang="en-US" sz="1400" dirty="0" err="1" smtClean="0"/>
              <a:t>Spreadtrum</a:t>
            </a:r>
            <a:endParaRPr lang="en-US" sz="14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 smtClean="0"/>
          </a:p>
        </p:txBody>
      </p:sp>
      <p:sp>
        <p:nvSpPr>
          <p:cNvPr id="4" name="矩形 3"/>
          <p:cNvSpPr/>
          <p:nvPr/>
        </p:nvSpPr>
        <p:spPr>
          <a:xfrm>
            <a:off x="1174955" y="1775002"/>
            <a:ext cx="106778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Objective: RAN4 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review the outcome of RAN1 studies </a:t>
            </a:r>
            <a:r>
              <a:rPr lang="en-US" altLang="zh-CN" sz="12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1200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Serving </a:t>
            </a:r>
            <a:r>
              <a:rPr lang="en-US" altLang="zh-CN" sz="120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cell RSRP/RSRQ measurements offloading to LP-WUR for IDLE/INACTIVE mode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for feasibility verification.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Consider different LP-WUR architectures: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143000" lvl="2" indent="-228600" algn="just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LP-SS based RRM measurement for envelop detection based LP-WUR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143000" lvl="2" indent="-228600" algn="just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SSS based RRM measurement for OFDM based LP-WUR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each of above, to review: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143000" lvl="2" indent="-228600" algn="just">
              <a:lnSpc>
                <a:spcPct val="150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SNR target X for LP-WUR RRM measurement considering the practical noise figure of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LP-WUR</a:t>
            </a:r>
          </a:p>
        </p:txBody>
      </p:sp>
    </p:spTree>
    <p:extLst>
      <p:ext uri="{BB962C8B-B14F-4D97-AF65-F5344CB8AC3E}">
        <p14:creationId xmlns:p14="http://schemas.microsoft.com/office/powerpoint/2010/main" val="409886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www.w3.org/XML/1998/namespace"/>
    <ds:schemaRef ds:uri="23d77754-4ccc-4c57-9291-cab09e81894a"/>
    <ds:schemaRef ds:uri="http://schemas.microsoft.com/office/infopath/2007/PartnerControls"/>
    <ds:schemaRef ds:uri="http://schemas.microsoft.com/office/2006/metadata/properties"/>
    <ds:schemaRef ds:uri="a915fe38-2618-47b6-8303-829fb71466d5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350591</TotalTime>
  <Words>1137</Words>
  <Application>Microsoft Office PowerPoint</Application>
  <PresentationFormat>宽屏</PresentationFormat>
  <Paragraphs>117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宋体</vt:lpstr>
      <vt:lpstr>微软雅黑</vt:lpstr>
      <vt:lpstr>Arial</vt:lpstr>
      <vt:lpstr>Arial Black</vt:lpstr>
      <vt:lpstr>Calibri</vt:lpstr>
      <vt:lpstr>Symbol</vt:lpstr>
      <vt:lpstr>Times New Roman</vt:lpstr>
      <vt:lpstr>Wingdings</vt:lpstr>
      <vt:lpstr>3gpp</vt:lpstr>
      <vt:lpstr>WF on RAN4 new proposals in RAN#101 </vt:lpstr>
      <vt:lpstr>Summary of new RAN4 proposals</vt:lpstr>
      <vt:lpstr>Way forward</vt:lpstr>
      <vt:lpstr>Recommendation of Tdoc status</vt:lpstr>
      <vt:lpstr>New RRM objectives for Rel-18 LP-WUS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3404</cp:revision>
  <cp:lastPrinted>2016-09-15T08:31:35Z</cp:lastPrinted>
  <dcterms:created xsi:type="dcterms:W3CDTF">2009-11-27T05:15:11Z</dcterms:created>
  <dcterms:modified xsi:type="dcterms:W3CDTF">2023-09-13T09:10:45Z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(3)1kkI4M7cGjQZc8lT9lg69Qvju9ey5+kcVjaoBvJx7HuUYP0Yody2rIV69WLZ8dJamb2wbFmP
UdzFar9zphbnfYA8eqPap5zHe7TT9b+d/ECLcdpLcB28Xb8VogmLXodxDmUnqxqM1LDRH/gS
CxdkNoxcRNPQf+6s7kZ/JFzzjmWn/GX3AeG2ZM96MHg6VRrELx9TkIRkMPvZMa1pJwEolP/C
83/tp2LP07EqvzSRt1</vt:lpwstr>
  </property>
  <property fmtid="{D5CDD505-2E9C-101B-9397-08002B2CF9AE}" pid="11" name="_2015_ms_pID_7253431">
    <vt:lpwstr>cUAisrFOdQIlU3M1odHR/H7zhjr7rAYu43Rf9CuwX1qkVabVt2zHFf
6o8Rk1He67SXCOi8d0Yct9ZVbA/FCsk4prJ/waC4j4/p3G0LzHK4AX39oyfjFKQgYcxG9IFI
SaaX4Sty3XFf5DTFIz2mAW+3XspMaifaisYnmRk6xL7ZDwHtEhFEQ90WrPKlnJewFYzYNBCQ
0QIAZC/GICDTBn3NwFsHdjnO58E/Eyz6n+qW</vt:lpwstr>
  </property>
  <property fmtid="{D5CDD505-2E9C-101B-9397-08002B2CF9AE}" pid="12" name="_2015_ms_pID_7253432">
    <vt:lpwstr>cA==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1694574720</vt:lpwstr>
  </property>
</Properties>
</file>