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56" r:id="rId3"/>
    <p:sldId id="267" r:id="rId4"/>
    <p:sldId id="561" r:id="rId5"/>
    <p:sldId id="562" r:id="rId6"/>
    <p:sldId id="563" r:id="rId7"/>
    <p:sldId id="566" r:id="rId8"/>
    <p:sldId id="573" r:id="rId9"/>
    <p:sldId id="570" r:id="rId10"/>
    <p:sldId id="575" r:id="rId11"/>
    <p:sldId id="574" r:id="rId12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スタイルなし、表のグリッド線なし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8046" autoAdjust="0"/>
    <p:restoredTop sz="97095" autoAdjust="0"/>
  </p:normalViewPr>
  <p:slideViewPr>
    <p:cSldViewPr snapToGrid="0">
      <p:cViewPr varScale="1">
        <p:scale>
          <a:sx n="130" d="100"/>
          <a:sy n="130" d="100"/>
        </p:scale>
        <p:origin x="270" y="12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theme" Target="theme/theme1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7D247190-4C8A-48AE-805C-D5231E36914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025084C4-EE49-4FB2-9F5A-EB6C0E63229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83D80846-DA33-4CEF-8C09-E2DA43F115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9994C9-1710-48BF-AE70-5291B992137F}" type="datetimeFigureOut">
              <a:rPr kumimoji="1" lang="ja-JP" altLang="en-US" smtClean="0"/>
              <a:t>2023/9/12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AADC12CE-B84E-4377-927F-2A58460716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EB050989-CC98-44C9-8B01-7DBC986EF7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9DC740-A2DF-48EE-996D-CEBC95874DC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57201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B12C4C1B-B7C6-4B45-9435-4454F24D4D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834A184D-3007-4C53-A63C-CC665DD0000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7DF5905D-6209-4904-AF3D-2FC93C15AF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9994C9-1710-48BF-AE70-5291B992137F}" type="datetimeFigureOut">
              <a:rPr kumimoji="1" lang="ja-JP" altLang="en-US" smtClean="0"/>
              <a:t>2023/9/12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E93259B2-7AC4-4018-8233-061AA181D8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42F62840-FDDF-4BA5-BFD1-12662F6E3C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9DC740-A2DF-48EE-996D-CEBC95874DC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69165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>
            <a:extLst>
              <a:ext uri="{FF2B5EF4-FFF2-40B4-BE49-F238E27FC236}">
                <a16:creationId xmlns:a16="http://schemas.microsoft.com/office/drawing/2014/main" id="{BB48FC53-3D4D-435D-BD1B-01F77FBCC9A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D07BDE4F-6AE1-48D4-B434-FC8A4816780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7B7BFA28-167E-46B9-A80F-84108877C5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9994C9-1710-48BF-AE70-5291B992137F}" type="datetimeFigureOut">
              <a:rPr kumimoji="1" lang="ja-JP" altLang="en-US" smtClean="0"/>
              <a:t>2023/9/12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078E3194-3FA8-4B05-A510-A39F3DCA3F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7F1CF3A5-D5D9-4D9E-9263-E1250E8610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9DC740-A2DF-48EE-996D-CEBC95874DC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29180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Line 8"/>
          <p:cNvSpPr>
            <a:spLocks noChangeShapeType="1"/>
          </p:cNvSpPr>
          <p:nvPr userDrawn="1"/>
        </p:nvSpPr>
        <p:spPr bwMode="auto">
          <a:xfrm>
            <a:off x="143942" y="811213"/>
            <a:ext cx="11857567" cy="0"/>
          </a:xfrm>
          <a:prstGeom prst="line">
            <a:avLst/>
          </a:prstGeom>
          <a:noFill/>
          <a:ln w="57150">
            <a:solidFill>
              <a:schemeClr val="accent6"/>
            </a:solidFill>
            <a:round/>
            <a:headEnd/>
            <a:tailEnd/>
          </a:ln>
          <a:effectLst/>
        </p:spPr>
        <p:txBody>
          <a:bodyPr lIns="121909" tIns="60954" rIns="121909" bIns="60954"/>
          <a:lstStyle/>
          <a:p>
            <a:pPr>
              <a:defRPr/>
            </a:pPr>
            <a:endParaRPr lang="ja-JP" altLang="en-US" sz="2400">
              <a:solidFill>
                <a:srgbClr val="000000"/>
              </a:solidFill>
              <a:latin typeface="Segoe UI" panose="020B0502040204020203" pitchFamily="34" charset="0"/>
              <a:ea typeface="ＭＳ Ｐゴシック" pitchFamily="50" charset="-128"/>
              <a:cs typeface="Segoe UI" panose="020B0502040204020203" pitchFamily="34" charset="0"/>
            </a:endParaRPr>
          </a:p>
        </p:txBody>
      </p:sp>
      <p:sp>
        <p:nvSpPr>
          <p:cNvPr id="4198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903817" y="2130432"/>
            <a:ext cx="10363200" cy="1470025"/>
          </a:xfrm>
        </p:spPr>
        <p:txBody>
          <a:bodyPr/>
          <a:lstStyle>
            <a:lvl1pPr>
              <a:defRPr sz="4300" smtClean="0"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endParaRPr lang="ja-JP" altLang="en-US" dirty="0"/>
          </a:p>
        </p:txBody>
      </p:sp>
      <p:sp>
        <p:nvSpPr>
          <p:cNvPr id="4198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818217" y="3886203"/>
            <a:ext cx="8534400" cy="615553"/>
          </a:xfrm>
          <a:ln>
            <a:noFill/>
          </a:ln>
        </p:spPr>
        <p:txBody>
          <a:bodyPr/>
          <a:lstStyle>
            <a:lvl1pPr marL="0" indent="0" algn="ctr">
              <a:buFont typeface="Wingdings" pitchFamily="2" charset="2"/>
              <a:buNone/>
              <a:defRPr sz="3200" smtClean="0"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endParaRPr lang="ja-JP" altLang="en-US" dirty="0"/>
          </a:p>
        </p:txBody>
      </p:sp>
      <p:pic>
        <p:nvPicPr>
          <p:cNvPr id="11" name="Picture 7" descr="01_corp_brandlogo_S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36430" y="321728"/>
            <a:ext cx="1882937" cy="4101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5091115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2700">
                <a:latin typeface="Calibri" panose="020F0502020204030204" pitchFamily="34" charset="0"/>
              </a:defRPr>
            </a:lvl1pPr>
          </a:lstStyle>
          <a:p>
            <a:r>
              <a:rPr lang="ja-JP" altLang="en-US" dirty="0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215900" y="952504"/>
            <a:ext cx="11760200" cy="1615821"/>
          </a:xfrm>
        </p:spPr>
        <p:txBody>
          <a:bodyPr/>
          <a:lstStyle>
            <a:lvl1pPr>
              <a:defRPr sz="1900">
                <a:latin typeface="Calibri" panose="020F0502020204030204" pitchFamily="34" charset="0"/>
              </a:defRPr>
            </a:lvl1pPr>
            <a:lvl2pPr marL="592608" indent="-239161">
              <a:buFont typeface="Arial" pitchFamily="34" charset="0"/>
              <a:buChar char="•"/>
              <a:defRPr sz="1900">
                <a:latin typeface="Calibri" panose="020F0502020204030204" pitchFamily="34" charset="0"/>
              </a:defRPr>
            </a:lvl2pPr>
            <a:lvl3pPr marL="831770" indent="-239161">
              <a:buFont typeface="Arial" pitchFamily="34" charset="0"/>
              <a:buChar char="»"/>
              <a:defRPr sz="1600">
                <a:latin typeface="Calibri" panose="020F0502020204030204" pitchFamily="34" charset="0"/>
              </a:defRPr>
            </a:lvl3pPr>
            <a:lvl4pPr marL="1070927" indent="-239161">
              <a:buFont typeface="Times New Roman" pitchFamily="18" charset="0"/>
              <a:buChar char="–"/>
              <a:defRPr sz="1500">
                <a:latin typeface="Calibri" panose="020F0502020204030204" pitchFamily="34" charset="0"/>
              </a:defRPr>
            </a:lvl4pPr>
            <a:lvl5pPr marL="1310089" indent="-239161">
              <a:buFont typeface="Wingdings" pitchFamily="2" charset="2"/>
              <a:buChar char="ü"/>
              <a:defRPr sz="1500">
                <a:latin typeface="Calibri" panose="020F0502020204030204" pitchFamily="34" charset="0"/>
              </a:defRPr>
            </a:lvl5pPr>
          </a:lstStyle>
          <a:p>
            <a:pPr lvl="0"/>
            <a:r>
              <a:rPr lang="ja-JP" altLang="en-US" dirty="0"/>
              <a:t>マスタ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26140417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2700">
                <a:latin typeface="Calibri" panose="020F0502020204030204" pitchFamily="34" charset="0"/>
              </a:defRPr>
            </a:lvl1pPr>
          </a:lstStyle>
          <a:p>
            <a:r>
              <a:rPr lang="ja-JP" altLang="en-US" dirty="0"/>
              <a:t>マスタ タイトルの書式設定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356282995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225396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266D6EF7-29D7-43DB-993B-F2925959D5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56876488-FD43-426F-A14B-26660968F24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0052E25B-D8BF-4304-99E2-5FBA5C5E54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9994C9-1710-48BF-AE70-5291B992137F}" type="datetimeFigureOut">
              <a:rPr kumimoji="1" lang="ja-JP" altLang="en-US" smtClean="0"/>
              <a:t>2023/9/12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048AD8EB-127D-44EC-B26B-C364661B95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99CA3A10-DF86-4586-9EFF-B7F9091C45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9DC740-A2DF-48EE-996D-CEBC95874DC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897579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D01BE351-DE54-406C-9468-61062EE7D6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13210410-EC1E-41C3-B950-A725F1E2191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B9A3808E-EB95-4E78-BC7D-609F16E027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9994C9-1710-48BF-AE70-5291B992137F}" type="datetimeFigureOut">
              <a:rPr kumimoji="1" lang="ja-JP" altLang="en-US" smtClean="0"/>
              <a:t>2023/9/12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9251748D-F25B-4D7B-AD64-B179A91BE3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C5BF8188-11BD-43A1-BA34-0CC729452E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9DC740-A2DF-48EE-996D-CEBC95874DC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819230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E40893BD-EB4F-4126-B194-21D8C46653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8A35CD2D-01FF-42F7-BFC0-4CFFC5375A8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6C6DEE05-0525-41BF-A6AC-E2A7E78CA96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8FD31867-2383-4180-932D-D1C2D16404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9994C9-1710-48BF-AE70-5291B992137F}" type="datetimeFigureOut">
              <a:rPr kumimoji="1" lang="ja-JP" altLang="en-US" smtClean="0"/>
              <a:t>2023/9/12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599DF075-2C5A-4CB8-B42D-03C4C9093C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7E32BC54-3932-4FF0-B6CC-7300D8E0BC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9DC740-A2DF-48EE-996D-CEBC95874DC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08953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6730FB6E-2463-44CB-93D6-FFBA1AB8F8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CE5F3F2A-A761-4B33-81A6-916113D7199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F4EC61C4-DADF-4DA5-9165-FD33A8965AF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0B230C82-B4F1-40C7-9314-0CABD34A947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>
            <a:extLst>
              <a:ext uri="{FF2B5EF4-FFF2-40B4-BE49-F238E27FC236}">
                <a16:creationId xmlns:a16="http://schemas.microsoft.com/office/drawing/2014/main" id="{9F080556-DD49-4A95-911B-3D70BC33A72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>
            <a:extLst>
              <a:ext uri="{FF2B5EF4-FFF2-40B4-BE49-F238E27FC236}">
                <a16:creationId xmlns:a16="http://schemas.microsoft.com/office/drawing/2014/main" id="{5B070B86-C3B8-41D2-9830-4000D8A8B1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9994C9-1710-48BF-AE70-5291B992137F}" type="datetimeFigureOut">
              <a:rPr kumimoji="1" lang="ja-JP" altLang="en-US" smtClean="0"/>
              <a:t>2023/9/12</a:t>
            </a:fld>
            <a:endParaRPr kumimoji="1" lang="ja-JP" altLang="en-US"/>
          </a:p>
        </p:txBody>
      </p:sp>
      <p:sp>
        <p:nvSpPr>
          <p:cNvPr id="8" name="フッター プレースホルダー 7">
            <a:extLst>
              <a:ext uri="{FF2B5EF4-FFF2-40B4-BE49-F238E27FC236}">
                <a16:creationId xmlns:a16="http://schemas.microsoft.com/office/drawing/2014/main" id="{491F098F-2B94-4926-BDF2-59454D5969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>
            <a:extLst>
              <a:ext uri="{FF2B5EF4-FFF2-40B4-BE49-F238E27FC236}">
                <a16:creationId xmlns:a16="http://schemas.microsoft.com/office/drawing/2014/main" id="{966D5439-0879-48B3-991F-8385129AA6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9DC740-A2DF-48EE-996D-CEBC95874DC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51843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F05B21C3-57E9-449A-9F00-63C6CD6D92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68551C31-38D3-46CC-BC3A-2A25DB46D3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9994C9-1710-48BF-AE70-5291B992137F}" type="datetimeFigureOut">
              <a:rPr kumimoji="1" lang="ja-JP" altLang="en-US" smtClean="0"/>
              <a:t>2023/9/12</a:t>
            </a:fld>
            <a:endParaRPr kumimoji="1" lang="ja-JP" altLang="en-US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ADFBDA77-0CA3-4512-A28F-A5172ACEC1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7DEB0ED5-B872-4AAC-A85E-3366C13AD1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9DC740-A2DF-48EE-996D-CEBC95874DC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814408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>
            <a:extLst>
              <a:ext uri="{FF2B5EF4-FFF2-40B4-BE49-F238E27FC236}">
                <a16:creationId xmlns:a16="http://schemas.microsoft.com/office/drawing/2014/main" id="{82590A83-3A8C-478A-84CC-3E169267DE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9994C9-1710-48BF-AE70-5291B992137F}" type="datetimeFigureOut">
              <a:rPr kumimoji="1" lang="ja-JP" altLang="en-US" smtClean="0"/>
              <a:t>2023/9/12</a:t>
            </a:fld>
            <a:endParaRPr kumimoji="1" lang="ja-JP" altLang="en-US"/>
          </a:p>
        </p:txBody>
      </p:sp>
      <p:sp>
        <p:nvSpPr>
          <p:cNvPr id="3" name="フッター プレースホルダー 2">
            <a:extLst>
              <a:ext uri="{FF2B5EF4-FFF2-40B4-BE49-F238E27FC236}">
                <a16:creationId xmlns:a16="http://schemas.microsoft.com/office/drawing/2014/main" id="{5F1A79CD-6350-4D77-88F0-45B00755B8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F0AEC574-5775-4C90-9187-42DBD8889C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9DC740-A2DF-48EE-996D-CEBC95874DC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641205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BE72C971-72FA-4AF7-874D-458E6A1014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ADA7393F-02D9-43DD-A24A-C8D8F174511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D086B852-EEDE-44C4-889D-1270B399117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2553089D-4A6A-42BB-9C08-E5096690A8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9994C9-1710-48BF-AE70-5291B992137F}" type="datetimeFigureOut">
              <a:rPr kumimoji="1" lang="ja-JP" altLang="en-US" smtClean="0"/>
              <a:t>2023/9/12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3ADC9D3C-97ED-4B5F-8043-3A89FF50BD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D21B4950-E875-4019-849B-591FD13CEC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9DC740-A2DF-48EE-996D-CEBC95874DC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65164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BB382F41-2509-49C6-B04A-893E7FF411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>
            <a:extLst>
              <a:ext uri="{FF2B5EF4-FFF2-40B4-BE49-F238E27FC236}">
                <a16:creationId xmlns:a16="http://schemas.microsoft.com/office/drawing/2014/main" id="{97F9D43D-3EA4-4095-8EFE-6BA2F1D8257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2ACDA1D5-5A33-4D89-8000-963029CA9BE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7E94151B-6371-4B57-8280-764B1C4D84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9994C9-1710-48BF-AE70-5291B992137F}" type="datetimeFigureOut">
              <a:rPr kumimoji="1" lang="ja-JP" altLang="en-US" smtClean="0"/>
              <a:t>2023/9/12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5914A8EE-F1A5-4EE5-8AE6-C252386945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BF00BEAA-0E4B-4398-A03D-54A1C6F774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9DC740-A2DF-48EE-996D-CEBC95874DC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281357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.jpeg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1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>
            <a:extLst>
              <a:ext uri="{FF2B5EF4-FFF2-40B4-BE49-F238E27FC236}">
                <a16:creationId xmlns:a16="http://schemas.microsoft.com/office/drawing/2014/main" id="{3FE694AF-3DE7-469F-ACBA-079F5B35E2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D2B13153-79D1-4B47-9DD9-682511B848F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0C920DCF-3533-4AB0-85A3-1870585314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9994C9-1710-48BF-AE70-5291B992137F}" type="datetimeFigureOut">
              <a:rPr kumimoji="1" lang="ja-JP" altLang="en-US" smtClean="0"/>
              <a:t>2023/9/12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DEAC2295-7288-4482-AD75-CEA34342792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9F22EEE1-4B27-49F1-A52D-2DFEB4DB603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9DC740-A2DF-48EE-996D-CEBC95874DC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955314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39184" y="77794"/>
            <a:ext cx="9505949" cy="6921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21909" tIns="60954" rIns="121909" bIns="60954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GB" dirty="0"/>
              <a:t>マスタ タイトルの書式設定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215900" y="952501"/>
            <a:ext cx="11760200" cy="15676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21909" tIns="60954" rIns="121909" bIns="60954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ja-JP" altLang="en-US" dirty="0"/>
              <a:t>マスタ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</a:p>
        </p:txBody>
      </p:sp>
      <p:sp>
        <p:nvSpPr>
          <p:cNvPr id="1032" name="Line 8"/>
          <p:cNvSpPr>
            <a:spLocks noChangeShapeType="1"/>
          </p:cNvSpPr>
          <p:nvPr userDrawn="1"/>
        </p:nvSpPr>
        <p:spPr bwMode="auto">
          <a:xfrm>
            <a:off x="143942" y="811213"/>
            <a:ext cx="11857567" cy="0"/>
          </a:xfrm>
          <a:prstGeom prst="line">
            <a:avLst/>
          </a:prstGeom>
          <a:noFill/>
          <a:ln w="57150">
            <a:solidFill>
              <a:schemeClr val="accent6"/>
            </a:solidFill>
            <a:round/>
            <a:headEnd/>
            <a:tailEnd/>
          </a:ln>
          <a:effectLst/>
        </p:spPr>
        <p:txBody>
          <a:bodyPr lIns="121909" tIns="60954" rIns="121909" bIns="60954"/>
          <a:lstStyle/>
          <a:p>
            <a:pPr>
              <a:defRPr/>
            </a:pPr>
            <a:endParaRPr lang="ja-JP" altLang="en-US" sz="2400">
              <a:solidFill>
                <a:srgbClr val="000000"/>
              </a:solidFill>
              <a:latin typeface="Segoe UI" panose="020B0502040204020203" pitchFamily="34" charset="0"/>
              <a:ea typeface="ＭＳ Ｐゴシック" pitchFamily="50" charset="-128"/>
              <a:cs typeface="Segoe UI" panose="020B0502040204020203" pitchFamily="34" charset="0"/>
            </a:endParaRPr>
          </a:p>
        </p:txBody>
      </p:sp>
      <p:sp>
        <p:nvSpPr>
          <p:cNvPr id="1036" name="Text Box 12"/>
          <p:cNvSpPr txBox="1">
            <a:spLocks noChangeArrowheads="1"/>
          </p:cNvSpPr>
          <p:nvPr userDrawn="1"/>
        </p:nvSpPr>
        <p:spPr bwMode="auto">
          <a:xfrm>
            <a:off x="11632828" y="6458381"/>
            <a:ext cx="544359" cy="4154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121909" tIns="60954" rIns="121909" bIns="60954">
            <a:spAutoFit/>
          </a:bodyPr>
          <a:lstStyle/>
          <a:p>
            <a:pPr algn="r">
              <a:defRPr/>
            </a:pPr>
            <a:fld id="{FDAF5FD0-3C21-406B-8448-EA50035719F9}" type="slidenum">
              <a:rPr lang="en-GB" altLang="ja-JP">
                <a:solidFill>
                  <a:srgbClr val="FFFFFF">
                    <a:lumMod val="85000"/>
                  </a:srgb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pPr algn="r">
                <a:defRPr/>
              </a:pPr>
              <a:t>‹#›</a:t>
            </a:fld>
            <a:endParaRPr lang="en-GB" altLang="ja-JP" dirty="0">
              <a:solidFill>
                <a:srgbClr val="FFFFFF">
                  <a:lumMod val="85000"/>
                </a:srgbClr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11" name="Picture 7" descr="01_corp_brandlogo_S"/>
          <p:cNvPicPr>
            <a:picLocks noChangeAspect="1" noChangeArrowheads="1"/>
          </p:cNvPicPr>
          <p:nvPr userDrawn="1"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9936430" y="321728"/>
            <a:ext cx="1882937" cy="4101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9719463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3200" b="1">
          <a:solidFill>
            <a:schemeClr val="tx2"/>
          </a:solidFill>
          <a:latin typeface="Segoe UI" panose="020B0502040204020203" pitchFamily="34" charset="0"/>
          <a:ea typeface="+mj-ea"/>
          <a:cs typeface="Segoe UI" panose="020B0502040204020203" pitchFamily="34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2"/>
          </a:solidFill>
          <a:latin typeface="Arial" charset="0"/>
          <a:ea typeface="ＭＳ Ｐゴシック" pitchFamily="50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2"/>
          </a:solidFill>
          <a:latin typeface="Arial" charset="0"/>
          <a:ea typeface="ＭＳ Ｐゴシック" pitchFamily="50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2"/>
          </a:solidFill>
          <a:latin typeface="Arial" charset="0"/>
          <a:ea typeface="ＭＳ Ｐゴシック" pitchFamily="50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2"/>
          </a:solidFill>
          <a:latin typeface="Arial" charset="0"/>
          <a:ea typeface="ＭＳ Ｐゴシック" pitchFamily="50" charset="-128"/>
        </a:defRPr>
      </a:lvl5pPr>
      <a:lvl6pPr marL="609539" algn="l" rtl="0" fontAlgn="base">
        <a:spcBef>
          <a:spcPct val="0"/>
        </a:spcBef>
        <a:spcAft>
          <a:spcPct val="0"/>
        </a:spcAft>
        <a:defRPr kumimoji="1" sz="4800">
          <a:solidFill>
            <a:schemeClr val="tx2"/>
          </a:solidFill>
          <a:latin typeface="Arial" charset="0"/>
          <a:ea typeface="ＭＳ Ｐゴシック" pitchFamily="50" charset="-128"/>
        </a:defRPr>
      </a:lvl6pPr>
      <a:lvl7pPr marL="1219080" algn="l" rtl="0" fontAlgn="base">
        <a:spcBef>
          <a:spcPct val="0"/>
        </a:spcBef>
        <a:spcAft>
          <a:spcPct val="0"/>
        </a:spcAft>
        <a:defRPr kumimoji="1" sz="4800">
          <a:solidFill>
            <a:schemeClr val="tx2"/>
          </a:solidFill>
          <a:latin typeface="Arial" charset="0"/>
          <a:ea typeface="ＭＳ Ｐゴシック" pitchFamily="50" charset="-128"/>
        </a:defRPr>
      </a:lvl7pPr>
      <a:lvl8pPr marL="1828618" algn="l" rtl="0" fontAlgn="base">
        <a:spcBef>
          <a:spcPct val="0"/>
        </a:spcBef>
        <a:spcAft>
          <a:spcPct val="0"/>
        </a:spcAft>
        <a:defRPr kumimoji="1" sz="4800">
          <a:solidFill>
            <a:schemeClr val="tx2"/>
          </a:solidFill>
          <a:latin typeface="Arial" charset="0"/>
          <a:ea typeface="ＭＳ Ｐゴシック" pitchFamily="50" charset="-128"/>
        </a:defRPr>
      </a:lvl8pPr>
      <a:lvl9pPr marL="2438158" algn="l" rtl="0" fontAlgn="base">
        <a:spcBef>
          <a:spcPct val="0"/>
        </a:spcBef>
        <a:spcAft>
          <a:spcPct val="0"/>
        </a:spcAft>
        <a:defRPr kumimoji="1" sz="4800">
          <a:solidFill>
            <a:schemeClr val="tx2"/>
          </a:solidFill>
          <a:latin typeface="Arial" charset="0"/>
          <a:ea typeface="ＭＳ Ｐゴシック" pitchFamily="50" charset="-128"/>
        </a:defRPr>
      </a:lvl9pPr>
    </p:titleStyle>
    <p:bodyStyle>
      <a:lvl1pPr marL="353450" indent="-353450" algn="l" rtl="0" eaLnBrk="0" fontAlgn="base" hangingPunct="0">
        <a:spcBef>
          <a:spcPct val="20000"/>
        </a:spcBef>
        <a:spcAft>
          <a:spcPct val="0"/>
        </a:spcAft>
        <a:buClr>
          <a:srgbClr val="CC0033"/>
        </a:buClr>
        <a:buFont typeface="Wingdings" pitchFamily="2" charset="2"/>
        <a:buChar char="n"/>
        <a:defRPr kumimoji="1" sz="1900">
          <a:solidFill>
            <a:schemeClr val="tx1"/>
          </a:solidFill>
          <a:latin typeface="Segoe UI" panose="020B0502040204020203" pitchFamily="34" charset="0"/>
          <a:ea typeface="+mn-ea"/>
          <a:cs typeface="Segoe UI" panose="020B0502040204020203" pitchFamily="34" charset="0"/>
        </a:defRPr>
      </a:lvl1pPr>
      <a:lvl2pPr marL="592608" indent="-239161" algn="l" rtl="0" eaLnBrk="0" fontAlgn="base" hangingPunct="0">
        <a:spcBef>
          <a:spcPct val="20000"/>
        </a:spcBef>
        <a:spcAft>
          <a:spcPct val="0"/>
        </a:spcAft>
        <a:buClr>
          <a:srgbClr val="CC0033"/>
        </a:buClr>
        <a:buChar char="•"/>
        <a:defRPr kumimoji="1" sz="1900">
          <a:solidFill>
            <a:schemeClr val="tx1"/>
          </a:solidFill>
          <a:latin typeface="Segoe UI" panose="020B0502040204020203" pitchFamily="34" charset="0"/>
          <a:ea typeface="+mn-ea"/>
          <a:cs typeface="Segoe UI" panose="020B0502040204020203" pitchFamily="34" charset="0"/>
        </a:defRPr>
      </a:lvl2pPr>
      <a:lvl3pPr marL="831770" indent="-239161" algn="l" rtl="0" eaLnBrk="0" fontAlgn="base" hangingPunct="0">
        <a:spcBef>
          <a:spcPct val="20000"/>
        </a:spcBef>
        <a:spcAft>
          <a:spcPct val="0"/>
        </a:spcAft>
        <a:buChar char="•"/>
        <a:defRPr kumimoji="1" sz="1600">
          <a:solidFill>
            <a:schemeClr val="tx1"/>
          </a:solidFill>
          <a:latin typeface="Segoe UI" panose="020B0502040204020203" pitchFamily="34" charset="0"/>
          <a:ea typeface="+mn-ea"/>
          <a:cs typeface="Segoe UI" panose="020B0502040204020203" pitchFamily="34" charset="0"/>
        </a:defRPr>
      </a:lvl3pPr>
      <a:lvl4pPr marL="1070927" indent="-239161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kumimoji="1" sz="1500" i="0">
          <a:solidFill>
            <a:schemeClr val="tx1"/>
          </a:solidFill>
          <a:latin typeface="Segoe UI" panose="020B0502040204020203" pitchFamily="34" charset="0"/>
          <a:ea typeface="+mn-ea"/>
          <a:cs typeface="Segoe UI" panose="020B0502040204020203" pitchFamily="34" charset="0"/>
        </a:defRPr>
      </a:lvl4pPr>
      <a:lvl5pPr marL="1310089" indent="-239161" algn="l" rtl="0" eaLnBrk="0" fontAlgn="base" hangingPunct="0">
        <a:spcBef>
          <a:spcPct val="20000"/>
        </a:spcBef>
        <a:spcAft>
          <a:spcPct val="0"/>
        </a:spcAft>
        <a:buFont typeface="Times New Roman" pitchFamily="18" charset="0"/>
        <a:buChar char="–"/>
        <a:defRPr kumimoji="1" sz="1200" i="0">
          <a:solidFill>
            <a:schemeClr val="tx1"/>
          </a:solidFill>
          <a:latin typeface="Segoe UI" panose="020B0502040204020203" pitchFamily="34" charset="0"/>
          <a:ea typeface="+mn-ea"/>
          <a:cs typeface="Segoe UI" panose="020B0502040204020203" pitchFamily="34" charset="0"/>
        </a:defRPr>
      </a:lvl5pPr>
      <a:lvl6pPr marL="3352464" indent="-304768" algn="l" rtl="0" fontAlgn="base">
        <a:spcBef>
          <a:spcPct val="20000"/>
        </a:spcBef>
        <a:spcAft>
          <a:spcPct val="0"/>
        </a:spcAft>
        <a:buChar char="»"/>
        <a:defRPr kumimoji="1" sz="1900">
          <a:solidFill>
            <a:schemeClr val="tx1"/>
          </a:solidFill>
          <a:latin typeface="+mn-lt"/>
          <a:ea typeface="+mn-ea"/>
        </a:defRPr>
      </a:lvl6pPr>
      <a:lvl7pPr marL="3962005" indent="-304768" algn="l" rtl="0" fontAlgn="base">
        <a:spcBef>
          <a:spcPct val="20000"/>
        </a:spcBef>
        <a:spcAft>
          <a:spcPct val="0"/>
        </a:spcAft>
        <a:buChar char="»"/>
        <a:defRPr kumimoji="1" sz="1900">
          <a:solidFill>
            <a:schemeClr val="tx1"/>
          </a:solidFill>
          <a:latin typeface="+mn-lt"/>
          <a:ea typeface="+mn-ea"/>
        </a:defRPr>
      </a:lvl7pPr>
      <a:lvl8pPr marL="4571544" indent="-304768" algn="l" rtl="0" fontAlgn="base">
        <a:spcBef>
          <a:spcPct val="20000"/>
        </a:spcBef>
        <a:spcAft>
          <a:spcPct val="0"/>
        </a:spcAft>
        <a:buChar char="»"/>
        <a:defRPr kumimoji="1" sz="1900">
          <a:solidFill>
            <a:schemeClr val="tx1"/>
          </a:solidFill>
          <a:latin typeface="+mn-lt"/>
          <a:ea typeface="+mn-ea"/>
        </a:defRPr>
      </a:lvl8pPr>
      <a:lvl9pPr marL="5181082" indent="-304768" algn="l" rtl="0" fontAlgn="base">
        <a:spcBef>
          <a:spcPct val="20000"/>
        </a:spcBef>
        <a:spcAft>
          <a:spcPct val="0"/>
        </a:spcAft>
        <a:buChar char="»"/>
        <a:defRPr kumimoji="1" sz="19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121908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39" algn="l" defTabSz="121908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080" algn="l" defTabSz="121908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618" algn="l" defTabSz="121908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158" algn="l" defTabSz="121908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696" algn="l" defTabSz="121908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235" algn="l" defTabSz="121908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773" algn="l" defTabSz="121908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313" algn="l" defTabSz="121908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RAN/TSG_RAN/TSGR_101/Docs/RP-231971.zip" TargetMode="External"/><Relationship Id="rId7" Type="http://schemas.openxmlformats.org/officeDocument/2006/relationships/hyperlink" Target="https://www.3gpp.org/ftp/TSG_RAN/TSG_RAN/TSGR_101/Docs/RP-232443.zip" TargetMode="External"/><Relationship Id="rId2" Type="http://schemas.openxmlformats.org/officeDocument/2006/relationships/hyperlink" Target="https://www.3gpp.org/ftp/TSG_RAN/TSG_RAN/TSGR_101/Docs/RP-231562.zip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3gpp.org/ftp/TSG_RAN/TSG_RAN/TSGR_101/Docs/RP-232418.zip" TargetMode="External"/><Relationship Id="rId5" Type="http://schemas.openxmlformats.org/officeDocument/2006/relationships/hyperlink" Target="https://www.3gpp.org/ftp/TSG_RAN/TSG_RAN/TSGR_101/Docs/RP-232090.zip" TargetMode="External"/><Relationship Id="rId4" Type="http://schemas.openxmlformats.org/officeDocument/2006/relationships/hyperlink" Target="https://www.3gpp.org/ftp/TSG_RAN/TSG_RAN/TSGR_101/Docs/RP-232089.zip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030D7238-45CE-429E-B245-D110A533679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8729785" cy="3082314"/>
          </a:xfrm>
        </p:spPr>
        <p:txBody>
          <a:bodyPr>
            <a:normAutofit/>
          </a:bodyPr>
          <a:lstStyle/>
          <a:p>
            <a:r>
              <a:rPr lang="en-US" altLang="ja-JP" dirty="0">
                <a:latin typeface="Calibri" panose="020F0502020204030204" pitchFamily="34" charset="0"/>
                <a:cs typeface="Calibri" panose="020F0502020204030204" pitchFamily="34" charset="0"/>
              </a:rPr>
              <a:t>Summary for discussion [RAN1-R18-ULTxSwitching]</a:t>
            </a:r>
            <a:endParaRPr kumimoji="1" lang="ja-JP" alt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E29F717E-C531-49D0-A006-6BBE8FC6D64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751754"/>
            <a:ext cx="9144000" cy="506046"/>
          </a:xfrm>
        </p:spPr>
        <p:txBody>
          <a:bodyPr/>
          <a:lstStyle/>
          <a:p>
            <a:r>
              <a:rPr kumimoji="1" lang="en-US" altLang="ja-JP" dirty="0">
                <a:latin typeface="Calibri" panose="020F0502020204030204" pitchFamily="34" charset="0"/>
                <a:cs typeface="Calibri" panose="020F0502020204030204" pitchFamily="34" charset="0"/>
              </a:rPr>
              <a:t>Moderator (NTT DOCOMO, INC.)</a:t>
            </a:r>
            <a:endParaRPr kumimoji="1" lang="ja-JP" alt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TextBox 1">
            <a:extLst>
              <a:ext uri="{FF2B5EF4-FFF2-40B4-BE49-F238E27FC236}">
                <a16:creationId xmlns:a16="http://schemas.microsoft.com/office/drawing/2014/main" id="{411B74F8-9B0C-4186-92A0-D3CAF379B185}"/>
              </a:ext>
            </a:extLst>
          </p:cNvPr>
          <p:cNvSpPr txBox="1"/>
          <p:nvPr/>
        </p:nvSpPr>
        <p:spPr>
          <a:xfrm>
            <a:off x="236842" y="274551"/>
            <a:ext cx="430097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latin typeface="+mj-ea"/>
                <a:ea typeface="+mj-ea"/>
              </a:rPr>
              <a:t>3GPP TSG-RAN Meeting #101	</a:t>
            </a:r>
            <a:endParaRPr lang="en-US" sz="1600" dirty="0">
              <a:latin typeface="+mj-ea"/>
              <a:ea typeface="+mj-ea"/>
            </a:endParaRPr>
          </a:p>
          <a:p>
            <a:r>
              <a:rPr lang="fr-FR" sz="1600" b="1" dirty="0">
                <a:latin typeface="+mj-ea"/>
                <a:ea typeface="+mj-ea"/>
              </a:rPr>
              <a:t>Bangalore, </a:t>
            </a:r>
            <a:r>
              <a:rPr lang="fr-FR" sz="1600" b="1" dirty="0" err="1">
                <a:latin typeface="+mj-ea"/>
                <a:ea typeface="+mj-ea"/>
              </a:rPr>
              <a:t>India</a:t>
            </a:r>
            <a:r>
              <a:rPr lang="fr-FR" sz="1600" b="1" dirty="0">
                <a:latin typeface="+mj-ea"/>
                <a:ea typeface="+mj-ea"/>
              </a:rPr>
              <a:t>, </a:t>
            </a:r>
            <a:r>
              <a:rPr lang="fr-FR" sz="1600" b="1" dirty="0" err="1">
                <a:latin typeface="+mj-ea"/>
                <a:ea typeface="+mj-ea"/>
              </a:rPr>
              <a:t>September</a:t>
            </a:r>
            <a:r>
              <a:rPr lang="fr-FR" sz="1600" b="1" dirty="0">
                <a:latin typeface="+mj-ea"/>
                <a:ea typeface="+mj-ea"/>
              </a:rPr>
              <a:t> 11-15, 2023</a:t>
            </a:r>
            <a:endParaRPr lang="en-US" sz="1600" b="1" dirty="0">
              <a:latin typeface="+mj-ea"/>
              <a:ea typeface="+mj-ea"/>
            </a:endParaRPr>
          </a:p>
          <a:p>
            <a:r>
              <a:rPr lang="en-US" sz="1600" b="1" dirty="0">
                <a:latin typeface="+mj-ea"/>
                <a:ea typeface="+mj-ea"/>
              </a:rPr>
              <a:t>Agenda Item: 9.3.1.2</a:t>
            </a:r>
            <a:endParaRPr lang="en-US" sz="1600" dirty="0">
              <a:latin typeface="+mj-ea"/>
              <a:ea typeface="+mj-ea"/>
            </a:endParaRPr>
          </a:p>
          <a:p>
            <a:endParaRPr lang="en-US" dirty="0">
              <a:latin typeface="+mj-ea"/>
              <a:ea typeface="+mj-ea"/>
            </a:endParaRPr>
          </a:p>
        </p:txBody>
      </p:sp>
      <p:sp>
        <p:nvSpPr>
          <p:cNvPr id="5" name="TextBox 1">
            <a:extLst>
              <a:ext uri="{FF2B5EF4-FFF2-40B4-BE49-F238E27FC236}">
                <a16:creationId xmlns:a16="http://schemas.microsoft.com/office/drawing/2014/main" id="{33D5C39B-A033-409C-9008-B2FA1BC34D79}"/>
              </a:ext>
            </a:extLst>
          </p:cNvPr>
          <p:cNvSpPr txBox="1"/>
          <p:nvPr/>
        </p:nvSpPr>
        <p:spPr>
          <a:xfrm>
            <a:off x="9422793" y="274551"/>
            <a:ext cx="2519149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600" b="1" dirty="0">
                <a:latin typeface="+mj-ea"/>
                <a:ea typeface="+mj-ea"/>
              </a:rPr>
              <a:t> RP-232658	</a:t>
            </a:r>
            <a:endParaRPr lang="en-US" sz="1600" dirty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78397201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3482649C-5594-DABD-A022-CA49BAB0C8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>
                <a:highlight>
                  <a:srgbClr val="00FF00"/>
                </a:highlight>
              </a:rPr>
              <a:t>Offline agreed WF for Issue 4</a:t>
            </a:r>
            <a:endParaRPr kumimoji="1" lang="ja-JP" altLang="en-US" dirty="0">
              <a:highlight>
                <a:srgbClr val="00FF00"/>
              </a:highlight>
            </a:endParaRP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F837B8DB-E456-1DEA-F908-2495ED3DD60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836432"/>
          </a:xfrm>
        </p:spPr>
        <p:txBody>
          <a:bodyPr>
            <a:normAutofit/>
          </a:bodyPr>
          <a:lstStyle/>
          <a:p>
            <a:r>
              <a:rPr lang="en-US" altLang="ja-JP" dirty="0">
                <a:latin typeface="Arial" panose="020B0604020202020204" pitchFamily="34" charset="0"/>
                <a:cs typeface="Arial" panose="020B0604020202020204" pitchFamily="34" charset="0"/>
              </a:rPr>
              <a:t>Keep both 3 bands and 4 bands switching cases for Rel-18 UL Tx switching</a:t>
            </a:r>
          </a:p>
        </p:txBody>
      </p:sp>
    </p:spTree>
    <p:extLst>
      <p:ext uri="{BB962C8B-B14F-4D97-AF65-F5344CB8AC3E}">
        <p14:creationId xmlns:p14="http://schemas.microsoft.com/office/powerpoint/2010/main" val="51987925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3482649C-5594-DABD-A022-CA49BAB0C8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786781"/>
          </a:xfrm>
        </p:spPr>
        <p:txBody>
          <a:bodyPr/>
          <a:lstStyle/>
          <a:p>
            <a:r>
              <a:rPr kumimoji="1" lang="en-US" altLang="ja-JP" dirty="0"/>
              <a:t>Reference</a:t>
            </a:r>
            <a:endParaRPr kumimoji="1" lang="ja-JP" altLang="en-US" dirty="0"/>
          </a:p>
        </p:txBody>
      </p:sp>
      <p:graphicFrame>
        <p:nvGraphicFramePr>
          <p:cNvPr id="5" name="表 4">
            <a:extLst>
              <a:ext uri="{FF2B5EF4-FFF2-40B4-BE49-F238E27FC236}">
                <a16:creationId xmlns:a16="http://schemas.microsoft.com/office/drawing/2014/main" id="{ED418F4F-5616-5F45-7CAF-E9E70A40123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09398233"/>
              </p:ext>
            </p:extLst>
          </p:nvPr>
        </p:nvGraphicFramePr>
        <p:xfrm>
          <a:off x="565068" y="1366065"/>
          <a:ext cx="11084625" cy="5334000"/>
        </p:xfrm>
        <a:graphic>
          <a:graphicData uri="http://schemas.openxmlformats.org/drawingml/2006/table">
            <a:tbl>
              <a:tblPr/>
              <a:tblGrid>
                <a:gridCol w="1121229">
                  <a:extLst>
                    <a:ext uri="{9D8B030D-6E8A-4147-A177-3AD203B41FA5}">
                      <a16:colId xmlns:a16="http://schemas.microsoft.com/office/drawing/2014/main" val="2757924940"/>
                    </a:ext>
                  </a:extLst>
                </a:gridCol>
                <a:gridCol w="4572000">
                  <a:extLst>
                    <a:ext uri="{9D8B030D-6E8A-4147-A177-3AD203B41FA5}">
                      <a16:colId xmlns:a16="http://schemas.microsoft.com/office/drawing/2014/main" val="1404306751"/>
                    </a:ext>
                  </a:extLst>
                </a:gridCol>
                <a:gridCol w="1543792">
                  <a:extLst>
                    <a:ext uri="{9D8B030D-6E8A-4147-A177-3AD203B41FA5}">
                      <a16:colId xmlns:a16="http://schemas.microsoft.com/office/drawing/2014/main" val="3322427522"/>
                    </a:ext>
                  </a:extLst>
                </a:gridCol>
                <a:gridCol w="3847604">
                  <a:extLst>
                    <a:ext uri="{9D8B030D-6E8A-4147-A177-3AD203B41FA5}">
                      <a16:colId xmlns:a16="http://schemas.microsoft.com/office/drawing/2014/main" val="3175792318"/>
                    </a:ext>
                  </a:extLst>
                </a:gridCol>
              </a:tblGrid>
              <a:tr h="169725"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TDoc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Title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Source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Moderator’s comment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31806708"/>
                  </a:ext>
                </a:extLst>
              </a:tr>
              <a:tr h="339451"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hlinkClick r:id="rId2"/>
                        </a:rPr>
                        <a:t>RP-231562</a:t>
                      </a:r>
                      <a:endParaRPr lang="en-US" sz="14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Views on UL Tx switching scope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Qualcomm Incorporated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The proposal in this </a:t>
                      </a:r>
                      <a:r>
                        <a:rPr lang="en-US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tdoc</a:t>
                      </a:r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 is aligned with the intention of proposal for Issue 1 in RP-232090.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50475140"/>
                  </a:ext>
                </a:extLst>
              </a:tr>
              <a:tr h="1018352"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hlinkClick r:id="rId3"/>
                        </a:rPr>
                        <a:t>RP-231971</a:t>
                      </a:r>
                      <a:endParaRPr lang="en-US" sz="14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Rescoping Rel-18 UL Tx switching to only up to 3 bands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Apple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The proposal is not fully covered by RP-232090, but whether the most significant issue (Issue 1 in RP-232090) could be solved or not would have an impact to this proposal.</a:t>
                      </a:r>
                    </a:p>
                    <a:p>
                      <a:pPr algn="l" fontAlgn="t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So, the proposal in this </a:t>
                      </a:r>
                      <a:r>
                        <a:rPr lang="en-US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tdoc</a:t>
                      </a:r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 can be marked as </a:t>
                      </a:r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Issue 4</a:t>
                      </a:r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 and can be discussed after Issue 1.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24949181"/>
                  </a:ext>
                </a:extLst>
              </a:tr>
              <a:tr h="339451"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hlinkClick r:id="rId4"/>
                        </a:rPr>
                        <a:t>RP-232089</a:t>
                      </a:r>
                      <a:endParaRPr lang="en-US" sz="14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Status report for WI: Multi-carrier enhancements for NR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NTT DOCOMO, INC.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There has been no flag/concern on the SR.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854828"/>
                  </a:ext>
                </a:extLst>
              </a:tr>
              <a:tr h="509176"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hlinkClick r:id="rId5"/>
                        </a:rPr>
                        <a:t>RP-232090</a:t>
                      </a:r>
                      <a:endParaRPr lang="en-US" sz="14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Discussion on the supported scenarios for Rel-18 MCE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NTT DOCOMO, INC.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Issue 1, Issue 2 and Issue 3 </a:t>
                      </a:r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in this </a:t>
                      </a:r>
                      <a:r>
                        <a:rPr lang="en-US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tdoc</a:t>
                      </a:r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 should be discussed. Issue 1 and 2 in this </a:t>
                      </a:r>
                      <a:r>
                        <a:rPr lang="en-US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tdoc</a:t>
                      </a:r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 can cover RP-231562, RP-232418 and RP-232443.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00992607"/>
                  </a:ext>
                </a:extLst>
              </a:tr>
              <a:tr h="848627"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hlinkClick r:id="rId6"/>
                        </a:rPr>
                        <a:t>RP-232418</a:t>
                      </a:r>
                      <a:endParaRPr lang="en-US" sz="14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CR for 38.101-1: Time mask for switching across three or four uplink bands 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China Telecom, Huawei, Hisilicon, CMCC, Xiaomi, China Unicom, vivo, CATT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Whether this CR can be approved or not (i.e., some updates are necessary) depends on the discussion on Issue 1 and Issue 2 in RP-232090.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36997080"/>
                  </a:ext>
                </a:extLst>
              </a:tr>
              <a:tr h="678902"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hlinkClick r:id="rId7"/>
                        </a:rPr>
                        <a:t>RP-232443</a:t>
                      </a:r>
                      <a:endParaRPr lang="en-US" sz="14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On Scope of 3-4 band TX switching scenarios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Ericsson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The proposals in this </a:t>
                      </a:r>
                      <a:r>
                        <a:rPr lang="en-US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tdoc</a:t>
                      </a:r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 would be aligned with the intention of proposal for Issue 1 in RP-232090, and hence they can be covered by Issue 1 and 2 in RP-232090.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00989489"/>
                  </a:ext>
                </a:extLst>
              </a:tr>
              <a:tr h="335411"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RP-232471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Introduction of Rel-18 - Multi-carrier enhancements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RAN1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As this CR pack does not include UL Tx switching part, it would not have any issue.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9268443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5587853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C7E1CCFA-503E-7B83-3E42-3E822B83F5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Issue 1: supported scenarios for Rel-18 UL Tx switching</a:t>
            </a:r>
            <a:endParaRPr kumimoji="1" lang="ja-JP" altLang="en-US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3351C960-9D51-2352-E4D8-5BF0F20C56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899" y="952504"/>
            <a:ext cx="11865765" cy="5884676"/>
          </a:xfrm>
        </p:spPr>
        <p:txBody>
          <a:bodyPr/>
          <a:lstStyle/>
          <a:p>
            <a:r>
              <a:rPr kumimoji="1" lang="en-US" altLang="ja-JP" sz="1800" b="1" u="sng" dirty="0"/>
              <a:t>Background</a:t>
            </a:r>
          </a:p>
          <a:p>
            <a:pPr lvl="1"/>
            <a:r>
              <a:rPr kumimoji="1" lang="en-US" altLang="ja-JP" sz="1800" dirty="0"/>
              <a:t>At the RAN#96, target scenarios for Rel-18 UL Tx switching were discussed and the proposal in RP-221880 was agreed without changes, where concerned scenarios were captured as below.</a:t>
            </a:r>
          </a:p>
          <a:p>
            <a:pPr lvl="3"/>
            <a:endParaRPr lang="en-US" altLang="ja-JP" sz="1400" dirty="0"/>
          </a:p>
          <a:p>
            <a:pPr lvl="3"/>
            <a:endParaRPr kumimoji="1" lang="en-US" altLang="ja-JP" sz="1400" dirty="0"/>
          </a:p>
          <a:p>
            <a:pPr lvl="3"/>
            <a:endParaRPr lang="en-US" altLang="ja-JP" sz="1400" dirty="0"/>
          </a:p>
          <a:p>
            <a:pPr lvl="3"/>
            <a:endParaRPr kumimoji="1" lang="en-US" altLang="ja-JP" sz="1000" dirty="0"/>
          </a:p>
          <a:p>
            <a:pPr lvl="1"/>
            <a:r>
              <a:rPr lang="en-US" altLang="ja-JP" sz="1800" dirty="0"/>
              <a:t>At the RAN#97-e, concerned scenarios were discussed as summarized in RP-222672, but there was no conclusion regarding the scenarios.</a:t>
            </a:r>
          </a:p>
          <a:p>
            <a:pPr lvl="1"/>
            <a:r>
              <a:rPr kumimoji="1" lang="en-US" altLang="ja-JP" sz="1800" dirty="0"/>
              <a:t>At the RAN#98-e, new WID on NR CA band combo with dual SUL bands was approved in RP-223553.</a:t>
            </a:r>
          </a:p>
          <a:p>
            <a:pPr lvl="1"/>
            <a:r>
              <a:rPr lang="en-US" altLang="ja-JP" sz="1800" dirty="0"/>
              <a:t>At the RAN#99, whether simultaneous configuration of two cells with SUL is allowed or not was discussed due to different understanding on Note 2 in RP-223553, and following was agreed in RP-230810.</a:t>
            </a:r>
          </a:p>
          <a:p>
            <a:pPr lvl="1"/>
            <a:endParaRPr kumimoji="1" lang="en-US" altLang="ja-JP" sz="1800" dirty="0"/>
          </a:p>
          <a:p>
            <a:pPr lvl="1"/>
            <a:endParaRPr lang="en-US" altLang="ja-JP" sz="1800" dirty="0"/>
          </a:p>
          <a:p>
            <a:pPr lvl="1"/>
            <a:endParaRPr kumimoji="1" lang="en-US" altLang="ja-JP" sz="1800" dirty="0"/>
          </a:p>
          <a:p>
            <a:pPr lvl="1"/>
            <a:endParaRPr lang="en-US" altLang="ja-JP" sz="1800" dirty="0"/>
          </a:p>
          <a:p>
            <a:pPr lvl="1"/>
            <a:endParaRPr kumimoji="1" lang="en-US" altLang="ja-JP" sz="1800" dirty="0"/>
          </a:p>
          <a:p>
            <a:pPr lvl="1"/>
            <a:endParaRPr lang="en-US" altLang="ja-JP" sz="1800" dirty="0"/>
          </a:p>
          <a:p>
            <a:pPr lvl="1"/>
            <a:r>
              <a:rPr kumimoji="1" lang="en-US" altLang="ja-JP" sz="1800" dirty="0"/>
              <a:t>At the RAN#100, RAN4 CR in R4-2310270 was not approved and corresponding discussion was postponed to RAN#101</a:t>
            </a:r>
            <a:endParaRPr kumimoji="1" lang="ja-JP" altLang="en-US" sz="1800" dirty="0"/>
          </a:p>
        </p:txBody>
      </p:sp>
      <p:sp>
        <p:nvSpPr>
          <p:cNvPr id="6" name="Rectangle 2">
            <a:extLst>
              <a:ext uri="{FF2B5EF4-FFF2-40B4-BE49-F238E27FC236}">
                <a16:creationId xmlns:a16="http://schemas.microsoft.com/office/drawing/2014/main" id="{60F84B29-D5D0-4C0B-37C9-BBF843678F3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0395" y="1898830"/>
            <a:ext cx="10621180" cy="95410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144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8288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28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743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200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657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"/>
              <a:tabLst/>
              <a:defRPr/>
            </a:pPr>
            <a:r>
              <a:rPr kumimoji="0" lang="en-GB" altLang="ja-JP" sz="1400" b="1" i="0" u="none" strike="sng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ＭＳ ゴシック" panose="020B0609070205080204" pitchFamily="49" charset="-128"/>
                <a:cs typeface="Times New Roman" panose="02020603050405020304" pitchFamily="18" charset="0"/>
              </a:rPr>
              <a:t>Other </a:t>
            </a:r>
            <a:r>
              <a:rPr kumimoji="0" lang="en-GB" altLang="ja-JP" sz="1400" b="1" i="0" u="sng" strike="noStrike" kern="1200" cap="none" spc="0" normalizeH="0" baseline="0" noProof="0" dirty="0">
                <a:ln>
                  <a:noFill/>
                </a:ln>
                <a:solidFill>
                  <a:srgbClr val="008080"/>
                </a:solidFill>
                <a:effectLst/>
                <a:uLnTx/>
                <a:uFillTx/>
                <a:latin typeface="Times New Roman" panose="02020603050405020304" pitchFamily="18" charset="0"/>
                <a:ea typeface="ＭＳ ゴシック" panose="020B0609070205080204" pitchFamily="49" charset="-128"/>
                <a:cs typeface="Times New Roman" panose="02020603050405020304" pitchFamily="18" charset="0"/>
              </a:rPr>
              <a:t>Further check additional </a:t>
            </a:r>
            <a:r>
              <a:rPr kumimoji="0" lang="en-GB" altLang="ja-JP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ゴシック" panose="020B0609070205080204" pitchFamily="49" charset="-128"/>
                <a:cs typeface="Times New Roman" panose="02020603050405020304" pitchFamily="18" charset="0"/>
              </a:rPr>
              <a:t>scenarios </a:t>
            </a:r>
            <a:r>
              <a:rPr kumimoji="0" lang="en-GB" altLang="ja-JP" sz="1400" b="1" i="0" u="none" strike="sng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ＭＳ ゴシック" panose="020B0609070205080204" pitchFamily="49" charset="-128"/>
                <a:cs typeface="Times New Roman" panose="02020603050405020304" pitchFamily="18" charset="0"/>
              </a:rPr>
              <a:t>as below can be discussed </a:t>
            </a:r>
            <a:r>
              <a:rPr kumimoji="0" lang="en-GB" altLang="ja-JP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ゴシック" panose="020B0609070205080204" pitchFamily="49" charset="-128"/>
                <a:cs typeface="Times New Roman" panose="02020603050405020304" pitchFamily="18" charset="0"/>
              </a:rPr>
              <a:t>in </a:t>
            </a:r>
            <a:r>
              <a:rPr kumimoji="0" lang="en-GB" altLang="ja-JP" sz="1400" b="1" i="0" u="none" strike="sng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ＭＳ ゴシック" panose="020B0609070205080204" pitchFamily="49" charset="-128"/>
                <a:cs typeface="Times New Roman" panose="02020603050405020304" pitchFamily="18" charset="0"/>
              </a:rPr>
              <a:t>RAN4#104e and </a:t>
            </a:r>
            <a:r>
              <a:rPr kumimoji="0" lang="en-GB" altLang="ja-JP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ゴシック" panose="020B0609070205080204" pitchFamily="49" charset="-128"/>
                <a:cs typeface="Times New Roman" panose="02020603050405020304" pitchFamily="18" charset="0"/>
              </a:rPr>
              <a:t>RAN#97e</a:t>
            </a:r>
            <a:r>
              <a:rPr kumimoji="0" lang="en-GB" altLang="ja-JP" sz="1400" b="1" i="0" u="sng" strike="noStrike" kern="1200" cap="none" spc="0" normalizeH="0" baseline="0" noProof="0" dirty="0">
                <a:ln>
                  <a:noFill/>
                </a:ln>
                <a:solidFill>
                  <a:srgbClr val="008080"/>
                </a:solidFill>
                <a:effectLst/>
                <a:uLnTx/>
                <a:uFillTx/>
                <a:latin typeface="Times New Roman" panose="02020603050405020304" pitchFamily="18" charset="0"/>
                <a:ea typeface="ＭＳ ゴシック" panose="020B0609070205080204" pitchFamily="49" charset="-128"/>
                <a:cs typeface="Times New Roman" panose="02020603050405020304" pitchFamily="18" charset="0"/>
              </a:rPr>
              <a:t>, e.g.,</a:t>
            </a:r>
            <a:endParaRPr kumimoji="0" lang="en-GB" altLang="ja-JP" sz="1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charset="-128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"/>
              <a:tabLst/>
              <a:defRPr/>
            </a:pPr>
            <a:r>
              <a:rPr kumimoji="0" lang="en-GB" altLang="zh-CN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ゴシック" panose="020B0609070205080204" pitchFamily="49" charset="-128"/>
                <a:cs typeface="Times New Roman" panose="02020603050405020304" pitchFamily="18" charset="0"/>
              </a:rPr>
              <a:t>{SUL band + corresponding NUL band} + {SUL band + corresponding NUL band}</a:t>
            </a:r>
            <a:endParaRPr kumimoji="0" lang="en-GB" altLang="ja-JP" sz="1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charset="-128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"/>
              <a:tabLst/>
              <a:defRPr/>
            </a:pPr>
            <a:r>
              <a:rPr kumimoji="0" lang="en-GB" altLang="ja-JP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ゴシック" panose="020B0609070205080204" pitchFamily="49" charset="-128"/>
                <a:cs typeface="Times New Roman" panose="02020603050405020304" pitchFamily="18" charset="0"/>
              </a:rPr>
              <a:t>Simultaneous transmission across 2 bands in </a:t>
            </a:r>
            <a:r>
              <a:rPr kumimoji="0" lang="en-GB" altLang="zh-CN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ゴシック" panose="020B0609070205080204" pitchFamily="49" charset="-128"/>
                <a:cs typeface="Times New Roman" panose="02020603050405020304" pitchFamily="18" charset="0"/>
              </a:rPr>
              <a:t>{SUL band + corresponding NUL band} + 1 or 2 other NUL band(s) (excluding simultaneous transmission between SUL and corresponding NUL)</a:t>
            </a:r>
            <a:endParaRPr kumimoji="0" lang="en-GB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charset="-128"/>
              <a:cs typeface="+mn-cs"/>
            </a:endParaRPr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3F773680-7549-2AF9-AF58-875FCA645070}"/>
              </a:ext>
            </a:extLst>
          </p:cNvPr>
          <p:cNvSpPr txBox="1"/>
          <p:nvPr/>
        </p:nvSpPr>
        <p:spPr>
          <a:xfrm>
            <a:off x="650395" y="4374105"/>
            <a:ext cx="10621180" cy="203132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charset="-128"/>
                <a:cs typeface="Times New Roman" panose="02020603050405020304" pitchFamily="18" charset="0"/>
              </a:rPr>
              <a:t>Task RAN4 to assess the additional, if any, RAN4 specification impact and UE implementation impact for a UE configured with two serving cells, each with SUL; report to RAN#100 with the goal of striving for potential normative work supporting the case where a UE is configured with two serving cells, each with SUL</a:t>
            </a:r>
          </a:p>
          <a:p>
            <a:pPr marL="609523" marR="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charset="-128"/>
                <a:cs typeface="Times New Roman" panose="02020603050405020304" pitchFamily="18" charset="0"/>
              </a:rPr>
              <a:t>E.g., whether back-to-back transmissions between two SUL carriers and back-to-back transmissions between SUL carrier and non-corresponding NUL carrier could be supported without any switching period, or </a:t>
            </a:r>
          </a:p>
          <a:p>
            <a:pPr marL="609523" marR="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charset="-128"/>
                <a:cs typeface="Times New Roman" panose="02020603050405020304" pitchFamily="18" charset="0"/>
              </a:rPr>
              <a:t>E.g., whether it is only feasible to support such configuration in the UL Tx switching framework with UE capability based switching period</a:t>
            </a:r>
          </a:p>
          <a:p>
            <a:pPr marL="609523" marR="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charset="-128"/>
                <a:cs typeface="Times New Roman" panose="02020603050405020304" pitchFamily="18" charset="0"/>
              </a:rPr>
              <a:t>Example band combinations are referred to in RP-223553 (RP-230719)</a:t>
            </a:r>
          </a:p>
          <a:p>
            <a:pPr marL="609523" marR="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charset="-128"/>
                <a:cs typeface="Times New Roman" panose="02020603050405020304" pitchFamily="18" charset="0"/>
              </a:rPr>
              <a:t>Further check the status in RAN#100</a:t>
            </a:r>
          </a:p>
        </p:txBody>
      </p:sp>
    </p:spTree>
    <p:extLst>
      <p:ext uri="{BB962C8B-B14F-4D97-AF65-F5344CB8AC3E}">
        <p14:creationId xmlns:p14="http://schemas.microsoft.com/office/powerpoint/2010/main" val="396063904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C7E1CCFA-503E-7B83-3E42-3E822B83F5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Issue 1: supported scenarios for Rel-18 UL Tx switching</a:t>
            </a:r>
            <a:endParaRPr kumimoji="1" lang="ja-JP" altLang="en-US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3351C960-9D51-2352-E4D8-5BF0F20C56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899" y="952504"/>
            <a:ext cx="11865765" cy="5644610"/>
          </a:xfrm>
        </p:spPr>
        <p:txBody>
          <a:bodyPr/>
          <a:lstStyle/>
          <a:p>
            <a:r>
              <a:rPr kumimoji="1" lang="en-US" altLang="ja-JP" sz="1800" b="1" u="sng" dirty="0"/>
              <a:t>Discussion</a:t>
            </a:r>
          </a:p>
          <a:p>
            <a:pPr lvl="1"/>
            <a:r>
              <a:rPr kumimoji="1" lang="en-US" altLang="ja-JP" sz="1800" dirty="0"/>
              <a:t>Regarding the scenario with dual SUL, there is a clear operator’s demand as shown in RP-223553, and RAN4 agreed that “For a UE configured with two serving cells, each with SUL, UL Tx switching between two SUL carriers and between SUL carrier and non-corresponding NUL carrier can be supported with UL Tx switching framework without additional RAN4 spec impact and UE implementation issue”. Therefore, the scenario ({SUL band + corresponding NUL band} + {SUL band + corresponding NUL band}) should be supported at least for the case of switched UL in Rel-18.</a:t>
            </a:r>
          </a:p>
          <a:p>
            <a:pPr lvl="1"/>
            <a:r>
              <a:rPr kumimoji="1" lang="en-US" altLang="ja-JP" sz="1800" dirty="0"/>
              <a:t>Regarding the dual UL support for the scenario with SUL(s), simultaneous transmission between SUL and SUL or non-corresponding NUL has not been studied/supported in previous releases as well as in Rel-18. We think that the study on such simultaneous transmission between SUL and SUL or non-corresponding NUL is necessary before supporting it.</a:t>
            </a:r>
          </a:p>
          <a:p>
            <a:pPr lvl="1"/>
            <a:r>
              <a:rPr lang="en-US" altLang="ja-JP" sz="1800" dirty="0"/>
              <a:t>On the other hand, simultaneous transmission between NUL and NUL in the scenario with SUL(s) can be supported. In Rel-18 UL Tx switching, switched UL or dual UL can be reported/configured per band pair, and hence supporting dual UL for specific band pair only can be handled.</a:t>
            </a:r>
          </a:p>
          <a:p>
            <a:pPr lvl="4"/>
            <a:endParaRPr kumimoji="1" lang="en-US" altLang="ja-JP" sz="1100" dirty="0"/>
          </a:p>
          <a:p>
            <a:r>
              <a:rPr lang="en-US" altLang="ja-JP" sz="1800" b="1" u="sng" dirty="0">
                <a:solidFill>
                  <a:srgbClr val="C00000"/>
                </a:solidFill>
              </a:rPr>
              <a:t>Proposal</a:t>
            </a:r>
          </a:p>
          <a:p>
            <a:pPr lvl="1"/>
            <a:r>
              <a:rPr kumimoji="1" lang="en-US" altLang="ja-JP" sz="1800" b="1" dirty="0"/>
              <a:t>The scenario {SUL band + corresponding NUL band} + {SUL band + corresponding NUL band} is supported in Rel-18 UL Tx switching framework (no back-to-back transmission), with following restrictions.</a:t>
            </a:r>
          </a:p>
          <a:p>
            <a:pPr lvl="2"/>
            <a:r>
              <a:rPr kumimoji="1" lang="en-US" altLang="ja-JP" sz="1500" b="1" dirty="0"/>
              <a:t>For the band pair between NUL and NUL, “switched UL” or “dual UL” can be reported/configured.</a:t>
            </a:r>
          </a:p>
          <a:p>
            <a:pPr lvl="2"/>
            <a:r>
              <a:rPr lang="en-US" altLang="ja-JP" sz="1500" b="1" dirty="0"/>
              <a:t>For any other band pair including SUL, only “switched UL” can be reported/configured in Rel-18.</a:t>
            </a:r>
          </a:p>
          <a:p>
            <a:pPr lvl="1"/>
            <a:r>
              <a:rPr lang="en-US" altLang="ja-JP" sz="1800" b="1" dirty="0"/>
              <a:t>The same restrictions are applied to the scenarios </a:t>
            </a:r>
            <a:r>
              <a:rPr kumimoji="1" lang="en-US" altLang="ja-JP" sz="1800" b="1" dirty="0"/>
              <a:t>{SUL band + corresponding NUL band} + 1 or 2 other NUL band(s).</a:t>
            </a:r>
          </a:p>
        </p:txBody>
      </p:sp>
    </p:spTree>
    <p:extLst>
      <p:ext uri="{BB962C8B-B14F-4D97-AF65-F5344CB8AC3E}">
        <p14:creationId xmlns:p14="http://schemas.microsoft.com/office/powerpoint/2010/main" val="91740453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C7E1CCFA-503E-7B83-3E42-3E822B83F5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Issue 2: h</a:t>
            </a:r>
            <a:r>
              <a:rPr lang="en-US" altLang="ja-JP" b="1" dirty="0"/>
              <a:t>ow to capture the supported scenarios/restrictions</a:t>
            </a:r>
            <a:endParaRPr kumimoji="1" lang="ja-JP" altLang="en-US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3351C960-9D51-2352-E4D8-5BF0F20C56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899" y="863715"/>
            <a:ext cx="11865765" cy="6013942"/>
          </a:xfrm>
        </p:spPr>
        <p:txBody>
          <a:bodyPr/>
          <a:lstStyle/>
          <a:p>
            <a:r>
              <a:rPr kumimoji="1" lang="en-US" altLang="ja-JP" sz="1800" b="1" u="sng" dirty="0"/>
              <a:t>Background</a:t>
            </a:r>
          </a:p>
          <a:p>
            <a:pPr lvl="1"/>
            <a:r>
              <a:rPr lang="en-US" altLang="ja-JP" sz="1800" dirty="0"/>
              <a:t>In RAN1 specification TS38.214 section 6.1.6 on UL Tx switching, there are three sub-sections i.e., 6.1.6.1 for ENDC case, 6.1.6.2 for CA case and 6.1.6.3 for SUL case in Rel-16/17.</a:t>
            </a:r>
          </a:p>
          <a:p>
            <a:pPr lvl="1"/>
            <a:r>
              <a:rPr kumimoji="1" lang="en-US" altLang="ja-JP" sz="1800" dirty="0"/>
              <a:t>For Rel-18 TS38.214, the new sub-sub-section 6.1.6.2.2 for UL Tx switching with 3 or 4 UL bands is to be introduced according to the latest draft CR from editor (which was discussed in post-RAN1#113 email discussion but not endorsed due to Issue 1). </a:t>
            </a:r>
          </a:p>
          <a:p>
            <a:pPr lvl="1"/>
            <a:r>
              <a:rPr lang="en-US" altLang="ja-JP" sz="1800" dirty="0"/>
              <a:t>Due to Issue 1, RAN4 CR in R4-2310270 was not approved at RAN#100. </a:t>
            </a:r>
            <a:endParaRPr kumimoji="1" lang="en-US" altLang="ja-JP" sz="1800" dirty="0"/>
          </a:p>
          <a:p>
            <a:pPr lvl="1"/>
            <a:r>
              <a:rPr kumimoji="1" lang="en-US" altLang="ja-JP" sz="1800" dirty="0"/>
              <a:t>As proposed for Issue 1, if supported scenarios and restrictions are clarified by RAN, next issue is where/how to capture such supported scenarios and restrictions in the specifications, e.g., whether it should be in RAN4 spec, RAN1 spec or RAN2 spec (such as RRC/UE capability signaling)</a:t>
            </a:r>
          </a:p>
          <a:p>
            <a:pPr lvl="4"/>
            <a:endParaRPr kumimoji="1" lang="en-US" altLang="ja-JP" sz="1100" dirty="0"/>
          </a:p>
          <a:p>
            <a:r>
              <a:rPr lang="en-US" altLang="ja-JP" sz="1800" b="1" u="sng" dirty="0"/>
              <a:t>Discussion</a:t>
            </a:r>
          </a:p>
          <a:p>
            <a:pPr lvl="1"/>
            <a:r>
              <a:rPr lang="en-US" altLang="ja-JP" sz="1800" dirty="0"/>
              <a:t>In latest CRs for TS38.214 and TS38.101-1, there is no description about the proposed restriction for Issue 1 such as “</a:t>
            </a:r>
            <a:r>
              <a:rPr lang="en-US" altLang="ja-JP" sz="1800" b="1" dirty="0"/>
              <a:t>dual UL is not appliable to any band pair including SUL band</a:t>
            </a:r>
            <a:r>
              <a:rPr lang="en-US" altLang="ja-JP" sz="1800" dirty="0"/>
              <a:t>”, and there is no restriction on dual SUL bands.</a:t>
            </a:r>
          </a:p>
          <a:p>
            <a:pPr lvl="1"/>
            <a:r>
              <a:rPr kumimoji="1" lang="en-US" altLang="ja-JP" sz="1800" dirty="0"/>
              <a:t>We think </a:t>
            </a:r>
            <a:r>
              <a:rPr lang="en-US" altLang="ja-JP" sz="1800" dirty="0"/>
              <a:t>either one of following alternatives (or both) can be selected.</a:t>
            </a:r>
          </a:p>
          <a:p>
            <a:pPr lvl="2"/>
            <a:r>
              <a:rPr kumimoji="1" lang="en-US" altLang="ja-JP" sz="1500" dirty="0"/>
              <a:t>Alt.1: clarify the restriction according to the Issue 1 discussion in </a:t>
            </a:r>
            <a:r>
              <a:rPr kumimoji="1" lang="en-US" altLang="ja-JP" sz="1500" b="1" dirty="0"/>
              <a:t>TS38.101-1 e.g., section 5.5C “Configurations for SUL”</a:t>
            </a:r>
          </a:p>
          <a:p>
            <a:pPr lvl="2"/>
            <a:r>
              <a:rPr lang="en-US" altLang="ja-JP" sz="1500" dirty="0"/>
              <a:t>Alt.2: clarify the restriction </a:t>
            </a:r>
            <a:r>
              <a:rPr kumimoji="1" lang="en-US" altLang="ja-JP" sz="1500" dirty="0"/>
              <a:t>according to the Issue 1 discussion in </a:t>
            </a:r>
            <a:r>
              <a:rPr kumimoji="1" lang="en-US" altLang="ja-JP" sz="1500" b="1" dirty="0"/>
              <a:t>TS38.306/331 i.e., UE capability/RRC signaling on </a:t>
            </a:r>
            <a:r>
              <a:rPr kumimoji="1" lang="en-US" altLang="ja-JP" sz="1500" b="1" dirty="0" err="1"/>
              <a:t>switchedUL</a:t>
            </a:r>
            <a:r>
              <a:rPr lang="en-US" altLang="ja-JP" sz="1500" b="1" dirty="0"/>
              <a:t>/</a:t>
            </a:r>
            <a:r>
              <a:rPr lang="en-US" altLang="ja-JP" sz="1500" b="1" dirty="0" err="1"/>
              <a:t>dualUL</a:t>
            </a:r>
            <a:endParaRPr lang="en-US" altLang="ja-JP" sz="1500" b="1" dirty="0"/>
          </a:p>
          <a:p>
            <a:pPr lvl="4"/>
            <a:endParaRPr kumimoji="1" lang="en-US" altLang="ja-JP" sz="1100" dirty="0"/>
          </a:p>
          <a:p>
            <a:r>
              <a:rPr lang="en-US" altLang="ja-JP" sz="1800" b="1" u="sng" dirty="0">
                <a:solidFill>
                  <a:srgbClr val="C00000"/>
                </a:solidFill>
              </a:rPr>
              <a:t>Proposal</a:t>
            </a:r>
          </a:p>
          <a:p>
            <a:pPr lvl="1"/>
            <a:r>
              <a:rPr kumimoji="1" lang="en-US" altLang="ja-JP" sz="1800" b="1" dirty="0"/>
              <a:t>RAN should provide guidance on where/how to capture the restrictions (if any) according to Issue 1 discussion.</a:t>
            </a:r>
          </a:p>
        </p:txBody>
      </p:sp>
    </p:spTree>
    <p:extLst>
      <p:ext uri="{BB962C8B-B14F-4D97-AF65-F5344CB8AC3E}">
        <p14:creationId xmlns:p14="http://schemas.microsoft.com/office/powerpoint/2010/main" val="45163320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C7E1CCFA-503E-7B83-3E42-3E822B83F5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9184" y="77794"/>
            <a:ext cx="10042281" cy="692151"/>
          </a:xfrm>
        </p:spPr>
        <p:txBody>
          <a:bodyPr/>
          <a:lstStyle/>
          <a:p>
            <a:r>
              <a:rPr kumimoji="1" lang="en-US" altLang="ja-JP" dirty="0"/>
              <a:t>Issue 3: </a:t>
            </a:r>
            <a:r>
              <a:rPr lang="en-US" altLang="ja-JP" dirty="0"/>
              <a:t>w</a:t>
            </a:r>
            <a:r>
              <a:rPr kumimoji="1" lang="en-US" altLang="ja-JP" b="1" dirty="0"/>
              <a:t>hether DCI format 0_3/1_3 can request Tx on SUL carrier</a:t>
            </a:r>
            <a:endParaRPr kumimoji="1" lang="ja-JP" altLang="en-US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3351C960-9D51-2352-E4D8-5BF0F20C56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899" y="863715"/>
            <a:ext cx="11865765" cy="5955464"/>
          </a:xfrm>
        </p:spPr>
        <p:txBody>
          <a:bodyPr/>
          <a:lstStyle/>
          <a:p>
            <a:r>
              <a:rPr kumimoji="1" lang="en-US" altLang="ja-JP" sz="1800" b="1" u="sng" dirty="0"/>
              <a:t>Background</a:t>
            </a:r>
          </a:p>
          <a:p>
            <a:pPr lvl="1"/>
            <a:r>
              <a:rPr kumimoji="1" lang="en-US" altLang="ja-JP" sz="1800" dirty="0"/>
              <a:t>At the RAN#99, it was agreed that UL/SUL indicator field is excluded from a DCI format 0_X.</a:t>
            </a:r>
          </a:p>
          <a:p>
            <a:pPr lvl="1"/>
            <a:r>
              <a:rPr lang="en-US" altLang="ja-JP" sz="1800" dirty="0"/>
              <a:t>RAN1 has been discussing whether DCI format 0_3/1_3 can request/schedule UL transmissions on SUL carrier(s)</a:t>
            </a:r>
          </a:p>
          <a:p>
            <a:pPr lvl="2"/>
            <a:r>
              <a:rPr lang="en-US" altLang="ja-JP" sz="1500" dirty="0"/>
              <a:t>Some company argued that “SUL can be semi-statically configured and used without switching, therefore DCI 0_3 can still be used for scheduling PUSCH on SUL, without UL/SUL indicator”.</a:t>
            </a:r>
          </a:p>
          <a:p>
            <a:pPr lvl="3"/>
            <a:r>
              <a:rPr lang="en-US" altLang="ja-JP" sz="1300" b="0" i="1" dirty="0">
                <a:solidFill>
                  <a:srgbClr val="1D1C1D"/>
                </a:solidFill>
                <a:effectLst/>
                <a:latin typeface="NotoSansJP"/>
              </a:rPr>
              <a:t>UL/SUL indicator – </a:t>
            </a:r>
            <a:r>
              <a:rPr lang="en-US" altLang="ja-JP" sz="1300" b="1" i="1" dirty="0">
                <a:solidFill>
                  <a:srgbClr val="1D1C1D"/>
                </a:solidFill>
                <a:effectLst/>
                <a:latin typeface="NotoSansJP"/>
              </a:rPr>
              <a:t>0 bit for </a:t>
            </a:r>
            <a:r>
              <a:rPr lang="en-US" altLang="ja-JP" sz="1300" b="0" i="1" dirty="0">
                <a:solidFill>
                  <a:srgbClr val="1D1C1D"/>
                </a:solidFill>
                <a:effectLst/>
                <a:latin typeface="NotoSansJP"/>
              </a:rPr>
              <a:t>UEs not configured with </a:t>
            </a:r>
            <a:r>
              <a:rPr lang="en-US" altLang="ja-JP" sz="1300" b="0" i="1" dirty="0" err="1">
                <a:solidFill>
                  <a:srgbClr val="1D1C1D"/>
                </a:solidFill>
                <a:effectLst/>
                <a:latin typeface="NotoSansJP"/>
              </a:rPr>
              <a:t>supplementaryUplink</a:t>
            </a:r>
            <a:r>
              <a:rPr lang="en-US" altLang="ja-JP" sz="1300" b="0" i="1" dirty="0">
                <a:solidFill>
                  <a:srgbClr val="1D1C1D"/>
                </a:solidFill>
                <a:effectLst/>
                <a:latin typeface="NotoSansJP"/>
              </a:rPr>
              <a:t> in </a:t>
            </a:r>
            <a:r>
              <a:rPr lang="en-US" altLang="ja-JP" sz="1300" b="0" i="1" dirty="0" err="1">
                <a:solidFill>
                  <a:srgbClr val="1D1C1D"/>
                </a:solidFill>
                <a:effectLst/>
                <a:latin typeface="NotoSansJP"/>
              </a:rPr>
              <a:t>ServingCellConfig</a:t>
            </a:r>
            <a:r>
              <a:rPr lang="en-US" altLang="ja-JP" sz="1300" b="0" i="1" dirty="0">
                <a:solidFill>
                  <a:srgbClr val="1D1C1D"/>
                </a:solidFill>
                <a:effectLst/>
                <a:latin typeface="NotoSansJP"/>
              </a:rPr>
              <a:t> in the cell or </a:t>
            </a:r>
            <a:r>
              <a:rPr lang="en-US" altLang="ja-JP" sz="1300" b="1" i="1" dirty="0">
                <a:solidFill>
                  <a:srgbClr val="1D1C1D"/>
                </a:solidFill>
                <a:effectLst/>
                <a:latin typeface="NotoSansJP"/>
              </a:rPr>
              <a:t>UEs configured with </a:t>
            </a:r>
            <a:r>
              <a:rPr lang="en-US" altLang="ja-JP" sz="1300" b="1" i="1" dirty="0" err="1">
                <a:solidFill>
                  <a:srgbClr val="1D1C1D"/>
                </a:solidFill>
                <a:effectLst/>
                <a:latin typeface="NotoSansJP"/>
              </a:rPr>
              <a:t>supplementaryUplink</a:t>
            </a:r>
            <a:r>
              <a:rPr lang="en-US" altLang="ja-JP" sz="1300" b="1" i="1" dirty="0">
                <a:solidFill>
                  <a:srgbClr val="1D1C1D"/>
                </a:solidFill>
                <a:effectLst/>
                <a:latin typeface="NotoSansJP"/>
              </a:rPr>
              <a:t> in </a:t>
            </a:r>
            <a:r>
              <a:rPr lang="en-US" altLang="ja-JP" sz="1300" b="1" i="1" dirty="0" err="1">
                <a:solidFill>
                  <a:srgbClr val="1D1C1D"/>
                </a:solidFill>
                <a:effectLst/>
                <a:latin typeface="NotoSansJP"/>
              </a:rPr>
              <a:t>ServingCellConfig</a:t>
            </a:r>
            <a:r>
              <a:rPr lang="en-US" altLang="ja-JP" sz="1300" b="1" i="1" dirty="0">
                <a:solidFill>
                  <a:srgbClr val="1D1C1D"/>
                </a:solidFill>
                <a:effectLst/>
                <a:latin typeface="NotoSansJP"/>
              </a:rPr>
              <a:t> in the cell but only one carrier in the cell is configured for PUSCH transmission</a:t>
            </a:r>
            <a:r>
              <a:rPr lang="en-US" altLang="ja-JP" sz="1300" b="0" i="1" dirty="0">
                <a:solidFill>
                  <a:srgbClr val="1D1C1D"/>
                </a:solidFill>
                <a:effectLst/>
                <a:latin typeface="NotoSansJP"/>
              </a:rPr>
              <a:t>;</a:t>
            </a:r>
            <a:endParaRPr lang="en-US" altLang="ja-JP" sz="1400" dirty="0"/>
          </a:p>
          <a:p>
            <a:pPr lvl="2"/>
            <a:r>
              <a:rPr lang="en-US" altLang="ja-JP" sz="1500" dirty="0"/>
              <a:t>RAN1 has also been discussing the bit size per cell in the row of the joint SRS request configuration table </a:t>
            </a:r>
            <a:endParaRPr kumimoji="1" lang="en-US" altLang="ja-JP" sz="1500" dirty="0"/>
          </a:p>
          <a:p>
            <a:pPr lvl="3"/>
            <a:r>
              <a:rPr kumimoji="1" lang="en-US" altLang="ja-JP" sz="1400" dirty="0"/>
              <a:t>Alt.1: BIT STRING(SIZE(x)), where x=3 for a cell configured with SUL and x=2 for a cell configured without SUL</a:t>
            </a:r>
          </a:p>
          <a:p>
            <a:pPr lvl="3"/>
            <a:r>
              <a:rPr lang="en-US" altLang="ja-JP" sz="1400" dirty="0"/>
              <a:t>Alt.2: BIT STRING(SIZE(2))</a:t>
            </a:r>
            <a:endParaRPr kumimoji="1" lang="en-US" altLang="ja-JP" sz="1000" dirty="0"/>
          </a:p>
          <a:p>
            <a:r>
              <a:rPr lang="en-US" altLang="ja-JP" sz="1800" b="1" u="sng" dirty="0"/>
              <a:t>Discussion</a:t>
            </a:r>
          </a:p>
          <a:p>
            <a:pPr lvl="1"/>
            <a:r>
              <a:rPr lang="en-US" altLang="ja-JP" sz="1800" dirty="0"/>
              <a:t>UL CA band combination including one or two serving cells each with SUL is possible in Rel-18 (as in Issue 1).</a:t>
            </a:r>
          </a:p>
          <a:p>
            <a:pPr lvl="1"/>
            <a:r>
              <a:rPr lang="en-US" altLang="ja-JP" sz="1800" dirty="0">
                <a:solidFill>
                  <a:srgbClr val="1D1C1D"/>
                </a:solidFill>
                <a:latin typeface="NotoSansJP"/>
              </a:rPr>
              <a:t>Although legacy DCI with UL/SUL indicator can be used to dynamically select SUL or NUL for UL transmission, MC-DCI can also be used to schedule/request UL transmissions on set of cells including cell(s) with SUL.</a:t>
            </a:r>
          </a:p>
          <a:p>
            <a:pPr lvl="2"/>
            <a:r>
              <a:rPr lang="en-US" altLang="ja-JP" sz="1500" dirty="0">
                <a:solidFill>
                  <a:srgbClr val="1D1C1D"/>
                </a:solidFill>
                <a:latin typeface="NotoSansJP"/>
              </a:rPr>
              <a:t>Due to no UL/SUL indicator field in MC-DCI, </a:t>
            </a:r>
            <a:r>
              <a:rPr lang="en-US" altLang="ja-JP" sz="1500" b="1" dirty="0">
                <a:solidFill>
                  <a:srgbClr val="1D1C1D"/>
                </a:solidFill>
                <a:latin typeface="NotoSansJP"/>
              </a:rPr>
              <a:t>pre-defined rule and/or semi-static configuration </a:t>
            </a:r>
            <a:r>
              <a:rPr lang="en-US" altLang="ja-JP" sz="1500" dirty="0">
                <a:solidFill>
                  <a:srgbClr val="1D1C1D"/>
                </a:solidFill>
                <a:latin typeface="NotoSansJP"/>
              </a:rPr>
              <a:t>to determine which carrier is scheduled/requested for UL transmission by MC-DCI is necessary for cell(s) with SUL.</a:t>
            </a:r>
          </a:p>
          <a:p>
            <a:pPr lvl="2"/>
            <a:r>
              <a:rPr lang="en-US" altLang="ja-JP" sz="1500" dirty="0">
                <a:solidFill>
                  <a:srgbClr val="1D1C1D"/>
                </a:solidFill>
                <a:latin typeface="NotoSansJP"/>
              </a:rPr>
              <a:t>SRS request can be 2 or 3 bits according to SUL configuration for each serving cell as in legacy DCIs.</a:t>
            </a:r>
          </a:p>
          <a:p>
            <a:pPr lvl="1"/>
            <a:r>
              <a:rPr lang="en-US" altLang="ja-JP" sz="1800" b="1" dirty="0">
                <a:solidFill>
                  <a:srgbClr val="1D1C1D"/>
                </a:solidFill>
                <a:latin typeface="NotoSansJP"/>
              </a:rPr>
              <a:t>However, as proposed for Issue 1, simultaneous transmission between SUL and SUL or NUL should not be expected.</a:t>
            </a:r>
          </a:p>
          <a:p>
            <a:r>
              <a:rPr kumimoji="1" lang="en-US" altLang="ja-JP" sz="1800" b="1" u="sng" dirty="0">
                <a:solidFill>
                  <a:srgbClr val="C00000"/>
                </a:solidFill>
              </a:rPr>
              <a:t>Proposal</a:t>
            </a:r>
          </a:p>
          <a:p>
            <a:pPr lvl="1"/>
            <a:r>
              <a:rPr kumimoji="1" lang="en-US" altLang="ja-JP" sz="1800" b="1" dirty="0"/>
              <a:t>RAN should provide guidance on whether DCI format 0_3/1_3 can request UL transmissions on cell(s) with SUL.</a:t>
            </a:r>
          </a:p>
        </p:txBody>
      </p:sp>
    </p:spTree>
    <p:extLst>
      <p:ext uri="{BB962C8B-B14F-4D97-AF65-F5344CB8AC3E}">
        <p14:creationId xmlns:p14="http://schemas.microsoft.com/office/powerpoint/2010/main" val="149054629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380F3A52-95EC-4879-B3AA-2BE5D7C4B7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93875"/>
            <a:ext cx="10515600" cy="822407"/>
          </a:xfrm>
        </p:spPr>
        <p:txBody>
          <a:bodyPr>
            <a:normAutofit fontScale="90000"/>
          </a:bodyPr>
          <a:lstStyle/>
          <a:p>
            <a:r>
              <a:rPr kumimoji="1" lang="en-US" altLang="ja-JP" sz="3200" dirty="0"/>
              <a:t>Issue 4: whether to exclude 4 bands cases from Rel-18 UL Tx switching (RP-231971)</a:t>
            </a:r>
            <a:endParaRPr kumimoji="1" lang="ja-JP" altLang="en-US" sz="3200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0142E4AE-4961-DC1F-6B72-EE2681FF5A6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699" y="1341912"/>
            <a:ext cx="10918371" cy="5444837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kumimoji="1" lang="en-US" altLang="ja-JP" sz="1400" b="1" u="sng" dirty="0"/>
              <a:t>Observation 1</a:t>
            </a:r>
            <a:r>
              <a:rPr kumimoji="1" lang="en-US" altLang="ja-JP" sz="1400" dirty="0"/>
              <a:t>: Up till August RAN4 meeting, there were still many remaining open issues associated with the 4-band configuration which do not seem to have immediate solutions and may hinder the completion of Rel-18 UL Tx switching feature.</a:t>
            </a:r>
          </a:p>
          <a:p>
            <a:pPr marL="800100" lvl="1" indent="-342900">
              <a:buFont typeface="+mj-lt"/>
              <a:buAutoNum type="arabicPeriod"/>
            </a:pPr>
            <a:r>
              <a:rPr kumimoji="1" lang="en-US" altLang="ja-JP" sz="1400" dirty="0"/>
              <a:t>Switching time may be different for the same band pair under different 4-band configurations [5]. For example, switching time could be different for A &lt;-&gt; B and A&lt;-&gt; C between A-B-C-D and A-B-C-E 4-band configurations.</a:t>
            </a:r>
          </a:p>
          <a:p>
            <a:pPr marL="800100" lvl="1" indent="-342900">
              <a:buFont typeface="+mj-lt"/>
              <a:buAutoNum type="arabicPeriod"/>
            </a:pPr>
            <a:r>
              <a:rPr kumimoji="1" lang="en-US" altLang="ja-JP" sz="1400" dirty="0"/>
              <a:t>The switching time for 4-band switching (A-B-C-D) has been assumed by RAN4 as max {</a:t>
            </a:r>
            <a:r>
              <a:rPr kumimoji="1" lang="en-US" altLang="ja-JP" sz="1400" dirty="0" err="1"/>
              <a:t>Tswitch_A</a:t>
            </a:r>
            <a:r>
              <a:rPr kumimoji="1" lang="en-US" altLang="ja-JP" sz="1400" dirty="0"/>
              <a:t>-C, </a:t>
            </a:r>
            <a:r>
              <a:rPr kumimoji="1" lang="en-US" altLang="ja-JP" sz="1400" dirty="0" err="1"/>
              <a:t>Tswitch_B</a:t>
            </a:r>
            <a:r>
              <a:rPr kumimoji="1" lang="en-US" altLang="ja-JP" sz="1400" dirty="0"/>
              <a:t>-D, </a:t>
            </a:r>
            <a:r>
              <a:rPr kumimoji="1" lang="en-US" altLang="ja-JP" sz="1400" dirty="0" err="1"/>
              <a:t>Tswitch_A</a:t>
            </a:r>
            <a:r>
              <a:rPr kumimoji="1" lang="en-US" altLang="ja-JP" sz="1400" dirty="0"/>
              <a:t>-D, </a:t>
            </a:r>
            <a:r>
              <a:rPr kumimoji="1" lang="en-US" altLang="ja-JP" sz="1400" dirty="0" err="1"/>
              <a:t>Tswitch_B</a:t>
            </a:r>
            <a:r>
              <a:rPr kumimoji="1" lang="en-US" altLang="ja-JP" sz="1400" dirty="0"/>
              <a:t>-C} which could be rather inefficient as certain switching pairs may have shorter switching time [5].</a:t>
            </a:r>
          </a:p>
          <a:p>
            <a:pPr marL="800100" lvl="1" indent="-342900">
              <a:buFont typeface="+mj-lt"/>
              <a:buAutoNum type="arabicPeriod"/>
            </a:pPr>
            <a:r>
              <a:rPr kumimoji="1" lang="en-US" altLang="ja-JP" sz="1400" dirty="0"/>
              <a:t>4-band switching involves only 1Tx-1Tx + 1Tx-1Tx where the 1Tx-1Tx switching time could be different from 1Tx-2Tx or 2Tx-2Tx for the same band pair.</a:t>
            </a:r>
          </a:p>
          <a:p>
            <a:pPr marL="800100" lvl="1" indent="-342900">
              <a:buFont typeface="+mj-lt"/>
              <a:buAutoNum type="arabicPeriod"/>
            </a:pPr>
            <a:r>
              <a:rPr kumimoji="1" lang="en-US" altLang="ja-JP" sz="1400" dirty="0"/>
              <a:t>4-band switching time mask has not yet been specified in the recent endorsed RAN4 CR [6].</a:t>
            </a:r>
          </a:p>
          <a:p>
            <a:pPr marL="800100" lvl="1" indent="-342900">
              <a:buFont typeface="+mj-lt"/>
              <a:buAutoNum type="arabicPeriod"/>
            </a:pPr>
            <a:r>
              <a:rPr kumimoji="1" lang="en-US" altLang="ja-JP" sz="1400" dirty="0"/>
              <a:t>Dual-SUL 4-band switching may involve (NUL1+NUL2) to (SUL1+SUL2) switching where NUL1-SUL1 and NUL2-SUL2 switching time can only be 0 </a:t>
            </a:r>
            <a:r>
              <a:rPr kumimoji="1" lang="en-US" altLang="ja-JP" sz="1400" dirty="0" err="1"/>
              <a:t>μs</a:t>
            </a:r>
            <a:r>
              <a:rPr kumimoji="1" lang="en-US" altLang="ja-JP" sz="1400" dirty="0"/>
              <a:t> which however would not be feasible in a 4-band configuration switching. </a:t>
            </a:r>
          </a:p>
          <a:p>
            <a:pPr marL="0" indent="0">
              <a:buNone/>
            </a:pPr>
            <a:r>
              <a:rPr kumimoji="1" lang="en-US" altLang="ja-JP" sz="1400" b="1" u="sng" dirty="0"/>
              <a:t>Observation 2</a:t>
            </a:r>
            <a:r>
              <a:rPr kumimoji="1" lang="en-US" altLang="ja-JP" sz="1400" dirty="0"/>
              <a:t>: The dual-SUL 4-band switching feature was causing the disapproval of the endorsed RAN4 CR in June plenary meeting and further controversial views in August RAN4 meeting.</a:t>
            </a:r>
          </a:p>
          <a:p>
            <a:pPr marL="0" indent="0">
              <a:buNone/>
            </a:pPr>
            <a:r>
              <a:rPr kumimoji="1" lang="en-US" altLang="ja-JP" sz="1400" b="1" u="sng" dirty="0"/>
              <a:t>Observation 3</a:t>
            </a:r>
            <a:r>
              <a:rPr kumimoji="1" lang="en-US" altLang="ja-JP" sz="1400" dirty="0"/>
              <a:t>: The potential switching scenarios would grow exponentially with the number of bands.</a:t>
            </a:r>
          </a:p>
          <a:p>
            <a:pPr marL="0" indent="0">
              <a:buNone/>
            </a:pPr>
            <a:r>
              <a:rPr kumimoji="1" lang="en-US" altLang="ja-JP" sz="1400" b="1" u="sng" dirty="0"/>
              <a:t>Observation 4</a:t>
            </a:r>
            <a:r>
              <a:rPr kumimoji="1" lang="en-US" altLang="ja-JP" sz="1400" dirty="0"/>
              <a:t>: For UL Tx switching among 4 bands, there are potentially total of 57 switching scenarios.</a:t>
            </a:r>
          </a:p>
          <a:p>
            <a:pPr marL="0" indent="0">
              <a:buNone/>
            </a:pPr>
            <a:endParaRPr kumimoji="1" lang="en-US" altLang="ja-JP" sz="1400" dirty="0"/>
          </a:p>
          <a:p>
            <a:pPr marL="0" indent="0">
              <a:buNone/>
            </a:pPr>
            <a:r>
              <a:rPr kumimoji="1" lang="en-US" altLang="ja-JP" sz="1400" b="1" u="sng" dirty="0"/>
              <a:t>Proposal 1</a:t>
            </a:r>
            <a:r>
              <a:rPr kumimoji="1" lang="en-US" altLang="ja-JP" sz="1400" dirty="0"/>
              <a:t>: Limit the scope of Rel-18 UL Tx switching feature to only among 3 bands to avoid the outgrown complexity by introducing 4-band switching in parallel.     </a:t>
            </a:r>
          </a:p>
          <a:p>
            <a:pPr marL="0" indent="0">
              <a:buNone/>
            </a:pPr>
            <a:r>
              <a:rPr kumimoji="1" lang="en-US" altLang="ja-JP" sz="1400" b="1" u="sng" dirty="0"/>
              <a:t>Proposal 2</a:t>
            </a:r>
            <a:r>
              <a:rPr kumimoji="1" lang="en-US" altLang="ja-JP" sz="1400" dirty="0"/>
              <a:t>: Postpone the 4-band UL Tx switching feature to Rel-19 multi-carrier enhancement WID in order to allow RAN4 more time to sort out the solutions for the remaining open issues.</a:t>
            </a:r>
          </a:p>
          <a:p>
            <a:pPr marL="0" indent="0">
              <a:buNone/>
            </a:pPr>
            <a:endParaRPr kumimoji="1" lang="ja-JP" altLang="en-US" sz="1400" dirty="0"/>
          </a:p>
        </p:txBody>
      </p:sp>
    </p:spTree>
    <p:extLst>
      <p:ext uri="{BB962C8B-B14F-4D97-AF65-F5344CB8AC3E}">
        <p14:creationId xmlns:p14="http://schemas.microsoft.com/office/powerpoint/2010/main" val="167494518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3482649C-5594-DABD-A022-CA49BAB0C8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549275"/>
          </a:xfrm>
        </p:spPr>
        <p:txBody>
          <a:bodyPr>
            <a:normAutofit fontScale="90000"/>
          </a:bodyPr>
          <a:lstStyle/>
          <a:p>
            <a:r>
              <a:rPr kumimoji="1" lang="en-US" altLang="ja-JP" dirty="0">
                <a:highlight>
                  <a:srgbClr val="00FF00"/>
                </a:highlight>
              </a:rPr>
              <a:t>Offline agreed WF for Issue 1 and Issue 2</a:t>
            </a:r>
            <a:endParaRPr kumimoji="1" lang="ja-JP" altLang="en-US" dirty="0">
              <a:highlight>
                <a:srgbClr val="00FF00"/>
              </a:highlight>
            </a:endParaRP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F837B8DB-E456-1DEA-F908-2495ED3DD60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57748"/>
            <a:ext cx="10515600" cy="5641258"/>
          </a:xfrm>
        </p:spPr>
        <p:txBody>
          <a:bodyPr>
            <a:normAutofit fontScale="92500" lnSpcReduction="10000"/>
          </a:bodyPr>
          <a:lstStyle/>
          <a:p>
            <a:r>
              <a:rPr lang="en-US" altLang="ja-JP" sz="2000" dirty="0">
                <a:latin typeface="Arial" panose="020B0604020202020204" pitchFamily="34" charset="0"/>
                <a:cs typeface="Arial" panose="020B0604020202020204" pitchFamily="34" charset="0"/>
              </a:rPr>
              <a:t>The scenario {SUL band + corresponding NUL band} + {SUL band + corresponding NUL band} is supported in Rel-18 UL Tx switching framework with following restrictions.</a:t>
            </a:r>
          </a:p>
          <a:p>
            <a:pPr lvl="1"/>
            <a:r>
              <a:rPr lang="en-US" altLang="ja-JP" sz="1800" dirty="0">
                <a:latin typeface="Arial" panose="020B0604020202020204" pitchFamily="34" charset="0"/>
                <a:cs typeface="Arial" panose="020B0604020202020204" pitchFamily="34" charset="0"/>
              </a:rPr>
              <a:t>For the band pair between {NUL and NUL}, “switched UL” or “dual UL” can be reported/configured.</a:t>
            </a:r>
          </a:p>
          <a:p>
            <a:pPr lvl="1"/>
            <a:r>
              <a:rPr lang="en-US" altLang="ja-JP" sz="1800" dirty="0">
                <a:latin typeface="Arial" panose="020B0604020202020204" pitchFamily="34" charset="0"/>
                <a:cs typeface="Arial" panose="020B0604020202020204" pitchFamily="34" charset="0"/>
              </a:rPr>
              <a:t>For any other band pair including SUL (between {SUL and another SUL}, between {SUL and corresponding NUL}, and between {SUL and non-corresponding NUL}), only “switched UL” can be reported/configured in Rel-18.</a:t>
            </a:r>
          </a:p>
          <a:p>
            <a:pPr lvl="1"/>
            <a:r>
              <a:rPr lang="en-US" altLang="ja-JP" sz="1800" dirty="0">
                <a:latin typeface="Arial" panose="020B0604020202020204" pitchFamily="34" charset="0"/>
                <a:cs typeface="Arial" panose="020B0604020202020204" pitchFamily="34" charset="0"/>
              </a:rPr>
              <a:t>Back-to-back transmission (i.e., switching without having switching gap) between {SUL and another SUL} and between {SUL and non-corresponding NUL} are not supported in Rel-18.</a:t>
            </a:r>
          </a:p>
          <a:p>
            <a:pPr lvl="1"/>
            <a:r>
              <a:rPr lang="en-US" altLang="ja-JP" sz="1800" dirty="0">
                <a:latin typeface="Arial" panose="020B0604020202020204" pitchFamily="34" charset="0"/>
                <a:cs typeface="Arial" panose="020B0604020202020204" pitchFamily="34" charset="0"/>
              </a:rPr>
              <a:t>Note: this does not prevent a study and normative work to support simultaneous transmission between {SUL and another SUL} and/or between {SUL and non-corresponding NUL} as well as back-to-back transmissions between {SUL and another SUL} and/or between {SUL and non-corresponding NUL} in future release</a:t>
            </a:r>
          </a:p>
          <a:p>
            <a:r>
              <a:rPr lang="en-US" altLang="ja-JP" sz="2000" dirty="0">
                <a:latin typeface="Arial" panose="020B0604020202020204" pitchFamily="34" charset="0"/>
                <a:cs typeface="Arial" panose="020B0604020202020204" pitchFamily="34" charset="0"/>
              </a:rPr>
              <a:t>The same restrictions are applied to the scenarios {SUL band + corresponding NUL band} + 1 or 2 other NUL band(s).</a:t>
            </a:r>
          </a:p>
          <a:p>
            <a:pPr lvl="1"/>
            <a:r>
              <a:rPr lang="en-US" altLang="ja-JP" sz="1600" dirty="0">
                <a:latin typeface="Arial" panose="020B0604020202020204" pitchFamily="34" charset="0"/>
                <a:cs typeface="Arial" panose="020B0604020202020204" pitchFamily="34" charset="0"/>
              </a:rPr>
              <a:t>For band pairs between {SUL and non-corresponding NUL} in this scenario, only “switched UL” can be reported/configured in Rel-18</a:t>
            </a:r>
          </a:p>
          <a:p>
            <a:pPr lvl="1"/>
            <a:r>
              <a:rPr lang="en-US" altLang="ja-JP" sz="1600" dirty="0">
                <a:latin typeface="Arial" panose="020B0604020202020204" pitchFamily="34" charset="0"/>
                <a:cs typeface="Arial" panose="020B0604020202020204" pitchFamily="34" charset="0"/>
              </a:rPr>
              <a:t>Back-to-back transmission (i.e., switching without having switching gap) between {SUL and non-corresponding NUL} in this scenario is not supported in Rel-18</a:t>
            </a:r>
          </a:p>
          <a:p>
            <a:pPr lvl="1"/>
            <a:r>
              <a:rPr lang="en-US" altLang="ja-JP" sz="1600" dirty="0">
                <a:latin typeface="Arial" panose="020B0604020202020204" pitchFamily="34" charset="0"/>
                <a:cs typeface="Arial" panose="020B0604020202020204" pitchFamily="34" charset="0"/>
              </a:rPr>
              <a:t>Note: this does not preclude a possible support based on other UE architecture than Rel-18 UL Tx switching</a:t>
            </a:r>
          </a:p>
          <a:p>
            <a:r>
              <a:rPr lang="en-US" altLang="ja-JP" sz="2000" dirty="0">
                <a:latin typeface="Arial" panose="020B0604020202020204" pitchFamily="34" charset="0"/>
                <a:cs typeface="Arial" panose="020B0604020202020204" pitchFamily="34" charset="0"/>
              </a:rPr>
              <a:t>Clarify the restrictions above at least in TS38.101-1 e.g., section 5.5C “Configurations for SUL”</a:t>
            </a:r>
          </a:p>
          <a:p>
            <a:pPr lvl="1"/>
            <a:r>
              <a:rPr lang="en-US" altLang="ja-JP" sz="1600" dirty="0">
                <a:latin typeface="Arial" panose="020B0604020202020204" pitchFamily="34" charset="0"/>
                <a:cs typeface="Arial" panose="020B0604020202020204" pitchFamily="34" charset="0"/>
              </a:rPr>
              <a:t>Note: TS38.214 may not need to capture the restrictions, and whether/how to capture restrictions in TS38.331/306 can be discussed in Q4 RAN2 </a:t>
            </a:r>
          </a:p>
          <a:p>
            <a:pPr marL="0" indent="0">
              <a:buNone/>
            </a:pPr>
            <a:endParaRPr lang="ja-JP" alt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1275388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3482649C-5594-DABD-A022-CA49BAB0C8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637765"/>
          </a:xfrm>
        </p:spPr>
        <p:txBody>
          <a:bodyPr>
            <a:normAutofit fontScale="90000"/>
          </a:bodyPr>
          <a:lstStyle/>
          <a:p>
            <a:r>
              <a:rPr kumimoji="1" lang="en-US" altLang="ja-JP" dirty="0">
                <a:highlight>
                  <a:srgbClr val="00FF00"/>
                </a:highlight>
              </a:rPr>
              <a:t>Updated potential WF for Issue 3</a:t>
            </a:r>
            <a:endParaRPr kumimoji="1" lang="ja-JP" altLang="en-US" dirty="0">
              <a:highlight>
                <a:srgbClr val="00FF00"/>
              </a:highlight>
            </a:endParaRP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F837B8DB-E456-1DEA-F908-2495ED3DD60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56852"/>
            <a:ext cx="10515600" cy="5305205"/>
          </a:xfrm>
        </p:spPr>
        <p:txBody>
          <a:bodyPr>
            <a:normAutofit/>
          </a:bodyPr>
          <a:lstStyle/>
          <a:p>
            <a:r>
              <a:rPr lang="en-US" altLang="ja-JP" dirty="0">
                <a:latin typeface="Arial" panose="020B0604020202020204" pitchFamily="34" charset="0"/>
                <a:cs typeface="Arial" panose="020B0604020202020204" pitchFamily="34" charset="0"/>
              </a:rPr>
              <a:t>The bit size per cell in the row of the joint SRS request configuration table is “BIT STRING(SIZE(2..3))”, where the size is 2 for </a:t>
            </a:r>
            <a:r>
              <a:rPr kumimoji="1" lang="en-US" altLang="ja-JP" dirty="0">
                <a:latin typeface="Arial" panose="020B0604020202020204" pitchFamily="34" charset="0"/>
                <a:cs typeface="Arial" panose="020B0604020202020204" pitchFamily="34" charset="0"/>
              </a:rPr>
              <a:t>a cell configured without SUL, and the size is 3 for a cell configured with SUL</a:t>
            </a:r>
          </a:p>
          <a:p>
            <a:pPr lvl="1"/>
            <a:r>
              <a:rPr lang="en-US" altLang="ja-JP" dirty="0">
                <a:latin typeface="Arial" panose="020B0604020202020204" pitchFamily="34" charset="0"/>
                <a:cs typeface="Arial" panose="020B0604020202020204" pitchFamily="34" charset="0"/>
              </a:rPr>
              <a:t>Note that simultaneous transmission between {SUL and SUL} and between {SUL and NUL} is not supported in Rel-18</a:t>
            </a:r>
            <a:endParaRPr kumimoji="1" lang="en-US" altLang="ja-JP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altLang="ja-JP" dirty="0">
                <a:latin typeface="Arial" panose="020B0604020202020204" pitchFamily="34" charset="0"/>
                <a:cs typeface="Arial" panose="020B0604020202020204" pitchFamily="34" charset="0"/>
              </a:rPr>
              <a:t>When a cell configured with SUL is one of co-scheduled cells of DCI format 0_3, UE does not expect that only SUL carrier in the cell is configured for PUSCH transmission on the cell</a:t>
            </a:r>
          </a:p>
          <a:p>
            <a:pPr lvl="1"/>
            <a:r>
              <a:rPr lang="en-US" altLang="ja-JP" dirty="0">
                <a:latin typeface="Arial" panose="020B0604020202020204" pitchFamily="34" charset="0"/>
                <a:cs typeface="Arial" panose="020B0604020202020204" pitchFamily="34" charset="0"/>
              </a:rPr>
              <a:t>PUSCH transmission(s) triggered by DCI format 0_3 is performed only on NUL carrier(s)</a:t>
            </a:r>
          </a:p>
        </p:txBody>
      </p:sp>
    </p:spTree>
    <p:extLst>
      <p:ext uri="{BB962C8B-B14F-4D97-AF65-F5344CB8AC3E}">
        <p14:creationId xmlns:p14="http://schemas.microsoft.com/office/powerpoint/2010/main" val="31399466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標準デザイン">
  <a:themeElements>
    <a:clrScheme name="ユーザー定義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FF0000"/>
      </a:accent1>
      <a:accent2>
        <a:srgbClr val="0000FF"/>
      </a:accent2>
      <a:accent3>
        <a:srgbClr val="FFFFCC"/>
      </a:accent3>
      <a:accent4>
        <a:srgbClr val="FFCCFF"/>
      </a:accent4>
      <a:accent5>
        <a:srgbClr val="E2FFFF"/>
      </a:accent5>
      <a:accent6>
        <a:srgbClr val="CC0033"/>
      </a:accent6>
      <a:hlink>
        <a:srgbClr val="0000FF"/>
      </a:hlink>
      <a:folHlink>
        <a:srgbClr val="7030A0"/>
      </a:folHlink>
    </a:clrScheme>
    <a:fontScheme name="Custom 1">
      <a:majorFont>
        <a:latin typeface="Calibri"/>
        <a:ea typeface="メイリオ"/>
        <a:cs typeface=""/>
      </a:majorFont>
      <a:minorFont>
        <a:latin typeface="Calibri"/>
        <a:ea typeface="メイリオ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12700">
          <a:solidFill>
            <a:schemeClr val="tx1"/>
          </a:solidFill>
        </a:ln>
      </a:spPr>
      <a:bodyPr rtlCol="0" anchor="ctr"/>
      <a:lstStyle>
        <a:defPPr algn="ctr">
          <a:defRPr dirty="0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defRPr dirty="0" smtClean="0">
            <a:latin typeface="+mn-lt"/>
            <a:ea typeface="+mn-ea"/>
          </a:defRPr>
        </a:defPPr>
      </a:lstStyle>
    </a:txDef>
  </a:objectDefaults>
  <a:extraClrSchemeLst>
    <a:extraClrScheme>
      <a:clrScheme name="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CFFFF"/>
        </a:accent1>
        <a:accent2>
          <a:srgbClr val="FF0000"/>
        </a:accent2>
        <a:accent3>
          <a:srgbClr val="FFFFFF"/>
        </a:accent3>
        <a:accent4>
          <a:srgbClr val="000000"/>
        </a:accent4>
        <a:accent5>
          <a:srgbClr val="E2FFFF"/>
        </a:accent5>
        <a:accent6>
          <a:srgbClr val="E70000"/>
        </a:accent6>
        <a:hlink>
          <a:srgbClr val="0000FF"/>
        </a:hlink>
        <a:folHlink>
          <a:srgbClr val="CC0033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194078501</TotalTime>
  <Words>2562</Words>
  <Application>Microsoft Office PowerPoint</Application>
  <PresentationFormat>ワイド画面</PresentationFormat>
  <Paragraphs>140</Paragraphs>
  <Slides>10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8</vt:i4>
      </vt:variant>
      <vt:variant>
        <vt:lpstr>テーマ</vt:lpstr>
      </vt:variant>
      <vt:variant>
        <vt:i4>2</vt:i4>
      </vt:variant>
      <vt:variant>
        <vt:lpstr>スライド タイトル</vt:lpstr>
      </vt:variant>
      <vt:variant>
        <vt:i4>10</vt:i4>
      </vt:variant>
    </vt:vector>
  </HeadingPairs>
  <TitlesOfParts>
    <vt:vector size="20" baseType="lpstr">
      <vt:lpstr>NotoSansJP</vt:lpstr>
      <vt:lpstr>游ゴシック</vt:lpstr>
      <vt:lpstr>游ゴシック Light</vt:lpstr>
      <vt:lpstr>Arial</vt:lpstr>
      <vt:lpstr>Calibri</vt:lpstr>
      <vt:lpstr>Segoe UI</vt:lpstr>
      <vt:lpstr>Times New Roman</vt:lpstr>
      <vt:lpstr>Wingdings</vt:lpstr>
      <vt:lpstr>Office テーマ</vt:lpstr>
      <vt:lpstr>1_標準デザイン</vt:lpstr>
      <vt:lpstr>Summary for discussion [RAN1-R18-ULTxSwitching]</vt:lpstr>
      <vt:lpstr>Reference</vt:lpstr>
      <vt:lpstr>Issue 1: supported scenarios for Rel-18 UL Tx switching</vt:lpstr>
      <vt:lpstr>Issue 1: supported scenarios for Rel-18 UL Tx switching</vt:lpstr>
      <vt:lpstr>Issue 2: how to capture the supported scenarios/restrictions</vt:lpstr>
      <vt:lpstr>Issue 3: whether DCI format 0_3/1_3 can request Tx on SUL carrier</vt:lpstr>
      <vt:lpstr>Issue 4: whether to exclude 4 bands cases from Rel-18 UL Tx switching (RP-231971)</vt:lpstr>
      <vt:lpstr>Offline agreed WF for Issue 1 and Issue 2</vt:lpstr>
      <vt:lpstr>Updated potential WF for Issue 3</vt:lpstr>
      <vt:lpstr>Offline agreed WF for Issue 4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Conclusion of [RAN93e-R18Prep-02] UL enhancements</dc:title>
  <dc:creator>Harada Hiroki</dc:creator>
  <cp:lastModifiedBy>Hiroki Harada (原田 浩樹)</cp:lastModifiedBy>
  <cp:revision>18</cp:revision>
  <dcterms:created xsi:type="dcterms:W3CDTF">2021-09-03T03:30:24Z</dcterms:created>
  <dcterms:modified xsi:type="dcterms:W3CDTF">2023-09-13T12:24:24Z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f7b7771f-98a2-4ec9-8160-ee37e9359e20_Enabled">
    <vt:lpwstr>true</vt:lpwstr>
  </property>
  <property fmtid="{D5CDD505-2E9C-101B-9397-08002B2CF9AE}" pid="3" name="MSIP_Label_f7b7771f-98a2-4ec9-8160-ee37e9359e20_SetDate">
    <vt:lpwstr>2023-06-12T06:11:52Z</vt:lpwstr>
  </property>
  <property fmtid="{D5CDD505-2E9C-101B-9397-08002B2CF9AE}" pid="4" name="MSIP_Label_f7b7771f-98a2-4ec9-8160-ee37e9359e20_Method">
    <vt:lpwstr>Privileged</vt:lpwstr>
  </property>
  <property fmtid="{D5CDD505-2E9C-101B-9397-08002B2CF9AE}" pid="5" name="MSIP_Label_f7b7771f-98a2-4ec9-8160-ee37e9359e20_Name">
    <vt:lpwstr>社外開示</vt:lpwstr>
  </property>
  <property fmtid="{D5CDD505-2E9C-101B-9397-08002B2CF9AE}" pid="6" name="MSIP_Label_f7b7771f-98a2-4ec9-8160-ee37e9359e20_SiteId">
    <vt:lpwstr>6786d483-f51b-44bd-b40a-6fe409a5265e</vt:lpwstr>
  </property>
  <property fmtid="{D5CDD505-2E9C-101B-9397-08002B2CF9AE}" pid="7" name="MSIP_Label_f7b7771f-98a2-4ec9-8160-ee37e9359e20_ActionId">
    <vt:lpwstr>8adff5c6-92c9-4598-b653-fe182336f0a1</vt:lpwstr>
  </property>
  <property fmtid="{D5CDD505-2E9C-101B-9397-08002B2CF9AE}" pid="8" name="MSIP_Label_f7b7771f-98a2-4ec9-8160-ee37e9359e20_ContentBits">
    <vt:lpwstr>0</vt:lpwstr>
  </property>
</Properties>
</file>