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7"/>
  </p:notesMasterIdLst>
  <p:sldIdLst>
    <p:sldId id="434" r:id="rId3"/>
    <p:sldId id="1178" r:id="rId4"/>
    <p:sldId id="1085" r:id="rId5"/>
    <p:sldId id="1177" r:id="rId6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2D050"/>
    <a:srgbClr val="FA710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69" d="100"/>
          <a:sy n="69" d="100"/>
        </p:scale>
        <p:origin x="324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‹N°›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‹N°›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886520"/>
            <a:ext cx="12746197" cy="1470025"/>
          </a:xfrm>
        </p:spPr>
        <p:txBody>
          <a:bodyPr/>
          <a:lstStyle/>
          <a:p>
            <a:r>
              <a:rPr lang="en-US" sz="4800" dirty="0">
                <a:solidFill>
                  <a:schemeClr val="tx1"/>
                </a:solidFill>
              </a:rPr>
              <a:t>Way forward regarding NOTE in the network verified UE location objective in the NR NTN enhancement </a:t>
            </a:r>
            <a:r>
              <a:rPr lang="en-US" sz="4800" dirty="0" smtClean="0">
                <a:solidFill>
                  <a:schemeClr val="tx1"/>
                </a:solidFill>
              </a:rPr>
              <a:t>WID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904509"/>
            <a:ext cx="10324867" cy="97527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Thales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1379200" y="1641441"/>
            <a:ext cx="193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RP-232654</a:t>
            </a:r>
            <a:endParaRPr 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EF7242-00B2-4235-91B6-52D9E9D54541}"/>
              </a:ext>
            </a:extLst>
          </p:cNvPr>
          <p:cNvSpPr txBox="1"/>
          <p:nvPr/>
        </p:nvSpPr>
        <p:spPr>
          <a:xfrm>
            <a:off x="10363200" y="282688"/>
            <a:ext cx="4016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RAN#101</a:t>
            </a:r>
          </a:p>
          <a:p>
            <a:r>
              <a:rPr lang="en-US" dirty="0"/>
              <a:t>11</a:t>
            </a:r>
            <a:r>
              <a:rPr lang="en-US" baseline="30000" dirty="0"/>
              <a:t>th</a:t>
            </a:r>
            <a:r>
              <a:rPr lang="en-US" dirty="0"/>
              <a:t> – 15</a:t>
            </a:r>
            <a:r>
              <a:rPr lang="en-US" baseline="30000" dirty="0"/>
              <a:t>th</a:t>
            </a:r>
            <a:r>
              <a:rPr lang="en-US" dirty="0"/>
              <a:t>, September 2023 </a:t>
            </a:r>
          </a:p>
          <a:p>
            <a:endParaRPr lang="en-US" dirty="0"/>
          </a:p>
          <a:p>
            <a:r>
              <a:rPr lang="en-US" dirty="0"/>
              <a:t>Agenda: 9.3.2.7 </a:t>
            </a:r>
            <a:r>
              <a:rPr lang="en-US" dirty="0" err="1"/>
              <a:t>NR_NTN_enh</a:t>
            </a:r>
            <a:r>
              <a:rPr lang="en-US" dirty="0"/>
              <a:t>-Core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1"/>
                </a:solidFill>
              </a:rPr>
              <a:t>Abstract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related </a:t>
            </a:r>
            <a:r>
              <a:rPr lang="en-US" dirty="0"/>
              <a:t>to offline discussion of RP-231957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755139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63948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Proposal 1 (</a:t>
            </a:r>
            <a:r>
              <a:rPr lang="en-US" dirty="0" err="1">
                <a:solidFill>
                  <a:schemeClr val="tx1"/>
                </a:solidFill>
              </a:rPr>
              <a:t>Nwk</a:t>
            </a:r>
            <a:r>
              <a:rPr lang="en-US" dirty="0">
                <a:solidFill>
                  <a:schemeClr val="tx1"/>
                </a:solidFill>
              </a:rPr>
              <a:t> verified UE location)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5" y="1013883"/>
            <a:ext cx="14230927" cy="4830233"/>
          </a:xfrm>
        </p:spPr>
        <p:txBody>
          <a:bodyPr/>
          <a:lstStyle/>
          <a:p>
            <a:endParaRPr lang="en-US" sz="3200" dirty="0" smtClean="0"/>
          </a:p>
          <a:p>
            <a:r>
              <a:rPr lang="en-US" sz="3200" dirty="0" smtClean="0"/>
              <a:t>MCC </a:t>
            </a:r>
            <a:r>
              <a:rPr lang="en-US" sz="3200" dirty="0"/>
              <a:t>to capture in RAN#101 minutes the following sentence in relation to AI 9.3.2.7</a:t>
            </a:r>
          </a:p>
          <a:p>
            <a:endParaRPr lang="en-US" sz="3200" dirty="0"/>
          </a:p>
          <a:p>
            <a:r>
              <a:rPr lang="en-US" sz="3200" i="1" dirty="0"/>
              <a:t>RAN#101 endorses that E-CID method could be further analyzed and enhanced in RAN3, if needed for NTN scenarios (NR-NTN and </a:t>
            </a:r>
            <a:r>
              <a:rPr lang="en-US" sz="3200" i="1" dirty="0" err="1"/>
              <a:t>IoT</a:t>
            </a:r>
            <a:r>
              <a:rPr lang="en-US" sz="3200" i="1" dirty="0"/>
              <a:t>-NTN).</a:t>
            </a:r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63948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Proposal 2 (</a:t>
            </a:r>
            <a:r>
              <a:rPr lang="en-US" dirty="0" err="1">
                <a:solidFill>
                  <a:schemeClr val="tx1"/>
                </a:solidFill>
              </a:rPr>
              <a:t>Nwk</a:t>
            </a:r>
            <a:r>
              <a:rPr lang="en-US" dirty="0">
                <a:solidFill>
                  <a:schemeClr val="tx1"/>
                </a:solidFill>
              </a:rPr>
              <a:t> verified UE location)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5" y="1013883"/>
            <a:ext cx="14230927" cy="4830233"/>
          </a:xfrm>
        </p:spPr>
        <p:txBody>
          <a:bodyPr/>
          <a:lstStyle/>
          <a:p>
            <a:r>
              <a:rPr lang="en-US" sz="3200" b="1" dirty="0"/>
              <a:t>The WID in clause 4.1.3 “Network verified UE location” shall be revised as follow</a:t>
            </a:r>
          </a:p>
          <a:p>
            <a:r>
              <a:rPr lang="en-US" sz="3200" dirty="0"/>
              <a:t>“</a:t>
            </a:r>
            <a:r>
              <a:rPr lang="en-US" sz="3200" i="1" dirty="0"/>
              <a:t>Based on RAN1 conclusions of the study phase, RAN to prioritize the specification of necessary enhancements to multi-RTT to support the network verified UE location in NTN assuming a single satellite in view [RAN1, 2, 3, 4]. </a:t>
            </a:r>
            <a:r>
              <a:rPr lang="en-US" sz="3200" i="1" strike="sngStrike" dirty="0">
                <a:solidFill>
                  <a:srgbClr val="FF0000"/>
                </a:solidFill>
              </a:rPr>
              <a:t>DL-</a:t>
            </a:r>
            <a:r>
              <a:rPr lang="en-US" sz="3200" i="1" strike="sngStrike" dirty="0" err="1">
                <a:solidFill>
                  <a:srgbClr val="FF0000"/>
                </a:solidFill>
              </a:rPr>
              <a:t>TDoA</a:t>
            </a:r>
            <a:r>
              <a:rPr lang="en-US" sz="3200" i="1" strike="sngStrike" dirty="0">
                <a:solidFill>
                  <a:srgbClr val="FF0000"/>
                </a:solidFill>
              </a:rPr>
              <a:t> methods for verification may be considered as lower priority and if time permits and condition in Note is satisfied</a:t>
            </a:r>
            <a:r>
              <a:rPr lang="en-US" sz="3200" i="1" dirty="0"/>
              <a:t>.</a:t>
            </a:r>
          </a:p>
          <a:p>
            <a:r>
              <a:rPr lang="en-US" sz="3200" i="1" dirty="0"/>
              <a:t>Note 1: Enhancements assume reuse of the RAT dependent positioning framework</a:t>
            </a:r>
          </a:p>
          <a:p>
            <a:r>
              <a:rPr lang="en-US" sz="3200" i="1" dirty="0"/>
              <a:t>Note 2: </a:t>
            </a:r>
            <a:r>
              <a:rPr lang="en-US" sz="3200" i="1" dirty="0">
                <a:solidFill>
                  <a:srgbClr val="FF0000"/>
                </a:solidFill>
              </a:rPr>
              <a:t>Void </a:t>
            </a:r>
            <a:r>
              <a:rPr lang="en-US" sz="3200" i="1" strike="sngStrike" dirty="0">
                <a:solidFill>
                  <a:srgbClr val="FF0000"/>
                </a:solidFill>
              </a:rPr>
              <a:t>The specification of DL-TDOA enhancements will be subject to the study of the impact of realistic UE clock drift onto DL-TDOA performance</a:t>
            </a:r>
            <a:r>
              <a:rPr lang="en-US" sz="3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190733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</Words>
  <Application>Microsoft Office PowerPoint</Application>
  <PresentationFormat>Personnalisé</PresentationFormat>
  <Paragraphs>20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</vt:i4>
      </vt:variant>
    </vt:vector>
  </HeadingPairs>
  <TitlesOfParts>
    <vt:vector size="12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Way forward regarding NOTE in the network verified UE location objective in the NR NTN enhancement WID</vt:lpstr>
      <vt:lpstr>Abstract</vt:lpstr>
      <vt:lpstr>Proposal 1 (Nwk verified UE location)</vt:lpstr>
      <vt:lpstr>Proposal 2 (Nwk verified UE location)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Thales</cp:lastModifiedBy>
  <cp:revision>660</cp:revision>
  <dcterms:created xsi:type="dcterms:W3CDTF">2018-05-24T11:49:12Z</dcterms:created>
  <dcterms:modified xsi:type="dcterms:W3CDTF">2023-09-12T12:40:16Z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