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1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</p:sldIdLst>
  <p:sldSz cy="6858000" cx="12192000"/>
  <p:notesSz cx="6921500" cy="100838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F0B17497-330B-437F-82BA-220FAE8FB387}">
  <a:tblStyle styleId="{F0B17497-330B-437F-82BA-220FAE8FB387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3840"/>
      </p:guideLst>
    </p:cSldViewPr>
  </p:slideViewPr>
  <p:notesViewPr>
    <p:cSldViewPr snapToGrid="0">
      <p:cViewPr varScale="1">
        <p:scale>
          <a:sx n="100" d="100"/>
          <a:sy n="100" d="100"/>
        </p:scale>
        <p:origin x="0" y="0"/>
      </p:cViewPr>
      <p:guideLst>
        <p:guide pos="3176" orient="horz"/>
        <p:guide pos="2180"/>
      </p:guideLst>
    </p:cSldViewPr>
  </p:notes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3000375" cy="504825"/>
          </a:xfrm>
          <a:prstGeom prst="rect">
            <a:avLst/>
          </a:prstGeom>
          <a:noFill/>
          <a:ln>
            <a:noFill/>
          </a:ln>
        </p:spPr>
        <p:txBody>
          <a:bodyPr anchorCtr="0" anchor="t" bIns="47200" lIns="94425" spcFirstLastPara="1" rIns="94425" wrap="square" tIns="472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921125" y="0"/>
            <a:ext cx="3000375" cy="504825"/>
          </a:xfrm>
          <a:prstGeom prst="rect">
            <a:avLst/>
          </a:prstGeom>
          <a:noFill/>
          <a:ln>
            <a:noFill/>
          </a:ln>
        </p:spPr>
        <p:txBody>
          <a:bodyPr anchorCtr="0" anchor="t" bIns="47200" lIns="94425" spcFirstLastPara="1" rIns="94425" wrap="square" tIns="472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100013" y="755650"/>
            <a:ext cx="6721475" cy="37814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923925" y="4789488"/>
            <a:ext cx="5073650" cy="4538662"/>
          </a:xfrm>
          <a:prstGeom prst="rect">
            <a:avLst/>
          </a:prstGeom>
          <a:noFill/>
          <a:ln>
            <a:noFill/>
          </a:ln>
        </p:spPr>
        <p:txBody>
          <a:bodyPr anchorCtr="0" anchor="t" bIns="47200" lIns="94425" spcFirstLastPara="1" rIns="94425" wrap="square" tIns="47200">
            <a:noAutofit/>
          </a:bodyPr>
          <a:lstStyle>
            <a:lvl1pPr indent="-228600" lvl="0" marL="4572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-228600" lvl="1" marL="9144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-228600" lvl="2" marL="13716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-228600" lvl="3" marL="18288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-228600" lvl="4" marL="22860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9578975"/>
            <a:ext cx="3000375" cy="504825"/>
          </a:xfrm>
          <a:prstGeom prst="rect">
            <a:avLst/>
          </a:prstGeom>
          <a:noFill/>
          <a:ln>
            <a:noFill/>
          </a:ln>
        </p:spPr>
        <p:txBody>
          <a:bodyPr anchorCtr="0" anchor="b" bIns="47200" lIns="94425" spcFirstLastPara="1" rIns="94425" wrap="square" tIns="472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921125" y="9578975"/>
            <a:ext cx="3000375" cy="504825"/>
          </a:xfrm>
          <a:prstGeom prst="rect">
            <a:avLst/>
          </a:prstGeom>
          <a:noFill/>
          <a:ln>
            <a:noFill/>
          </a:ln>
        </p:spPr>
        <p:txBody>
          <a:bodyPr anchorCtr="0" anchor="b" bIns="47200" lIns="94425" spcFirstLastPara="1" rIns="94425" wrap="square" tIns="472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GB" sz="1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:notes"/>
          <p:cNvSpPr txBox="1"/>
          <p:nvPr>
            <p:ph idx="1" type="body"/>
          </p:nvPr>
        </p:nvSpPr>
        <p:spPr>
          <a:xfrm>
            <a:off x="923925" y="4789488"/>
            <a:ext cx="5073650" cy="4538662"/>
          </a:xfrm>
          <a:prstGeom prst="rect">
            <a:avLst/>
          </a:prstGeom>
        </p:spPr>
        <p:txBody>
          <a:bodyPr anchorCtr="0" anchor="t" bIns="47200" lIns="94425" spcFirstLastPara="1" rIns="94425" wrap="square" tIns="472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" name="Google Shape;29;p1:notes"/>
          <p:cNvSpPr/>
          <p:nvPr>
            <p:ph idx="2" type="sldImg"/>
          </p:nvPr>
        </p:nvSpPr>
        <p:spPr>
          <a:xfrm>
            <a:off x="100013" y="755650"/>
            <a:ext cx="6721475" cy="37814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2:notes"/>
          <p:cNvSpPr txBox="1"/>
          <p:nvPr>
            <p:ph idx="1" type="body"/>
          </p:nvPr>
        </p:nvSpPr>
        <p:spPr>
          <a:xfrm>
            <a:off x="923925" y="4789488"/>
            <a:ext cx="5073650" cy="4538662"/>
          </a:xfrm>
          <a:prstGeom prst="rect">
            <a:avLst/>
          </a:prstGeom>
        </p:spPr>
        <p:txBody>
          <a:bodyPr anchorCtr="0" anchor="t" bIns="47200" lIns="94425" spcFirstLastPara="1" rIns="94425" wrap="square" tIns="472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" name="Google Shape;35;p2:notes"/>
          <p:cNvSpPr/>
          <p:nvPr>
            <p:ph idx="2" type="sldImg"/>
          </p:nvPr>
        </p:nvSpPr>
        <p:spPr>
          <a:xfrm>
            <a:off x="100013" y="755650"/>
            <a:ext cx="6721475" cy="37814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g27cb4a9caad_8_10:notes"/>
          <p:cNvSpPr/>
          <p:nvPr>
            <p:ph idx="2" type="sldImg"/>
          </p:nvPr>
        </p:nvSpPr>
        <p:spPr>
          <a:xfrm>
            <a:off x="100013" y="755650"/>
            <a:ext cx="6721500" cy="3781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" name="Google Shape;41;g27cb4a9caad_8_10:notes"/>
          <p:cNvSpPr txBox="1"/>
          <p:nvPr>
            <p:ph idx="1" type="body"/>
          </p:nvPr>
        </p:nvSpPr>
        <p:spPr>
          <a:xfrm>
            <a:off x="923925" y="4789488"/>
            <a:ext cx="5073600" cy="4538700"/>
          </a:xfrm>
          <a:prstGeom prst="rect">
            <a:avLst/>
          </a:prstGeom>
        </p:spPr>
        <p:txBody>
          <a:bodyPr anchorCtr="0" anchor="t" bIns="47200" lIns="94425" spcFirstLastPara="1" rIns="94425" wrap="square" tIns="472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Rel-18 LTE_NBIOT_eMTC_NTN_req (RAN4-led)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(</a:t>
            </a:r>
            <a:r>
              <a:rPr lang="en-GB" sz="1000"/>
              <a:t>Release-independent from Rel-17</a:t>
            </a:r>
            <a:r>
              <a:rPr lang="en-GB"/>
              <a:t>)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-RAN4 Core part 100% completed in Dec-22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-RAN4 Perf part 100% completed in June-23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Rel-17 NR_NTN_solutions  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-RAN4 NR_NTN_solutions-Core: 100% completed in Jun-22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-RAN4 NR_NTN_solutions-Perf: 100% completed in Mar-23</a:t>
            </a:r>
            <a:endParaRPr/>
          </a:p>
        </p:txBody>
      </p:sp>
      <p:sp>
        <p:nvSpPr>
          <p:cNvPr id="42" name="Google Shape;42;g27cb4a9caad_8_10:notes"/>
          <p:cNvSpPr txBox="1"/>
          <p:nvPr>
            <p:ph idx="12" type="sldNum"/>
          </p:nvPr>
        </p:nvSpPr>
        <p:spPr>
          <a:xfrm>
            <a:off x="3921125" y="9578975"/>
            <a:ext cx="3000300" cy="504900"/>
          </a:xfrm>
          <a:prstGeom prst="rect">
            <a:avLst/>
          </a:prstGeom>
        </p:spPr>
        <p:txBody>
          <a:bodyPr anchorCtr="0" anchor="b" bIns="47200" lIns="94425" spcFirstLastPara="1" rIns="94425" wrap="square" tIns="472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g27cb4a9caad_2_64:notes"/>
          <p:cNvSpPr txBox="1"/>
          <p:nvPr>
            <p:ph idx="1" type="body"/>
          </p:nvPr>
        </p:nvSpPr>
        <p:spPr>
          <a:xfrm>
            <a:off x="923925" y="4789488"/>
            <a:ext cx="5073600" cy="4538700"/>
          </a:xfrm>
          <a:prstGeom prst="rect">
            <a:avLst/>
          </a:prstGeom>
        </p:spPr>
        <p:txBody>
          <a:bodyPr anchorCtr="0" anchor="t" bIns="47200" lIns="94425" spcFirstLastPara="1" rIns="94425" wrap="square" tIns="472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" name="Google Shape;51;g27cb4a9caad_2_64:notes"/>
          <p:cNvSpPr/>
          <p:nvPr>
            <p:ph idx="2" type="sldImg"/>
          </p:nvPr>
        </p:nvSpPr>
        <p:spPr>
          <a:xfrm>
            <a:off x="100013" y="755650"/>
            <a:ext cx="6721500" cy="3781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27cb4a9caad_8_23:notes"/>
          <p:cNvSpPr/>
          <p:nvPr>
            <p:ph idx="2" type="sldImg"/>
          </p:nvPr>
        </p:nvSpPr>
        <p:spPr>
          <a:xfrm>
            <a:off x="100013" y="755650"/>
            <a:ext cx="6721500" cy="3781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g27cb4a9caad_8_23:notes"/>
          <p:cNvSpPr txBox="1"/>
          <p:nvPr>
            <p:ph idx="1" type="body"/>
          </p:nvPr>
        </p:nvSpPr>
        <p:spPr>
          <a:xfrm>
            <a:off x="923925" y="4789488"/>
            <a:ext cx="5073600" cy="4538700"/>
          </a:xfrm>
          <a:prstGeom prst="rect">
            <a:avLst/>
          </a:prstGeom>
        </p:spPr>
        <p:txBody>
          <a:bodyPr anchorCtr="0" anchor="t" bIns="47200" lIns="94425" spcFirstLastPara="1" rIns="94425" wrap="square" tIns="472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" name="Google Shape;58;g27cb4a9caad_8_23:notes"/>
          <p:cNvSpPr txBox="1"/>
          <p:nvPr>
            <p:ph idx="12" type="sldNum"/>
          </p:nvPr>
        </p:nvSpPr>
        <p:spPr>
          <a:xfrm>
            <a:off x="3921125" y="9578975"/>
            <a:ext cx="3000300" cy="504900"/>
          </a:xfrm>
          <a:prstGeom prst="rect">
            <a:avLst/>
          </a:prstGeom>
        </p:spPr>
        <p:txBody>
          <a:bodyPr anchorCtr="0" anchor="b" bIns="47200" lIns="94425" spcFirstLastPara="1" rIns="94425" wrap="square" tIns="472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7:notes"/>
          <p:cNvSpPr txBox="1"/>
          <p:nvPr>
            <p:ph idx="1" type="body"/>
          </p:nvPr>
        </p:nvSpPr>
        <p:spPr>
          <a:xfrm>
            <a:off x="923925" y="4789488"/>
            <a:ext cx="5073650" cy="4538662"/>
          </a:xfrm>
          <a:prstGeom prst="rect">
            <a:avLst/>
          </a:prstGeom>
        </p:spPr>
        <p:txBody>
          <a:bodyPr anchorCtr="0" anchor="t" bIns="47200" lIns="94425" spcFirstLastPara="1" rIns="94425" wrap="square" tIns="472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latin typeface="Arial"/>
                <a:ea typeface="Arial"/>
                <a:cs typeface="Arial"/>
                <a:sym typeface="Arial"/>
              </a:rPr>
              <a:t>Expectation: endorsement from the plenary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en-GB">
                <a:latin typeface="Arial"/>
                <a:ea typeface="Arial"/>
                <a:cs typeface="Arial"/>
                <a:sym typeface="Arial"/>
              </a:rPr>
              <a:t>P2 not clear how should be formulated (TBD). Clarify objectives of the joint sessions. 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latin typeface="Arial"/>
                <a:ea typeface="Arial"/>
                <a:cs typeface="Arial"/>
                <a:sym typeface="Arial"/>
              </a:rPr>
              <a:t>Warning: Agenda Item 13.4.1 is RAN5-related.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" name="Google Shape;102;p7:notes"/>
          <p:cNvSpPr/>
          <p:nvPr>
            <p:ph idx="2" type="sldImg"/>
          </p:nvPr>
        </p:nvSpPr>
        <p:spPr>
          <a:xfrm>
            <a:off x="100013" y="755650"/>
            <a:ext cx="6721475" cy="37814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27cb4a9caad_9_1:notes"/>
          <p:cNvSpPr/>
          <p:nvPr>
            <p:ph idx="2" type="sldImg"/>
          </p:nvPr>
        </p:nvSpPr>
        <p:spPr>
          <a:xfrm>
            <a:off x="100013" y="755650"/>
            <a:ext cx="6721500" cy="3781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" name="Google Shape;108;g27cb4a9caad_9_1:notes"/>
          <p:cNvSpPr txBox="1"/>
          <p:nvPr>
            <p:ph idx="1" type="body"/>
          </p:nvPr>
        </p:nvSpPr>
        <p:spPr>
          <a:xfrm>
            <a:off x="923925" y="4789488"/>
            <a:ext cx="5073600" cy="4538700"/>
          </a:xfrm>
          <a:prstGeom prst="rect">
            <a:avLst/>
          </a:prstGeom>
        </p:spPr>
        <p:txBody>
          <a:bodyPr anchorCtr="0" anchor="t" bIns="47200" lIns="94425" spcFirstLastPara="1" rIns="94425" wrap="square" tIns="472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9" name="Google Shape;109;g27cb4a9caad_9_1:notes"/>
          <p:cNvSpPr txBox="1"/>
          <p:nvPr>
            <p:ph idx="12" type="sldNum"/>
          </p:nvPr>
        </p:nvSpPr>
        <p:spPr>
          <a:xfrm>
            <a:off x="3921125" y="9578975"/>
            <a:ext cx="3000300" cy="504900"/>
          </a:xfrm>
          <a:prstGeom prst="rect">
            <a:avLst/>
          </a:prstGeom>
        </p:spPr>
        <p:txBody>
          <a:bodyPr anchorCtr="0" anchor="b" bIns="47200" lIns="94425" spcFirstLastPara="1" rIns="94425" wrap="square" tIns="472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27c6e9fdae8_0_36:notes"/>
          <p:cNvSpPr/>
          <p:nvPr>
            <p:ph idx="2" type="sldImg"/>
          </p:nvPr>
        </p:nvSpPr>
        <p:spPr>
          <a:xfrm>
            <a:off x="100013" y="755650"/>
            <a:ext cx="6721500" cy="3781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" name="Google Shape;114;g27c6e9fdae8_0_36:notes"/>
          <p:cNvSpPr txBox="1"/>
          <p:nvPr>
            <p:ph idx="1" type="body"/>
          </p:nvPr>
        </p:nvSpPr>
        <p:spPr>
          <a:xfrm>
            <a:off x="923925" y="4789488"/>
            <a:ext cx="5073600" cy="4538700"/>
          </a:xfrm>
          <a:prstGeom prst="rect">
            <a:avLst/>
          </a:prstGeom>
        </p:spPr>
        <p:txBody>
          <a:bodyPr anchorCtr="0" anchor="t" bIns="47200" lIns="94425" spcFirstLastPara="1" rIns="94425" wrap="square" tIns="472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5" name="Google Shape;115;g27c6e9fdae8_0_36:notes"/>
          <p:cNvSpPr txBox="1"/>
          <p:nvPr>
            <p:ph idx="12" type="sldNum"/>
          </p:nvPr>
        </p:nvSpPr>
        <p:spPr>
          <a:xfrm>
            <a:off x="3921125" y="9578975"/>
            <a:ext cx="3000300" cy="504900"/>
          </a:xfrm>
          <a:prstGeom prst="rect">
            <a:avLst/>
          </a:prstGeom>
        </p:spPr>
        <p:txBody>
          <a:bodyPr anchorCtr="0" anchor="b" bIns="47200" lIns="94425" spcFirstLastPara="1" rIns="94425" wrap="square" tIns="472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2"/>
          <p:cNvSpPr txBox="1"/>
          <p:nvPr>
            <p:ph type="ctrTitle"/>
          </p:nvPr>
        </p:nvSpPr>
        <p:spPr>
          <a:xfrm>
            <a:off x="648393" y="1787235"/>
            <a:ext cx="10706792" cy="172272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5400"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2"/>
          <p:cNvSpPr txBox="1"/>
          <p:nvPr>
            <p:ph idx="1" type="subTitle"/>
          </p:nvPr>
        </p:nvSpPr>
        <p:spPr>
          <a:xfrm>
            <a:off x="648393" y="4397432"/>
            <a:ext cx="10706792" cy="86036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3"/>
          <p:cNvSpPr txBox="1"/>
          <p:nvPr>
            <p:ph type="title"/>
          </p:nvPr>
        </p:nvSpPr>
        <p:spPr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>
  <p:cSld name="Section Header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6000"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3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/>
          <p:nvPr/>
        </p:nvSpPr>
        <p:spPr>
          <a:xfrm>
            <a:off x="0" y="6413500"/>
            <a:ext cx="12199938" cy="182563"/>
          </a:xfrm>
          <a:prstGeom prst="snip1Rect">
            <a:avLst>
              <a:gd fmla="val 16667" name="adj"/>
            </a:avLst>
          </a:prstGeom>
          <a:gradFill>
            <a:gsLst>
              <a:gs pos="0">
                <a:srgbClr val="AFAFAF"/>
              </a:gs>
              <a:gs pos="50000">
                <a:schemeClr val="accent3"/>
              </a:gs>
              <a:gs pos="100000">
                <a:srgbClr val="919191"/>
              </a:gs>
            </a:gsLst>
            <a:lin ang="5400000" scaled="0"/>
          </a:gradFill>
          <a:ln>
            <a:noFill/>
          </a:ln>
          <a:effectLst>
            <a:outerShdw blurRad="57150" rotWithShape="0" algn="ctr" dir="5400000" dist="19050">
              <a:srgbClr val="000000">
                <a:alpha val="62745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Google Shape;11;p1"/>
          <p:cNvSpPr txBox="1"/>
          <p:nvPr>
            <p:ph type="title"/>
          </p:nvPr>
        </p:nvSpPr>
        <p:spPr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1"/>
          <p:cNvSpPr/>
          <p:nvPr/>
        </p:nvSpPr>
        <p:spPr>
          <a:xfrm>
            <a:off x="-7938" y="1455738"/>
            <a:ext cx="11483976" cy="269875"/>
          </a:xfrm>
          <a:prstGeom prst="snip1Rect">
            <a:avLst>
              <a:gd fmla="val 16667" name="adj"/>
            </a:avLst>
          </a:prstGeom>
          <a:gradFill>
            <a:gsLst>
              <a:gs pos="0">
                <a:srgbClr val="7FB75F"/>
              </a:gs>
              <a:gs pos="50000">
                <a:srgbClr val="6EB141"/>
              </a:gs>
              <a:gs pos="100000">
                <a:srgbClr val="5FA134"/>
              </a:gs>
            </a:gsLst>
            <a:lin ang="5400000" scaled="0"/>
          </a:gradFill>
          <a:ln>
            <a:noFill/>
          </a:ln>
          <a:effectLst>
            <a:outerShdw blurRad="57150" rotWithShape="0" algn="ctr" dir="5400000" dist="19050">
              <a:srgbClr val="000000">
                <a:alpha val="62745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Google Shape;14;p1"/>
          <p:cNvSpPr txBox="1"/>
          <p:nvPr/>
        </p:nvSpPr>
        <p:spPr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© 3GPP 2023</a:t>
            </a:r>
            <a:endParaRPr/>
          </a:p>
        </p:txBody>
      </p:sp>
      <p:pic>
        <p:nvPicPr>
          <p:cNvPr id="15" name="Google Shape;15;p1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9867900" y="656570"/>
            <a:ext cx="1408113" cy="737256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Google Shape;16;p1"/>
          <p:cNvSpPr txBox="1"/>
          <p:nvPr/>
        </p:nvSpPr>
        <p:spPr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GB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" name="Google Shape;17;p1"/>
          <p:cNvSpPr txBox="1"/>
          <p:nvPr/>
        </p:nvSpPr>
        <p:spPr>
          <a:xfrm>
            <a:off x="133350" y="36513"/>
            <a:ext cx="4239145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GB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3GPP TSG-RAN Meeting # 101	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GB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Bangalore, India, September 11 – 15, 2023 </a:t>
            </a:r>
            <a:endParaRPr b="1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" name="Google Shape;18;p1"/>
          <p:cNvSpPr txBox="1"/>
          <p:nvPr/>
        </p:nvSpPr>
        <p:spPr>
          <a:xfrm>
            <a:off x="6456727" y="133350"/>
            <a:ext cx="48972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rgbClr val="0000FF"/>
                </a:solidFill>
              </a:rPr>
              <a:t>RP-232620 (revision of </a:t>
            </a:r>
            <a:r>
              <a:rPr b="1" i="0" lang="en-GB" sz="14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RP-232442</a:t>
            </a:r>
            <a:r>
              <a:rPr b="1" lang="en-GB">
                <a:solidFill>
                  <a:srgbClr val="0000FF"/>
                </a:solidFill>
              </a:rPr>
              <a:t>)</a:t>
            </a:r>
            <a:endParaRPr/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GB" sz="14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Agenda Item 13.4.1</a:t>
            </a:r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</p:sldLayoutIdLst>
  <p:transition>
    <p:fade thruBlk="1"/>
  </p:transition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hyperlink" Target="https://www.3gpp.org/ftp/TSG_RAN/WG4_Radio/TSGR4_108/Docs/R4-2314001.zip" TargetMode="External"/><Relationship Id="rId4" Type="http://schemas.openxmlformats.org/officeDocument/2006/relationships/hyperlink" Target="https://www.3gpp.org/ftp/tsg_ran/WG5_Test_ex-T1/TSGR5__100_Toulouse/Docs/R5-235817.zip" TargetMode="Externa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4.png"/><Relationship Id="rId4" Type="http://schemas.openxmlformats.org/officeDocument/2006/relationships/image" Target="../media/image1.png"/><Relationship Id="rId5" Type="http://schemas.openxmlformats.org/officeDocument/2006/relationships/image" Target="../media/image2.png"/><Relationship Id="rId6" Type="http://schemas.openxmlformats.org/officeDocument/2006/relationships/hyperlink" Target="https://www.3gpp.org/ftp/TSG_RAN/WG4_Radio/TSGR4_108/Docs/R4-2314001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5"/>
          <p:cNvSpPr txBox="1"/>
          <p:nvPr>
            <p:ph type="ctrTitle"/>
          </p:nvPr>
        </p:nvSpPr>
        <p:spPr>
          <a:xfrm>
            <a:off x="648393" y="1787235"/>
            <a:ext cx="10706792" cy="172272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NTN Testing work for NGSO deployments</a:t>
            </a:r>
            <a:endParaRPr/>
          </a:p>
        </p:txBody>
      </p:sp>
      <p:sp>
        <p:nvSpPr>
          <p:cNvPr id="32" name="Google Shape;32;p5"/>
          <p:cNvSpPr txBox="1"/>
          <p:nvPr>
            <p:ph idx="1" type="subTitle"/>
          </p:nvPr>
        </p:nvSpPr>
        <p:spPr>
          <a:xfrm>
            <a:off x="648393" y="4397432"/>
            <a:ext cx="10706792" cy="86036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en-GB"/>
              <a:t>Sateliot, Novamint, GateHouse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>
    <p:fade thruBlk="1"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/>
          <p:nvPr>
            <p:ph type="title"/>
          </p:nvPr>
        </p:nvSpPr>
        <p:spPr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Situation</a:t>
            </a:r>
            <a:endParaRPr/>
          </a:p>
        </p:txBody>
      </p:sp>
      <p:sp>
        <p:nvSpPr>
          <p:cNvPr id="38" name="Google Shape;38;p6"/>
          <p:cNvSpPr txBox="1"/>
          <p:nvPr>
            <p:ph idx="1" type="body"/>
          </p:nvPr>
        </p:nvSpPr>
        <p:spPr>
          <a:xfrm>
            <a:off x="417175" y="1673225"/>
            <a:ext cx="108873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GB"/>
              <a:t> </a:t>
            </a:r>
            <a:r>
              <a:rPr b="1" lang="en-GB" sz="2000"/>
              <a:t>NGSO support in NR NTN &amp; IoT NTN </a:t>
            </a:r>
            <a:endParaRPr b="1" sz="2000"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</a:pPr>
            <a:r>
              <a:rPr lang="en-GB" sz="1600"/>
              <a:t>Work conducted in Rel-17 and Rel-18 in RAN1/2/3 for NR NTN &amp; IoT NTN includes explicitly both GSO and NGSO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</a:pPr>
            <a:r>
              <a:rPr lang="en-GB" sz="1600"/>
              <a:t>Corresponding work in RAN4/RAN5 for both NR NTN &amp; IoT NTN include as well both GSO and NGSO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</a:pPr>
            <a:r>
              <a:rPr lang="en-GB" sz="1600"/>
              <a:t>LS </a:t>
            </a:r>
            <a:r>
              <a:rPr lang="en-GB" sz="1600"/>
              <a:t>between RAN5 &amp; RAN4 in the last 2 meetings (May &amp; Aug)  identified that additional work is needed, first in RAN4 and then in RAN5, to support properly NGSO:</a:t>
            </a:r>
            <a:endParaRPr i="1" sz="1600"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</a:pPr>
            <a:r>
              <a:rPr i="1" lang="en-GB" sz="1600"/>
              <a:t>In</a:t>
            </a:r>
            <a:r>
              <a:rPr i="1" lang="en-GB" sz="1600"/>
              <a:t> particular introducing new TE-emulated channel model with Doppler and delay shifts matching the satellite propagator model, ensuring that only the correctly-implemented UEs can pass the NGSO test cases</a:t>
            </a:r>
            <a:endParaRPr i="1" sz="1600"/>
          </a:p>
          <a:p>
            <a:pPr indent="-228600" lvl="1" marL="685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GB" sz="1600"/>
              <a:t>NGSO support is a key requirement for inclusion of NR NTN &amp; IoT NTN in satellite "IMT 2020"</a:t>
            </a:r>
            <a:endParaRPr b="1" sz="1600"/>
          </a:p>
          <a:p>
            <a:pPr indent="-2413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b="1" lang="en-GB" sz="2000"/>
              <a:t> Market situation 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</a:pPr>
            <a:r>
              <a:rPr lang="en-GB" sz="1600"/>
              <a:t>Several Rel-17 based NGSO commercial deployments are ongoing (IoT &amp; NR NTN)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</a:pPr>
            <a:r>
              <a:rPr lang="en-GB" sz="1600"/>
              <a:t>Non 3GPP based NGSO deployment are already there or moving fast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</a:pPr>
            <a:r>
              <a:rPr lang="en-GB" sz="1600"/>
              <a:t>For IoT NTN,  the perspective is even more urgent: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</a:pPr>
            <a:r>
              <a:rPr lang="en-GB" sz="1600"/>
              <a:t>There is a market requiring both GSO and NGSO solutions from 3GPP -  focus is NB-IoT</a:t>
            </a:r>
            <a:endParaRPr sz="1600"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</a:pPr>
            <a:r>
              <a:rPr lang="en-GB" sz="1600"/>
              <a:t>Rel-17  based IoT NTN NGSO deployments are targeting to be commercial in first half 2024</a:t>
            </a:r>
            <a:endParaRPr sz="1600"/>
          </a:p>
          <a:p>
            <a:pPr indent="-2159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</a:pPr>
            <a:r>
              <a:rPr lang="en-GB" sz="1600"/>
              <a:t>3GPP ecosystem is ready to push for both GSO and NGSO solutions  </a:t>
            </a:r>
            <a:endParaRPr sz="1600"/>
          </a:p>
          <a:p>
            <a:pPr indent="-2413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i="1" lang="en-GB" sz="2000"/>
              <a:t> </a:t>
            </a:r>
            <a:r>
              <a:rPr b="1" lang="en-GB" sz="2000"/>
              <a:t>Therefore, it is urgent to address NTN Testing work for NGSO deployments in RAN4 &amp; RAN5 within the current release</a:t>
            </a:r>
            <a:endParaRPr sz="800"/>
          </a:p>
        </p:txBody>
      </p:sp>
    </p:spTree>
  </p:cSld>
  <p:clrMapOvr>
    <a:masterClrMapping/>
  </p:clrMapOvr>
  <p:transition>
    <p:fade thruBlk="1"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7"/>
          <p:cNvSpPr txBox="1"/>
          <p:nvPr>
            <p:ph type="title"/>
          </p:nvPr>
        </p:nvSpPr>
        <p:spPr>
          <a:xfrm>
            <a:off x="838200" y="560387"/>
            <a:ext cx="10515600" cy="11304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Situation Assessment</a:t>
            </a:r>
            <a:endParaRPr/>
          </a:p>
        </p:txBody>
      </p:sp>
      <p:graphicFrame>
        <p:nvGraphicFramePr>
          <p:cNvPr id="45" name="Google Shape;45;p7"/>
          <p:cNvGraphicFramePr/>
          <p:nvPr/>
        </p:nvGraphicFramePr>
        <p:xfrm>
          <a:off x="206900" y="17861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{F0B17497-330B-437F-82BA-220FAE8FB387}</a:tableStyleId>
              </a:tblPr>
              <a:tblGrid>
                <a:gridCol w="387550"/>
                <a:gridCol w="441725"/>
                <a:gridCol w="1071825"/>
                <a:gridCol w="756300"/>
                <a:gridCol w="1156000"/>
                <a:gridCol w="1542250"/>
                <a:gridCol w="2041550"/>
              </a:tblGrid>
              <a:tr h="266400">
                <a:tc gridSpan="2" rowSpan="2"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525" marB="91425" marR="9525" marL="9525" anchor="ctr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rowSpan="2" hMerge="1"/>
                <a:tc rowSpan="2"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525" marB="91425" marR="9525" marL="9525" anchor="ctr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rowSpan="2"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WID completion 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date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525" marB="91425" marR="9525" marL="9525" anchor="ctr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gridSpan="3"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2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Current situation (Sept 23)</a:t>
                      </a:r>
                      <a:endParaRPr b="1"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525" marB="91425" marR="9525" marL="9525" anchor="ctr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  <a:tc hMerge="1"/>
              </a:tr>
              <a:tr h="574000">
                <a:tc gridSpan="2" vMerge="1"/>
                <a:tc hMerge="1" vMerge="1"/>
                <a:tc vMerge="1"/>
                <a:tc vMerge="1"/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2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Completion rate</a:t>
                      </a:r>
                      <a:endParaRPr b="1"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525" marB="91425" marR="9525" marL="9525" anchor="ctr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2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GSO</a:t>
                      </a:r>
                      <a:endParaRPr b="1"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2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Support </a:t>
                      </a:r>
                      <a:endParaRPr b="1"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525" marB="91425" marR="9525" marL="9525" anchor="ctr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2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NGSO</a:t>
                      </a:r>
                      <a:endParaRPr b="1"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2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support</a:t>
                      </a:r>
                      <a:endParaRPr b="1"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525" marB="91425" marR="9525" marL="9525" anchor="ctr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86050">
                <a:tc rowSpan="2"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RAN4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525" marB="91425" marR="9525" marL="9525" anchor="ctr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rowSpan="2"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Core + 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Perf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525" marB="91425" marR="9525" marL="9525" anchor="ctr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NR NTN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Rel-17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525" marB="91425" marR="9525" marL="9525" anchor="ctr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Mar-23</a:t>
                      </a:r>
                      <a:endParaRPr sz="12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525" marB="91425" marR="9525" marL="9525" anchor="ctr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100%</a:t>
                      </a:r>
                      <a:endParaRPr sz="12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525" marB="91425" marR="9525" marL="9525" anchor="ctr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92D050"/>
                    </a:solidFill>
                  </a:tcPr>
                </a:tc>
                <a:tc rowSpan="2"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Likely yes but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FFS in RAN4 the applicability of Zero-Doppler in RRM TCs and Frequency Error TC</a:t>
                      </a:r>
                      <a:endParaRPr sz="12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525" marB="91425" marR="9525" marL="9525" anchor="ctr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NO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RAN4 recognized Zero-doppler conditions are not applicable for RRM TCs. Missing definition of TE-emulated channel model with Doppler/Delay shifts 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525" marB="91425" marR="9525" marL="9525" anchor="ctr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0000"/>
                    </a:solidFill>
                  </a:tcPr>
                </a:tc>
              </a:tr>
              <a:tr h="767300">
                <a:tc vMerge="1"/>
                <a:tc vMerge="1"/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IoT NTN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Rel-18 (NOTE1)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525" marB="91425" marR="9525" marL="9525" anchor="ctr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Jun-23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525" marB="91425" marR="9525" marL="9525" anchor="ctr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100%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525" marB="91425" marR="9525" marL="9525" anchor="ctr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92D050"/>
                    </a:solidFill>
                  </a:tcPr>
                </a:tc>
                <a:tc vMerge="1"/>
                <a:tc vMerge="1"/>
              </a:tr>
              <a:tr h="463775">
                <a:tc rowSpan="4"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RAN5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525" marB="91425" marR="9525" marL="9525" anchor="ctr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rowSpan="2"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SIG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525" marB="91425" marR="9525" marL="9525" anchor="ctr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NR NTN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Rel-17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525" marB="91425" marR="9525" marL="9525" anchor="ctr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Dec-23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525" marB="91425" marR="9525" marL="9525" anchor="ctr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50% (Overall)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525" marB="91425" marR="9525" marL="9525" anchor="ctr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Yes (TBC)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525" marB="91425" marR="9525" marL="9525" anchor="ctr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Yes (TBC)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525" marB="91425" marR="9525" marL="9525" anchor="ctr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92D050"/>
                    </a:solidFill>
                  </a:tcPr>
                </a:tc>
              </a:tr>
              <a:tr h="463775">
                <a:tc vMerge="1"/>
                <a:tc vMerge="1"/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IoT NTN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Rel-17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525" marB="91425" marR="9525" marL="9525" anchor="ctr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Sep-23 </a:t>
                      </a:r>
                      <a:r>
                        <a:rPr lang="en-GB" sz="12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-&gt; Dec-23</a:t>
                      </a:r>
                      <a:endParaRPr sz="12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525" marB="91425" marR="9525" marL="9525" anchor="ctr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98%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525" marB="91425" marR="9525" marL="9525" anchor="ctr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Yes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525" marB="91425" marR="9525" marL="9525" anchor="ctr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Yes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525" marB="91425" marR="9525" marL="9525" anchor="ctr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92D050"/>
                    </a:solidFill>
                  </a:tcPr>
                </a:tc>
              </a:tr>
              <a:tr h="463775">
                <a:tc vMerge="1"/>
                <a:tc rowSpan="2"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RF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525" marB="91425" marR="9525" marL="9525" anchor="ctr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NR NTN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Rel-17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525" marB="91425" marR="9525" marL="9525" anchor="ctr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Dec-23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525" marB="91425" marR="9525" marL="9525" anchor="ctr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50% (Overall)</a:t>
                      </a:r>
                      <a:endParaRPr sz="12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525" marB="91425" marR="9525" marL="9525" anchor="ctr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9900"/>
                    </a:solidFill>
                  </a:tcPr>
                </a:tc>
                <a:tc rowSpan="2"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Pending RAN4 addressing FFS issues (Dependency from RAN4)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525" marB="91425" marR="9525" marL="9525" anchor="ctr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NO (Dependency from RAN4)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525" marB="91425" marR="9525" marL="9525" anchor="ctr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0000"/>
                    </a:solidFill>
                  </a:tcPr>
                </a:tc>
              </a:tr>
              <a:tr h="525700">
                <a:tc vMerge="1"/>
                <a:tc vMerge="1"/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IoT NTN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Rel-18 (NOTE1)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525" marB="91425" marR="9525" marL="9525" anchor="ctr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Dec-23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525" marB="91425" marR="9525" marL="9525" anchor="ctr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46 % (62% for NB-IoT)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525" marB="91425" marR="9525" marL="9525" anchor="ctr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9900"/>
                    </a:solidFill>
                  </a:tcPr>
                </a:tc>
                <a:tc vMerge="1"/>
                <a:tc vMerge="1"/>
              </a:tr>
            </a:tbl>
          </a:graphicData>
        </a:graphic>
      </p:graphicFrame>
      <p:sp>
        <p:nvSpPr>
          <p:cNvPr id="46" name="Google Shape;46;p7"/>
          <p:cNvSpPr txBox="1"/>
          <p:nvPr/>
        </p:nvSpPr>
        <p:spPr>
          <a:xfrm>
            <a:off x="7699325" y="2196000"/>
            <a:ext cx="4357200" cy="384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alibri"/>
                <a:ea typeface="Calibri"/>
                <a:cs typeface="Calibri"/>
                <a:sym typeface="Calibri"/>
              </a:rPr>
              <a:t>RAN5 SIG Test Specs</a:t>
            </a:r>
            <a:endParaRPr b="1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libri"/>
                <a:ea typeface="Calibri"/>
                <a:cs typeface="Calibri"/>
                <a:sym typeface="Calibri"/>
              </a:rPr>
              <a:t>=&gt; IoT NTN for both GSO and NGSO expected to be completed by Dec-23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libri"/>
                <a:ea typeface="Calibri"/>
                <a:cs typeface="Calibri"/>
                <a:sym typeface="Calibri"/>
              </a:rPr>
              <a:t>(Delay of 3 months)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libri"/>
                <a:ea typeface="Calibri"/>
                <a:cs typeface="Calibri"/>
                <a:sym typeface="Calibri"/>
              </a:rPr>
              <a:t>⇒ NR NTN for both GSO/NGSO expected to be completed by Dec-23 (No delay reported but completion is only at 50%)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RAN 5 RF/RRM/Demod Test Specs</a:t>
            </a:r>
            <a:endParaRPr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=&gt; Gaps detected in completed RAN4 work for testing NGSO cases. Applies to both NR and IoT NTN.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=&gt;A few FFS detected in completed RAN4 work for testing GSO cases. Applies to both NR and IoT NTN.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⇒ Within IoT NTN, completion rate of NB-IoT test cases is 62%, while completion rate when considering eMTC is 46%.  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=&gt;</a:t>
            </a:r>
            <a:r>
              <a:rPr b="1" lang="en-GB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RISK: Completion by Dec-23 for all the items (i.e. NR NTN and IoT NTN, including GSO and NGSO) is at stake </a:t>
            </a:r>
            <a:endParaRPr b="1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" name="Google Shape;47;p7"/>
          <p:cNvSpPr txBox="1"/>
          <p:nvPr/>
        </p:nvSpPr>
        <p:spPr>
          <a:xfrm>
            <a:off x="8773550" y="1795800"/>
            <a:ext cx="3357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alibri"/>
                <a:ea typeface="Calibri"/>
                <a:cs typeface="Calibri"/>
                <a:sym typeface="Calibri"/>
              </a:rPr>
              <a:t>SITUATION ASSESSMENT</a:t>
            </a:r>
            <a:endParaRPr b="1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" name="Google Shape;48;p7"/>
          <p:cNvSpPr txBox="1"/>
          <p:nvPr/>
        </p:nvSpPr>
        <p:spPr>
          <a:xfrm>
            <a:off x="132275" y="5852825"/>
            <a:ext cx="58608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libri"/>
                <a:ea typeface="Calibri"/>
                <a:cs typeface="Calibri"/>
                <a:sym typeface="Calibri"/>
              </a:rPr>
              <a:t>NOTE 1: Release-independent from Rel-17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libri"/>
                <a:ea typeface="Calibri"/>
                <a:cs typeface="Calibri"/>
                <a:sym typeface="Calibri"/>
              </a:rPr>
              <a:t>RAN4&amp;RAN5 interaction documents on NTN testing: </a:t>
            </a:r>
            <a:r>
              <a:rPr lang="en-GB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R4-2314001</a:t>
            </a:r>
            <a:r>
              <a:rPr lang="en-GB"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GB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4"/>
              </a:rPr>
              <a:t>R5-235817</a:t>
            </a:r>
            <a:r>
              <a:rPr lang="en-GB">
                <a:latin typeface="Calibri"/>
                <a:ea typeface="Calibri"/>
                <a:cs typeface="Calibri"/>
                <a:sym typeface="Calibri"/>
              </a:rPr>
              <a:t> 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8"/>
          <p:cNvSpPr txBox="1"/>
          <p:nvPr>
            <p:ph type="title"/>
          </p:nvPr>
        </p:nvSpPr>
        <p:spPr>
          <a:xfrm>
            <a:off x="838200" y="560387"/>
            <a:ext cx="10515600" cy="1130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Way Forward</a:t>
            </a:r>
            <a:endParaRPr/>
          </a:p>
        </p:txBody>
      </p:sp>
      <p:sp>
        <p:nvSpPr>
          <p:cNvPr id="54" name="Google Shape;54;p8"/>
          <p:cNvSpPr txBox="1"/>
          <p:nvPr>
            <p:ph idx="1" type="body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413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b="1" lang="en-GB" sz="2000"/>
              <a:t>RAN4 needs to work/complete work on identified missing points raised by RAN5 (e.g. TE-emulated channel model) to </a:t>
            </a:r>
            <a:r>
              <a:rPr b="1" lang="en-GB" sz="2000"/>
              <a:t>complete</a:t>
            </a:r>
            <a:r>
              <a:rPr b="1" lang="en-GB" sz="2000"/>
              <a:t> NTN testing specs within the current considered release and without long gap (one quarter) between GSO and NGSO support. </a:t>
            </a:r>
            <a:endParaRPr b="1" sz="2000"/>
          </a:p>
          <a:p>
            <a:pPr indent="-241300" lvl="0" marL="228600" rtl="0" algn="l"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b="1" lang="en-GB" sz="2000"/>
              <a:t>RAN5 and RAN4 should strengthen cooperation to complete all the work by Mar-24. </a:t>
            </a:r>
            <a:endParaRPr b="1" sz="2000"/>
          </a:p>
          <a:p>
            <a:pPr indent="0" lvl="0" marL="2286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1600"/>
          </a:p>
          <a:p>
            <a:pPr indent="-241300" lvl="1" marL="685800" rtl="0" algn="l"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GB" sz="1600"/>
              <a:t>There are 2 RAN4 meetings in Q4 23 (RAN4#108-bis, RAN4#109) and 1 RAN4 meeting in Q1 24 (RAN4#110)</a:t>
            </a:r>
            <a:endParaRPr sz="1600"/>
          </a:p>
          <a:p>
            <a:pPr indent="-241300" lvl="1" marL="685800" rtl="0" algn="l"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GB" sz="1600"/>
              <a:t>There are 1 RAN5 meeting in Q4 23 (RAN5#101) and 1 RAN5 </a:t>
            </a:r>
            <a:r>
              <a:rPr lang="en-GB" sz="1600"/>
              <a:t>meeting in Q1 24 (RAN5#102)</a:t>
            </a:r>
            <a:endParaRPr sz="1600"/>
          </a:p>
          <a:p>
            <a:pPr indent="-241300" lvl="1" marL="685800" rtl="0" algn="l"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GB" sz="1600"/>
              <a:t>If well coordinated, </a:t>
            </a:r>
            <a:r>
              <a:rPr b="1" lang="en-GB" sz="1600"/>
              <a:t>it should be possible to complete the remaining work for RAN4 in 3 meetings and for RAN5 in 2 meetings</a:t>
            </a:r>
            <a:endParaRPr b="1" sz="1600"/>
          </a:p>
          <a:p>
            <a:pPr indent="-241300" lvl="2" marL="1143000" rtl="0" algn="l"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b="1" lang="en-GB" sz="1600"/>
              <a:t>Coordination can be done before each meeting </a:t>
            </a:r>
            <a:r>
              <a:rPr lang="en-GB" sz="1600"/>
              <a:t>(RAN4 &amp; RAN5) in order to bring consolidated work at the meetings</a:t>
            </a:r>
            <a:endParaRPr sz="1600"/>
          </a:p>
          <a:p>
            <a:pPr indent="-215900" lvl="2" marL="1143000" rtl="0" algn="l">
              <a:spcBef>
                <a:spcPts val="500"/>
              </a:spcBef>
              <a:spcAft>
                <a:spcPts val="0"/>
              </a:spcAft>
              <a:buSzPts val="1600"/>
              <a:buChar char="•"/>
            </a:pPr>
            <a:r>
              <a:rPr b="1" lang="en-GB" sz="1600"/>
              <a:t>Coordination in the form of joint sessions  between RAN5 and RAN4</a:t>
            </a:r>
            <a:r>
              <a:rPr lang="en-GB" sz="1600"/>
              <a:t> is also needed in November’s meeting (RAN4#109 &amp; RAN5#101) and in February’ meeting (RAN4#110 &amp; RAN5#102) </a:t>
            </a:r>
            <a:endParaRPr sz="1600"/>
          </a:p>
          <a:p>
            <a:pPr indent="-215900" lvl="1" marL="685800" rtl="0" algn="l"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b="1" lang="en-GB" sz="1600"/>
              <a:t>Several satellite companies are already committed to put more resources in RAN4 &amp; RAN5</a:t>
            </a:r>
            <a:r>
              <a:rPr lang="en-GB" sz="1600"/>
              <a:t>, in particular to support the work on NGSO testing issues</a:t>
            </a:r>
            <a:endParaRPr sz="1600"/>
          </a:p>
          <a:p>
            <a:pPr indent="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>
    <p:fade thruBlk="1"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9"/>
          <p:cNvSpPr txBox="1"/>
          <p:nvPr>
            <p:ph type="title"/>
          </p:nvPr>
        </p:nvSpPr>
        <p:spPr>
          <a:xfrm>
            <a:off x="838200" y="560387"/>
            <a:ext cx="10515600" cy="11304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Potential t</a:t>
            </a:r>
            <a:r>
              <a:rPr lang="en-GB"/>
              <a:t>imelines </a:t>
            </a:r>
            <a:endParaRPr/>
          </a:p>
        </p:txBody>
      </p:sp>
      <p:sp>
        <p:nvSpPr>
          <p:cNvPr id="61" name="Google Shape;61;p9"/>
          <p:cNvSpPr txBox="1"/>
          <p:nvPr/>
        </p:nvSpPr>
        <p:spPr>
          <a:xfrm>
            <a:off x="262800" y="2372350"/>
            <a:ext cx="575400" cy="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500">
                <a:latin typeface="Calibri"/>
                <a:ea typeface="Calibri"/>
                <a:cs typeface="Calibri"/>
                <a:sym typeface="Calibri"/>
              </a:rPr>
              <a:t>RAN</a:t>
            </a:r>
            <a:endParaRPr b="1" sz="15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" name="Google Shape;62;p9"/>
          <p:cNvSpPr txBox="1"/>
          <p:nvPr/>
        </p:nvSpPr>
        <p:spPr>
          <a:xfrm>
            <a:off x="1710500" y="1934300"/>
            <a:ext cx="9207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libri"/>
                <a:ea typeface="Calibri"/>
                <a:cs typeface="Calibri"/>
                <a:sym typeface="Calibri"/>
              </a:rPr>
              <a:t>Sept 23	Oct 23	Nov 23	Dec 23	Jan 24		Feb 24	Mar 24	Apr 24	May 24	Jun 24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63" name="Google Shape;63;p9"/>
          <p:cNvCxnSpPr/>
          <p:nvPr/>
        </p:nvCxnSpPr>
        <p:spPr>
          <a:xfrm>
            <a:off x="3421000" y="1950300"/>
            <a:ext cx="0" cy="4028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64" name="Google Shape;64;p9"/>
          <p:cNvCxnSpPr/>
          <p:nvPr/>
        </p:nvCxnSpPr>
        <p:spPr>
          <a:xfrm>
            <a:off x="2582800" y="1950300"/>
            <a:ext cx="0" cy="4028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65" name="Google Shape;65;p9"/>
          <p:cNvCxnSpPr/>
          <p:nvPr/>
        </p:nvCxnSpPr>
        <p:spPr>
          <a:xfrm>
            <a:off x="4335400" y="1950300"/>
            <a:ext cx="0" cy="4028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66" name="Google Shape;66;p9"/>
          <p:cNvCxnSpPr/>
          <p:nvPr/>
        </p:nvCxnSpPr>
        <p:spPr>
          <a:xfrm>
            <a:off x="5249800" y="1950300"/>
            <a:ext cx="0" cy="4028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67" name="Google Shape;67;p9"/>
          <p:cNvCxnSpPr/>
          <p:nvPr/>
        </p:nvCxnSpPr>
        <p:spPr>
          <a:xfrm>
            <a:off x="6164200" y="1950300"/>
            <a:ext cx="0" cy="4028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68" name="Google Shape;68;p9"/>
          <p:cNvCxnSpPr/>
          <p:nvPr/>
        </p:nvCxnSpPr>
        <p:spPr>
          <a:xfrm>
            <a:off x="7154800" y="1950300"/>
            <a:ext cx="0" cy="4028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69" name="Google Shape;69;p9"/>
          <p:cNvSpPr/>
          <p:nvPr/>
        </p:nvSpPr>
        <p:spPr>
          <a:xfrm>
            <a:off x="1950300" y="2461850"/>
            <a:ext cx="255775" cy="175850"/>
          </a:xfrm>
          <a:prstGeom prst="flowChartDecision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" name="Google Shape;70;p9"/>
          <p:cNvSpPr/>
          <p:nvPr/>
        </p:nvSpPr>
        <p:spPr>
          <a:xfrm>
            <a:off x="4693500" y="2461850"/>
            <a:ext cx="255775" cy="175850"/>
          </a:xfrm>
          <a:prstGeom prst="flowChartDecision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" name="Google Shape;71;p9"/>
          <p:cNvSpPr/>
          <p:nvPr/>
        </p:nvSpPr>
        <p:spPr>
          <a:xfrm>
            <a:off x="7512900" y="2461850"/>
            <a:ext cx="255775" cy="175850"/>
          </a:xfrm>
          <a:prstGeom prst="flowChartDecision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" name="Google Shape;72;p9"/>
          <p:cNvSpPr txBox="1"/>
          <p:nvPr/>
        </p:nvSpPr>
        <p:spPr>
          <a:xfrm>
            <a:off x="1639600" y="2637700"/>
            <a:ext cx="943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libri"/>
                <a:ea typeface="Calibri"/>
                <a:cs typeface="Calibri"/>
                <a:sym typeface="Calibri"/>
              </a:rPr>
              <a:t>RAN#101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" name="Google Shape;73;p9"/>
          <p:cNvSpPr txBox="1"/>
          <p:nvPr/>
        </p:nvSpPr>
        <p:spPr>
          <a:xfrm>
            <a:off x="4321000" y="2635450"/>
            <a:ext cx="943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libri"/>
                <a:ea typeface="Calibri"/>
                <a:cs typeface="Calibri"/>
                <a:sym typeface="Calibri"/>
              </a:rPr>
              <a:t>RAN#102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" name="Google Shape;74;p9"/>
          <p:cNvSpPr txBox="1"/>
          <p:nvPr/>
        </p:nvSpPr>
        <p:spPr>
          <a:xfrm>
            <a:off x="7140400" y="2635450"/>
            <a:ext cx="943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libri"/>
                <a:ea typeface="Calibri"/>
                <a:cs typeface="Calibri"/>
                <a:sym typeface="Calibri"/>
              </a:rPr>
              <a:t>RAN#103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" name="Google Shape;75;p9"/>
          <p:cNvSpPr txBox="1"/>
          <p:nvPr/>
        </p:nvSpPr>
        <p:spPr>
          <a:xfrm>
            <a:off x="10036000" y="2635450"/>
            <a:ext cx="943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libri"/>
                <a:ea typeface="Calibri"/>
                <a:cs typeface="Calibri"/>
                <a:sym typeface="Calibri"/>
              </a:rPr>
              <a:t>RAN#104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76" name="Google Shape;76;p9"/>
          <p:cNvCxnSpPr/>
          <p:nvPr/>
        </p:nvCxnSpPr>
        <p:spPr>
          <a:xfrm>
            <a:off x="8069200" y="1950300"/>
            <a:ext cx="0" cy="4028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7" name="Google Shape;77;p9"/>
          <p:cNvCxnSpPr/>
          <p:nvPr/>
        </p:nvCxnSpPr>
        <p:spPr>
          <a:xfrm>
            <a:off x="8907400" y="1950300"/>
            <a:ext cx="0" cy="4028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8" name="Google Shape;78;p9"/>
          <p:cNvCxnSpPr/>
          <p:nvPr/>
        </p:nvCxnSpPr>
        <p:spPr>
          <a:xfrm>
            <a:off x="9974200" y="1950300"/>
            <a:ext cx="0" cy="4028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79" name="Google Shape;79;p9"/>
          <p:cNvSpPr/>
          <p:nvPr/>
        </p:nvSpPr>
        <p:spPr>
          <a:xfrm>
            <a:off x="10332300" y="2461850"/>
            <a:ext cx="255775" cy="175850"/>
          </a:xfrm>
          <a:prstGeom prst="flowChartDecision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0" name="Google Shape;80;p9"/>
          <p:cNvSpPr/>
          <p:nvPr/>
        </p:nvSpPr>
        <p:spPr>
          <a:xfrm>
            <a:off x="6827100" y="3147650"/>
            <a:ext cx="255775" cy="175850"/>
          </a:xfrm>
          <a:prstGeom prst="flowChartDecision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1" name="Google Shape;81;p9"/>
          <p:cNvSpPr txBox="1"/>
          <p:nvPr/>
        </p:nvSpPr>
        <p:spPr>
          <a:xfrm>
            <a:off x="6454600" y="3321250"/>
            <a:ext cx="1185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libri"/>
                <a:ea typeface="Calibri"/>
                <a:cs typeface="Calibri"/>
                <a:sym typeface="Calibri"/>
              </a:rPr>
              <a:t>RAN4#110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" name="Google Shape;82;p9"/>
          <p:cNvSpPr/>
          <p:nvPr/>
        </p:nvSpPr>
        <p:spPr>
          <a:xfrm>
            <a:off x="3855300" y="3147650"/>
            <a:ext cx="255775" cy="175850"/>
          </a:xfrm>
          <a:prstGeom prst="flowChartDecision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3" name="Google Shape;83;p9"/>
          <p:cNvSpPr txBox="1"/>
          <p:nvPr/>
        </p:nvSpPr>
        <p:spPr>
          <a:xfrm>
            <a:off x="3482800" y="3321250"/>
            <a:ext cx="1185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libri"/>
                <a:ea typeface="Calibri"/>
                <a:cs typeface="Calibri"/>
                <a:sym typeface="Calibri"/>
              </a:rPr>
              <a:t>RAN4#109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" name="Google Shape;84;p9"/>
          <p:cNvSpPr/>
          <p:nvPr/>
        </p:nvSpPr>
        <p:spPr>
          <a:xfrm>
            <a:off x="2940900" y="3147650"/>
            <a:ext cx="255775" cy="175850"/>
          </a:xfrm>
          <a:prstGeom prst="flowChartDecision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" name="Google Shape;85;p9"/>
          <p:cNvSpPr txBox="1"/>
          <p:nvPr/>
        </p:nvSpPr>
        <p:spPr>
          <a:xfrm>
            <a:off x="2568400" y="3321250"/>
            <a:ext cx="1185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libri"/>
                <a:ea typeface="Calibri"/>
                <a:cs typeface="Calibri"/>
                <a:sym typeface="Calibri"/>
              </a:rPr>
              <a:t>RAN4#108b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p9"/>
          <p:cNvSpPr/>
          <p:nvPr/>
        </p:nvSpPr>
        <p:spPr>
          <a:xfrm>
            <a:off x="6827100" y="4976450"/>
            <a:ext cx="255775" cy="175850"/>
          </a:xfrm>
          <a:prstGeom prst="flowChartDecision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" name="Google Shape;87;p9"/>
          <p:cNvSpPr txBox="1"/>
          <p:nvPr/>
        </p:nvSpPr>
        <p:spPr>
          <a:xfrm>
            <a:off x="6454600" y="5150050"/>
            <a:ext cx="1185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libri"/>
                <a:ea typeface="Calibri"/>
                <a:cs typeface="Calibri"/>
                <a:sym typeface="Calibri"/>
              </a:rPr>
              <a:t>RAN5#102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" name="Google Shape;88;p9"/>
          <p:cNvSpPr/>
          <p:nvPr/>
        </p:nvSpPr>
        <p:spPr>
          <a:xfrm>
            <a:off x="3855300" y="4976450"/>
            <a:ext cx="255775" cy="175850"/>
          </a:xfrm>
          <a:prstGeom prst="flowChartDecision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9" name="Google Shape;89;p9"/>
          <p:cNvSpPr txBox="1"/>
          <p:nvPr/>
        </p:nvSpPr>
        <p:spPr>
          <a:xfrm>
            <a:off x="3482800" y="5150050"/>
            <a:ext cx="1185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libri"/>
                <a:ea typeface="Calibri"/>
                <a:cs typeface="Calibri"/>
                <a:sym typeface="Calibri"/>
              </a:rPr>
              <a:t>RAN5#101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Google Shape;90;p9"/>
          <p:cNvSpPr txBox="1"/>
          <p:nvPr/>
        </p:nvSpPr>
        <p:spPr>
          <a:xfrm>
            <a:off x="262800" y="3210550"/>
            <a:ext cx="943200" cy="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500">
                <a:latin typeface="Calibri"/>
                <a:ea typeface="Calibri"/>
                <a:cs typeface="Calibri"/>
                <a:sym typeface="Calibri"/>
              </a:rPr>
              <a:t>RAN4</a:t>
            </a:r>
            <a:endParaRPr b="1" sz="15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Google Shape;91;p9"/>
          <p:cNvSpPr txBox="1"/>
          <p:nvPr/>
        </p:nvSpPr>
        <p:spPr>
          <a:xfrm>
            <a:off x="367100" y="4976450"/>
            <a:ext cx="943200" cy="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500">
                <a:latin typeface="Calibri"/>
                <a:ea typeface="Calibri"/>
                <a:cs typeface="Calibri"/>
                <a:sym typeface="Calibri"/>
              </a:rPr>
              <a:t>RAN5</a:t>
            </a:r>
            <a:endParaRPr b="1" sz="15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" name="Google Shape;92;p9"/>
          <p:cNvSpPr txBox="1"/>
          <p:nvPr/>
        </p:nvSpPr>
        <p:spPr>
          <a:xfrm>
            <a:off x="3454900" y="4004800"/>
            <a:ext cx="1185300" cy="615600"/>
          </a:xfrm>
          <a:prstGeom prst="rect">
            <a:avLst/>
          </a:prstGeom>
          <a:solidFill>
            <a:srgbClr val="CCCCCC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alibri"/>
                <a:ea typeface="Calibri"/>
                <a:cs typeface="Calibri"/>
                <a:sym typeface="Calibri"/>
              </a:rPr>
              <a:t>Joint Session</a:t>
            </a:r>
            <a:endParaRPr b="1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alibri"/>
                <a:ea typeface="Calibri"/>
                <a:cs typeface="Calibri"/>
                <a:sym typeface="Calibri"/>
              </a:rPr>
              <a:t>RAN4/RAN5</a:t>
            </a:r>
            <a:endParaRPr b="1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" name="Google Shape;93;p9"/>
          <p:cNvSpPr txBox="1"/>
          <p:nvPr/>
        </p:nvSpPr>
        <p:spPr>
          <a:xfrm>
            <a:off x="6426700" y="4004800"/>
            <a:ext cx="1185300" cy="615600"/>
          </a:xfrm>
          <a:prstGeom prst="rect">
            <a:avLst/>
          </a:prstGeom>
          <a:solidFill>
            <a:srgbClr val="CCCCCC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alibri"/>
                <a:ea typeface="Calibri"/>
                <a:cs typeface="Calibri"/>
                <a:sym typeface="Calibri"/>
              </a:rPr>
              <a:t>Joint Session</a:t>
            </a:r>
            <a:endParaRPr b="1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alibri"/>
                <a:ea typeface="Calibri"/>
                <a:cs typeface="Calibri"/>
                <a:sym typeface="Calibri"/>
              </a:rPr>
              <a:t>RAN4/RAN5</a:t>
            </a:r>
            <a:endParaRPr b="1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9"/>
          <p:cNvSpPr txBox="1"/>
          <p:nvPr/>
        </p:nvSpPr>
        <p:spPr>
          <a:xfrm>
            <a:off x="4840000" y="5746650"/>
            <a:ext cx="2543400" cy="6156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alibri"/>
                <a:ea typeface="Calibri"/>
                <a:cs typeface="Calibri"/>
                <a:sym typeface="Calibri"/>
              </a:rPr>
              <a:t>GSO support completed </a:t>
            </a:r>
            <a:endParaRPr b="1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alibri"/>
                <a:ea typeface="Calibri"/>
                <a:cs typeface="Calibri"/>
                <a:sym typeface="Calibri"/>
              </a:rPr>
              <a:t>for NR NTN &amp; IoT NTN</a:t>
            </a:r>
            <a:endParaRPr b="1"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95" name="Google Shape;95;p9"/>
          <p:cNvCxnSpPr>
            <a:stCxn id="94" idx="0"/>
            <a:endCxn id="89" idx="3"/>
          </p:cNvCxnSpPr>
          <p:nvPr/>
        </p:nvCxnSpPr>
        <p:spPr>
          <a:xfrm rot="10800000">
            <a:off x="4668100" y="5350050"/>
            <a:ext cx="1443600" cy="3966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96" name="Google Shape;96;p9"/>
          <p:cNvCxnSpPr>
            <a:stCxn id="94" idx="0"/>
          </p:cNvCxnSpPr>
          <p:nvPr/>
        </p:nvCxnSpPr>
        <p:spPr>
          <a:xfrm rot="10800000">
            <a:off x="4435300" y="3265050"/>
            <a:ext cx="1676400" cy="24816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97" name="Google Shape;97;p9"/>
          <p:cNvSpPr txBox="1"/>
          <p:nvPr/>
        </p:nvSpPr>
        <p:spPr>
          <a:xfrm>
            <a:off x="8192800" y="5746650"/>
            <a:ext cx="2543400" cy="6156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alibri"/>
                <a:ea typeface="Calibri"/>
                <a:cs typeface="Calibri"/>
                <a:sym typeface="Calibri"/>
              </a:rPr>
              <a:t>NGSO support completed </a:t>
            </a:r>
            <a:endParaRPr b="1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alibri"/>
                <a:ea typeface="Calibri"/>
                <a:cs typeface="Calibri"/>
                <a:sym typeface="Calibri"/>
              </a:rPr>
              <a:t>for NR NTN &amp; IoT NTN</a:t>
            </a:r>
            <a:endParaRPr b="1"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98" name="Google Shape;98;p9"/>
          <p:cNvCxnSpPr>
            <a:stCxn id="97" idx="0"/>
          </p:cNvCxnSpPr>
          <p:nvPr/>
        </p:nvCxnSpPr>
        <p:spPr>
          <a:xfrm rot="10800000">
            <a:off x="8020900" y="5350050"/>
            <a:ext cx="1443600" cy="3966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99" name="Google Shape;99;p9"/>
          <p:cNvCxnSpPr>
            <a:stCxn id="97" idx="0"/>
          </p:cNvCxnSpPr>
          <p:nvPr/>
        </p:nvCxnSpPr>
        <p:spPr>
          <a:xfrm rot="10800000">
            <a:off x="7788100" y="3265050"/>
            <a:ext cx="1676400" cy="24816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0"/>
          <p:cNvSpPr txBox="1"/>
          <p:nvPr>
            <p:ph type="title"/>
          </p:nvPr>
        </p:nvSpPr>
        <p:spPr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Proposals</a:t>
            </a:r>
            <a:endParaRPr/>
          </a:p>
        </p:txBody>
      </p:sp>
      <p:sp>
        <p:nvSpPr>
          <p:cNvPr id="105" name="Google Shape;105;p10"/>
          <p:cNvSpPr txBox="1"/>
          <p:nvPr>
            <p:ph idx="1" type="body"/>
          </p:nvPr>
        </p:nvSpPr>
        <p:spPr>
          <a:xfrm>
            <a:off x="430250" y="1825625"/>
            <a:ext cx="115779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000"/>
              <a:t>RAN4</a:t>
            </a:r>
            <a:endParaRPr b="1" sz="2000"/>
          </a:p>
          <a:p>
            <a:pPr indent="-215900" lvl="0" marL="228600" rtl="0" algn="l"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b="1" lang="en-GB" sz="2000"/>
              <a:t>Proposal 1: RAN to mandate RAN4 to complete missing work (e.g.  frequency error testing configurations, TE-emulated channel model with doppler/freq shifts) for IoT NTN &amp; NR NTN by RAN#103 (Mar-24)</a:t>
            </a:r>
            <a:endParaRPr b="1" sz="2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000">
              <a:solidFill>
                <a:srgbClr val="FF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000"/>
              <a:t>RAN4 &amp; RAN 5 Nov 23 &amp; Feb 24</a:t>
            </a:r>
            <a:endParaRPr b="1" sz="2000"/>
          </a:p>
          <a:p>
            <a:pPr indent="-215900" lvl="0" marL="2286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•"/>
            </a:pPr>
            <a:r>
              <a:rPr b="1" lang="en-GB" sz="2000">
                <a:solidFill>
                  <a:srgbClr val="000000"/>
                </a:solidFill>
              </a:rPr>
              <a:t>Proposal 2:  Coordination between RAN4 &amp; RAN5 is needed in November 23 and in February 2024 - </a:t>
            </a:r>
            <a:r>
              <a:rPr b="1" lang="en-GB" sz="2000">
                <a:solidFill>
                  <a:srgbClr val="000000"/>
                </a:solidFill>
              </a:rPr>
              <a:t>Joint sessions RAN4-RAN5 to be planned in Nov 23 and Feb 24 to provide status on each issue identified and define what is expected on both sides on NTN testing work</a:t>
            </a:r>
            <a:endParaRPr b="1" sz="20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000">
              <a:solidFill>
                <a:srgbClr val="FF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000"/>
              <a:t>RAN5</a:t>
            </a:r>
            <a:endParaRPr b="1" sz="2000"/>
          </a:p>
          <a:p>
            <a:pPr indent="-215900" lvl="0" marL="228600" rtl="0" algn="l"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b="1" lang="en-GB" sz="2000"/>
              <a:t>Proposal 3:  RAN to mandate RAN5 to complete work for IoT NTN &amp; NR NTN on GSO by RAN#102 (Dec 23) and on NGSO by RAN#103 (Mar-24) </a:t>
            </a:r>
            <a:endParaRPr b="1" sz="2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000"/>
              <a:t>RAN</a:t>
            </a:r>
            <a:endParaRPr b="1" sz="2000"/>
          </a:p>
          <a:p>
            <a:pPr indent="-241300" lvl="0" marL="228600" rtl="0" algn="l"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b="1" lang="en-GB" sz="2000"/>
              <a:t>Proposal 4: Reassess the situation at RAN#102 and if timelines are at risk, prioritize technologies in line with respective technical completion rates and market needs</a:t>
            </a:r>
            <a:endParaRPr sz="1400"/>
          </a:p>
          <a:p>
            <a:pPr indent="0" lvl="0" marL="228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1" sz="20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 thruBlk="1"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1"/>
          <p:cNvSpPr txBox="1"/>
          <p:nvPr>
            <p:ph type="title"/>
          </p:nvPr>
        </p:nvSpPr>
        <p:spPr>
          <a:xfrm>
            <a:off x="831850" y="1709738"/>
            <a:ext cx="10515600" cy="2852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Additional material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12"/>
          <p:cNvSpPr txBox="1"/>
          <p:nvPr>
            <p:ph type="title"/>
          </p:nvPr>
        </p:nvSpPr>
        <p:spPr>
          <a:xfrm>
            <a:off x="838200" y="560387"/>
            <a:ext cx="10515600" cy="11304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Responses in the LS Replay</a:t>
            </a:r>
            <a:endParaRPr/>
          </a:p>
        </p:txBody>
      </p:sp>
      <p:pic>
        <p:nvPicPr>
          <p:cNvPr id="118" name="Google Shape;118;p1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1250" y="1805914"/>
            <a:ext cx="6179750" cy="1859175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19" name="Google Shape;119;p1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71250" y="3825825"/>
            <a:ext cx="6179749" cy="238120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20" name="Google Shape;120;p1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501875" y="1805926"/>
            <a:ext cx="5404250" cy="1859175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121" name="Google Shape;121;p12"/>
          <p:cNvSpPr txBox="1"/>
          <p:nvPr/>
        </p:nvSpPr>
        <p:spPr>
          <a:xfrm>
            <a:off x="6817300" y="4059850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Source: </a:t>
            </a:r>
            <a:r>
              <a:rPr lang="en-GB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6"/>
              </a:rPr>
              <a:t>R4-2314001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