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1" r:id="rId2"/>
    <p:sldMasterId id="2147484026" r:id="rId3"/>
  </p:sldMasterIdLst>
  <p:notesMasterIdLst>
    <p:notesMasterId r:id="rId15"/>
  </p:notesMasterIdLst>
  <p:handoutMasterIdLst>
    <p:handoutMasterId r:id="rId16"/>
  </p:handoutMasterIdLst>
  <p:sldIdLst>
    <p:sldId id="283" r:id="rId4"/>
    <p:sldId id="1504" r:id="rId5"/>
    <p:sldId id="2147471017" r:id="rId6"/>
    <p:sldId id="2147471025" r:id="rId7"/>
    <p:sldId id="2147471024" r:id="rId8"/>
    <p:sldId id="2147471020" r:id="rId9"/>
    <p:sldId id="2147471021" r:id="rId10"/>
    <p:sldId id="2147471022" r:id="rId11"/>
    <p:sldId id="2147471023" r:id="rId12"/>
    <p:sldId id="2147471016" r:id="rId13"/>
    <p:sldId id="2147471018" r:id="rId1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E8D0D622-F6C6-F44A-B365-B4A5FF6195C2}">
          <p14:sldIdLst>
            <p14:sldId id="283"/>
          </p14:sldIdLst>
        </p14:section>
        <p14:section name="General" id="{17C670ED-A4D6-4502-8203-67C0E20568EB}">
          <p14:sldIdLst>
            <p14:sldId id="1504"/>
            <p14:sldId id="2147471017"/>
            <p14:sldId id="2147471025"/>
            <p14:sldId id="2147471024"/>
            <p14:sldId id="2147471020"/>
            <p14:sldId id="2147471021"/>
            <p14:sldId id="2147471022"/>
            <p14:sldId id="2147471023"/>
            <p14:sldId id="2147471016"/>
            <p14:sldId id="214747101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Yan Cheng 2" initials="Yan Cheng" lastIdx="1" clrIdx="1">
    <p:extLst>
      <p:ext uri="{19B8F6BF-5375-455C-9EA6-DF929625EA0E}">
        <p15:presenceInfo xmlns:p15="http://schemas.microsoft.com/office/powerpoint/2012/main" userId="Yan Cheng 2" providerId="None"/>
      </p:ext>
    </p:extLst>
  </p:cmAuthor>
  <p:cmAuthor id="3" name="David mazzarese" initials="Dm" lastIdx="1" clrIdx="2">
    <p:extLst>
      <p:ext uri="{19B8F6BF-5375-455C-9EA6-DF929625EA0E}">
        <p15:presenceInfo xmlns:p15="http://schemas.microsoft.com/office/powerpoint/2012/main" userId="S-1-5-21-147214757-305610072-1517763936-888365" providerId="AD"/>
      </p:ext>
    </p:extLst>
  </p:cmAuthor>
  <p:cmAuthor id="4" name="Yi Wang" initials="WY" lastIdx="1" clrIdx="3">
    <p:extLst>
      <p:ext uri="{19B8F6BF-5375-455C-9EA6-DF929625EA0E}">
        <p15:presenceInfo xmlns:p15="http://schemas.microsoft.com/office/powerpoint/2012/main" userId="Yi W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0BB5"/>
    <a:srgbClr val="E9002F"/>
    <a:srgbClr val="B5B5B5"/>
    <a:srgbClr val="D4F1F5"/>
    <a:srgbClr val="FFFFFF"/>
    <a:srgbClr val="D0E8C4"/>
    <a:srgbClr val="DDDDDD"/>
    <a:srgbClr val="000000"/>
    <a:srgbClr val="595757"/>
    <a:srgbClr val="2218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01" d="100"/>
          <a:sy n="101" d="100"/>
        </p:scale>
        <p:origin x="96" y="2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>
              <a:ea typeface="宋体" panose="02010600030101010101" pitchFamily="2" charset="-122"/>
            </a:endParaRPr>
          </a:p>
        </p:txBody>
      </p:sp>
      <p:sp>
        <p:nvSpPr>
          <p:cNvPr id="2048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1A1C011-3D0E-4649-A57E-427FA9C18FAB}" type="slidenum">
              <a:rPr lang="en-US" altLang="zh-CN" smtClean="0">
                <a:latin typeface="Calibri" panose="020F0502020204030204" pitchFamily="34" charset="0"/>
              </a:rPr>
              <a:pPr/>
              <a:t>10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419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289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7714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320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333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9732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730347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137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4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ct val="0"/>
              </a:spcBef>
              <a:buNone/>
              <a:defRPr sz="31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2" y="1512877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83594797"/>
      </p:ext>
    </p:extLst>
  </p:cSld>
  <p:clrMapOvr>
    <a:masterClrMapping/>
  </p:clrMapOvr>
  <p:transition/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8" y="325440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8" y="1628777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57125321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839" y="1600202"/>
            <a:ext cx="10977087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4">
            <a:extLst/>
          </p:cNvPr>
          <p:cNvSpPr>
            <a:spLocks noGrp="1"/>
          </p:cNvSpPr>
          <p:nvPr>
            <p:ph type="title"/>
          </p:nvPr>
        </p:nvSpPr>
        <p:spPr>
          <a:xfrm>
            <a:off x="609680" y="392232"/>
            <a:ext cx="5141820" cy="4308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3AFD7F-C57C-4029-BEA6-6CB8AB8569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83963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latin typeface="Calibri" panose="020F0502020204030204" pitchFamily="34" charset="0"/>
              </a:defRPr>
            </a:lvl1pPr>
          </a:lstStyle>
          <a:p>
            <a:fld id="{968038E4-6B80-4F01-9B91-DE9DEFF4C0B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686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7" y="907094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199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399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102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4"/>
              </a:lnSpc>
              <a:spcBef>
                <a:spcPts val="0"/>
              </a:spcBef>
              <a:buNone/>
              <a:defRPr sz="31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699" indent="0" algn="ctr">
              <a:buNone/>
              <a:defRPr sz="2592"/>
            </a:lvl2pPr>
            <a:lvl3pPr marL="1185395" indent="0" algn="ctr">
              <a:buNone/>
              <a:defRPr sz="2334"/>
            </a:lvl3pPr>
            <a:lvl4pPr marL="1778094" indent="0" algn="ctr">
              <a:buNone/>
              <a:defRPr sz="2074"/>
            </a:lvl4pPr>
            <a:lvl5pPr marL="2370792" indent="0" algn="ctr">
              <a:buNone/>
              <a:defRPr sz="2074"/>
            </a:lvl5pPr>
            <a:lvl6pPr marL="2963488" indent="0" algn="ctr">
              <a:buNone/>
              <a:defRPr sz="2074"/>
            </a:lvl6pPr>
            <a:lvl7pPr marL="3556187" indent="0" algn="ctr">
              <a:buNone/>
              <a:defRPr sz="2074"/>
            </a:lvl7pPr>
            <a:lvl8pPr marL="4148886" indent="0" algn="ctr">
              <a:buNone/>
              <a:defRPr sz="2074"/>
            </a:lvl8pPr>
            <a:lvl9pPr marL="4741582" indent="0" algn="ctr">
              <a:buNone/>
              <a:defRPr sz="2074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3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4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5975" algn="ctr"/>
              </a:tabLst>
              <a:defRPr sz="1795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2pPr>
            <a:lvl3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3pPr>
            <a:lvl4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4pPr>
            <a:lvl5pPr marL="524786" indent="-170814">
              <a:buFont typeface="Arial" panose="020B0604020202020204" pitchFamily="34" charset="0"/>
              <a:buChar char="•"/>
              <a:tabLst>
                <a:tab pos="1205975" algn="ctr"/>
              </a:tabLst>
              <a:defRPr sz="1295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177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7929" y="325442"/>
            <a:ext cx="10180909" cy="87153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929" y="1628779"/>
            <a:ext cx="10180909" cy="41941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23655292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91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4019" r:id="rId2"/>
    <p:sldLayoutId id="2147483978" r:id="rId3"/>
    <p:sldLayoutId id="2147484020" r:id="rId4"/>
    <p:sldLayoutId id="2147484036" r:id="rId5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5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112"/>
            <a:endParaRPr lang="en-US" sz="1799" dirty="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05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4" r:id="rId2"/>
    <p:sldLayoutId id="2147484025" r:id="rId3"/>
  </p:sldLayoutIdLst>
  <p:hf hdr="0" ftr="0" dt="0"/>
  <p:txStyles>
    <p:titleStyle>
      <a:lvl1pPr algn="l" defTabSz="914034" rtl="0" eaLnBrk="1" latinLnBrk="0" hangingPunct="1">
        <a:lnSpc>
          <a:spcPts val="3439"/>
        </a:lnSpc>
        <a:spcBef>
          <a:spcPct val="0"/>
        </a:spcBef>
        <a:buNone/>
        <a:defRPr sz="3199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034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017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034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051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068" indent="0" algn="l" defTabSz="914034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32925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Moderator (Huawei)</a:t>
            </a:r>
          </a:p>
          <a:p>
            <a:r>
              <a:rPr lang="en-US" altLang="zh-CN" sz="2000" dirty="0"/>
              <a:t>Agenda item: 8A.2.5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746380" y="1621979"/>
            <a:ext cx="7305667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Summary of Network Energy Savings Proposals for Release 19 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#101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          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RP-232615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Bangalore, </a:t>
            </a:r>
            <a:r>
              <a:rPr lang="fr-FR" altLang="zh-CN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India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fr-FR" altLang="zh-CN" b="1" dirty="0" err="1">
                <a:latin typeface="Arial" panose="020B0604020202020204" pitchFamily="34" charset="0"/>
                <a:ea typeface="Times New Roman" panose="02020603050405020304" pitchFamily="18" charset="0"/>
              </a:rPr>
              <a:t>September</a:t>
            </a:r>
            <a:r>
              <a:rPr lang="fr-FR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 11-15, 202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325" y="74613"/>
            <a:ext cx="10642600" cy="469084"/>
          </a:xfrm>
        </p:spPr>
        <p:txBody>
          <a:bodyPr/>
          <a:lstStyle/>
          <a:p>
            <a:pPr defTabSz="913660">
              <a:defRPr/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References (</a:t>
            </a:r>
            <a:r>
              <a:rPr lang="en-US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Tdocs</a:t>
            </a: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 in agenda 8A.2.5)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E529A24-681E-44A0-8EE5-8402A99BC9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659504"/>
              </p:ext>
            </p:extLst>
          </p:nvPr>
        </p:nvGraphicFramePr>
        <p:xfrm>
          <a:off x="623316" y="627157"/>
          <a:ext cx="10950129" cy="600186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643791">
                  <a:extLst>
                    <a:ext uri="{9D8B030D-6E8A-4147-A177-3AD203B41FA5}">
                      <a16:colId xmlns:a16="http://schemas.microsoft.com/office/drawing/2014/main" val="3015498617"/>
                    </a:ext>
                  </a:extLst>
                </a:gridCol>
                <a:gridCol w="5645098">
                  <a:extLst>
                    <a:ext uri="{9D8B030D-6E8A-4147-A177-3AD203B41FA5}">
                      <a16:colId xmlns:a16="http://schemas.microsoft.com/office/drawing/2014/main" val="18289806"/>
                    </a:ext>
                  </a:extLst>
                </a:gridCol>
                <a:gridCol w="3661240">
                  <a:extLst>
                    <a:ext uri="{9D8B030D-6E8A-4147-A177-3AD203B41FA5}">
                      <a16:colId xmlns:a16="http://schemas.microsoft.com/office/drawing/2014/main" val="2097537050"/>
                    </a:ext>
                  </a:extLst>
                </a:gridCol>
              </a:tblGrid>
              <a:tr h="256387">
                <a:tc>
                  <a:txBody>
                    <a:bodyPr/>
                    <a:lstStyle/>
                    <a:p>
                      <a:pPr marL="36000" algn="ctr" fontAlgn="t"/>
                      <a:r>
                        <a:rPr lang="fr-FR" sz="1300" u="none" strike="noStrike">
                          <a:effectLst/>
                        </a:rPr>
                        <a:t>TDoc</a:t>
                      </a:r>
                      <a:endParaRPr lang="fr-FR" sz="13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ctr" fontAlgn="t"/>
                      <a:r>
                        <a:rPr lang="fr-FR" sz="1300" u="none" strike="noStrike" dirty="0" err="1">
                          <a:effectLst/>
                        </a:rPr>
                        <a:t>Title</a:t>
                      </a:r>
                      <a:endParaRPr lang="fr-FR" sz="1300" b="1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ctr" fontAlgn="t"/>
                      <a:r>
                        <a:rPr lang="fr-FR" sz="1300" u="none" strike="noStrike">
                          <a:effectLst/>
                        </a:rPr>
                        <a:t>Source</a:t>
                      </a:r>
                      <a:endParaRPr lang="fr-FR" sz="13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87865512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RP-231554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scope for NR Network Energy Savings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Qualcomm Incorporated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19077587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>
                          <a:effectLst/>
                        </a:rPr>
                        <a:t>RP-231589</a:t>
                      </a:r>
                      <a:endParaRPr lang="fr-FR" sz="13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>
                          <a:effectLst/>
                        </a:rPr>
                        <a:t>Deutsche </a:t>
                      </a:r>
                      <a:r>
                        <a:rPr lang="fr-FR" sz="1300" u="none" strike="noStrike" dirty="0" err="1">
                          <a:effectLst/>
                        </a:rPr>
                        <a:t>Telekom’s</a:t>
                      </a:r>
                      <a:r>
                        <a:rPr lang="fr-FR" sz="1300" u="none" strike="noStrike" dirty="0">
                          <a:effectLst/>
                        </a:rPr>
                        <a:t> Network Energy </a:t>
                      </a:r>
                      <a:r>
                        <a:rPr lang="fr-FR" sz="1300" u="none" strike="noStrike" dirty="0" err="1">
                          <a:effectLst/>
                        </a:rPr>
                        <a:t>Saving</a:t>
                      </a:r>
                      <a:r>
                        <a:rPr lang="fr-FR" sz="1300" u="none" strike="noStrike" dirty="0">
                          <a:effectLst/>
                        </a:rPr>
                        <a:t> objectives</a:t>
                      </a:r>
                      <a:endParaRPr lang="fr-FR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Deutsche Telekom AG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6492665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>
                          <a:effectLst/>
                        </a:rPr>
                        <a:t>RP-231603</a:t>
                      </a:r>
                      <a:endParaRPr lang="fr-FR" sz="13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Discussion of R19 work on Network Energy Saving Enhancements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Futurewei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56806719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RP-231775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Discussion on enhancement for network energy saving for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OPPO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69007713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RP-231787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Discussion on Network Energy Saving Enhancements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KDDI Corporation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751394972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RP-231793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Rel-19 Network energy saving enhancements (RAN1-led)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vivo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30267380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RP-231870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 (NES) enhancement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NEC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70592354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RP-231891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 Enhancements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Nokia, Nokia Shanghai Bell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20102508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RP-231905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 Enhancements for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Spreadtrum Communications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756708576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RP-231930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savings enhancements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Huawei, HiSilicon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77426324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RP-231942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On Network Energy Saving Enhancements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Ericsson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24583260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RP-231986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 for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InterDigital, Inc.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06492868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RP-232036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 enhancements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Samsung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05484367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RP-232063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>
                          <a:effectLst/>
                        </a:rPr>
                        <a:t>Network Energy </a:t>
                      </a:r>
                      <a:r>
                        <a:rPr lang="fr-FR" sz="1300" u="none" strike="noStrike" dirty="0" err="1">
                          <a:effectLst/>
                        </a:rPr>
                        <a:t>Saving</a:t>
                      </a:r>
                      <a:r>
                        <a:rPr lang="fr-FR" sz="1300" u="none" strike="noStrike" dirty="0">
                          <a:effectLst/>
                        </a:rPr>
                        <a:t> </a:t>
                      </a:r>
                      <a:r>
                        <a:rPr lang="fr-FR" sz="1300" u="none" strike="noStrike" dirty="0" err="1">
                          <a:effectLst/>
                        </a:rPr>
                        <a:t>enhancement</a:t>
                      </a:r>
                      <a:endParaRPr lang="fr-FR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CATT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48824799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RP-232076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Enhancement of Network Energy Saving for NR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NTT DOCOMO, INC.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4068310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RP-232095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Network Energy Saving in R19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Apple Inc.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129756769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RP-232148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network energy saving enhancements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Lenovo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00103030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RP-232161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Rel-19 network energy saving enhancements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ZTE, Sanechips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65518202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RP-232190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 Enhancements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Fujitsu Limited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6471082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RP-232196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Proposal on network energy saving in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LG Electronics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39126742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RP-232208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Further enhancements on network energy saving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China Mobile International Ltd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14954674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RP-232268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Network energy saving for Rel-19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China Telecom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06058605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RP-232281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Enhanced Network Energy Saving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Fraunhofer IIS, Fraunhofer HH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44981817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RP-232298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Network Energy Saving (NES) enhancements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Rakuten Mobile, Inc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42137059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>
                          <a:effectLst/>
                        </a:rPr>
                        <a:t>RP-232327</a:t>
                      </a:r>
                      <a:endParaRPr lang="fr-FR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[RAN1-led] Network energy saving enhancements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 err="1">
                          <a:effectLst/>
                        </a:rPr>
                        <a:t>MediaTek</a:t>
                      </a:r>
                      <a:r>
                        <a:rPr lang="fr-FR" sz="1300" u="none" strike="noStrike" dirty="0">
                          <a:effectLst/>
                        </a:rPr>
                        <a:t> Inc.</a:t>
                      </a:r>
                      <a:endParaRPr lang="fr-FR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19353865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RP-232535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Energy Saving work in R19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VODAFONE Group Plc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59200667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RP-232536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Views on Rel. 19 Network Energy Savings Enhancements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AT&amp;T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824815649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RP-232563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300" u="none" strike="noStrike" dirty="0">
                          <a:effectLst/>
                        </a:rPr>
                        <a:t>Discussion on Rel-19 Network Energy Saving Enhancements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Intel Corporation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95040501"/>
                  </a:ext>
                </a:extLst>
              </a:tr>
              <a:tr h="142978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>
                          <a:effectLst/>
                        </a:rPr>
                        <a:t>RP-232580</a:t>
                      </a:r>
                      <a:endParaRPr lang="fr-FR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>
                          <a:effectLst/>
                        </a:rPr>
                        <a:t>Network Energy </a:t>
                      </a:r>
                      <a:r>
                        <a:rPr lang="fr-FR" sz="1300" u="none" strike="noStrike" dirty="0" err="1">
                          <a:effectLst/>
                        </a:rPr>
                        <a:t>Saving</a:t>
                      </a:r>
                      <a:r>
                        <a:rPr lang="fr-FR" sz="1300" u="none" strike="noStrike" dirty="0">
                          <a:effectLst/>
                        </a:rPr>
                        <a:t> </a:t>
                      </a:r>
                      <a:r>
                        <a:rPr lang="fr-FR" sz="1300" u="none" strike="noStrike" dirty="0" err="1">
                          <a:effectLst/>
                        </a:rPr>
                        <a:t>Enhancements</a:t>
                      </a:r>
                      <a:endParaRPr lang="fr-FR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300" u="none" strike="noStrike" dirty="0" err="1">
                          <a:effectLst/>
                        </a:rPr>
                        <a:t>CEWiT</a:t>
                      </a:r>
                      <a:endParaRPr lang="fr-FR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2071484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22419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818DAB4-38F0-4DA7-8A47-FAF23D147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79" y="392232"/>
            <a:ext cx="11111265" cy="658194"/>
          </a:xfrm>
        </p:spPr>
        <p:txBody>
          <a:bodyPr/>
          <a:lstStyle/>
          <a:p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References (relevant overview papers in agenda 8A.1)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0A2673-C3F2-49F5-AE11-54B5FFC310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38E4-6B80-4F01-9B91-DE9DEFF4C0B2}" type="slidenum">
              <a:rPr lang="en-GB" altLang="en-US" smtClean="0"/>
              <a:pPr/>
              <a:t>11</a:t>
            </a:fld>
            <a:endParaRPr lang="en-GB" alt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A7E8F2B-AF1B-45AC-B50F-773C568ACF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005736"/>
              </p:ext>
            </p:extLst>
          </p:nvPr>
        </p:nvGraphicFramePr>
        <p:xfrm>
          <a:off x="1088843" y="1531370"/>
          <a:ext cx="9877031" cy="3413760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1503025">
                  <a:extLst>
                    <a:ext uri="{9D8B030D-6E8A-4147-A177-3AD203B41FA5}">
                      <a16:colId xmlns:a16="http://schemas.microsoft.com/office/drawing/2014/main" val="1420463082"/>
                    </a:ext>
                  </a:extLst>
                </a:gridCol>
                <a:gridCol w="6042781">
                  <a:extLst>
                    <a:ext uri="{9D8B030D-6E8A-4147-A177-3AD203B41FA5}">
                      <a16:colId xmlns:a16="http://schemas.microsoft.com/office/drawing/2014/main" val="2208678561"/>
                    </a:ext>
                  </a:extLst>
                </a:gridCol>
                <a:gridCol w="2331225">
                  <a:extLst>
                    <a:ext uri="{9D8B030D-6E8A-4147-A177-3AD203B41FA5}">
                      <a16:colId xmlns:a16="http://schemas.microsoft.com/office/drawing/2014/main" val="229063226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RP-231584</a:t>
                      </a:r>
                      <a:endParaRPr lang="fr-FR" sz="1400" b="1" i="0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 dirty="0">
                          <a:effectLst/>
                        </a:rPr>
                        <a:t>Things we should not do !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Deutsche Telekom AG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1685794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RP-231749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Overview on RAN Rel-19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Apple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93588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RP-231753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Nokia's views and priorities for Release 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Nokia, Nokia Shanghai Bell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526024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RP-231758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General views on Rel-19 RAN package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Qualcomm </a:t>
                      </a:r>
                      <a:r>
                        <a:rPr lang="fr-FR" sz="1400" u="none" strike="noStrike" dirty="0" err="1">
                          <a:effectLst/>
                        </a:rPr>
                        <a:t>India</a:t>
                      </a:r>
                      <a:r>
                        <a:rPr lang="fr-FR" sz="1400" u="none" strike="noStrike" dirty="0">
                          <a:effectLst/>
                        </a:rPr>
                        <a:t> </a:t>
                      </a:r>
                      <a:r>
                        <a:rPr lang="fr-FR" sz="1400" u="none" strike="noStrike" dirty="0" err="1">
                          <a:effectLst/>
                        </a:rPr>
                        <a:t>Pvt</a:t>
                      </a:r>
                      <a:r>
                        <a:rPr lang="fr-FR" sz="1400" u="none" strike="noStrike" dirty="0">
                          <a:effectLst/>
                        </a:rPr>
                        <a:t> Ltd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147764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RP-231934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General views on Rel-19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Huawei, </a:t>
                      </a:r>
                      <a:r>
                        <a:rPr lang="fr-FR" sz="1400" u="none" strike="noStrike" dirty="0" err="1">
                          <a:effectLst/>
                        </a:rPr>
                        <a:t>HiSilicon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989082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RP-231940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Overview of Rel-19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Ericsson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41866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RP-231972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On Rel-19 Package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SHARP Corporation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173271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RP-231981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Views on Rel-19 RAN scope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 err="1">
                          <a:effectLst/>
                        </a:rPr>
                        <a:t>InterDigital</a:t>
                      </a:r>
                      <a:r>
                        <a:rPr lang="fr-FR" sz="1400" u="none" strike="noStrike" dirty="0">
                          <a:effectLst/>
                        </a:rPr>
                        <a:t>, Inc.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0741583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RP-232042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Views on Rel-19 RAN scope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Panasonic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62812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RP-232071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Overview on Release 19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NTT DOCOMO, INC.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80998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RP-232289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General view on Rel-19 Handling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 err="1">
                          <a:effectLst/>
                        </a:rPr>
                        <a:t>Rakuten</a:t>
                      </a:r>
                      <a:r>
                        <a:rPr lang="fr-FR" sz="1400" u="none" strike="noStrike" dirty="0">
                          <a:effectLst/>
                        </a:rPr>
                        <a:t> Mobile, </a:t>
                      </a:r>
                      <a:r>
                        <a:rPr lang="fr-FR" sz="1400" u="none" strike="noStrike" dirty="0" err="1">
                          <a:effectLst/>
                        </a:rPr>
                        <a:t>Inc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1456598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RP-232297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Overview of RAN Release 19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ZTE, </a:t>
                      </a:r>
                      <a:r>
                        <a:rPr lang="fr-FR" sz="1400" u="none" strike="noStrike" dirty="0" err="1">
                          <a:effectLst/>
                        </a:rPr>
                        <a:t>Sanechips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14603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RP-232363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Keysight’s views on 3GPP Rel-19 - unified AI/ML evaluation framework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 err="1">
                          <a:effectLst/>
                        </a:rPr>
                        <a:t>Keysight</a:t>
                      </a:r>
                      <a:r>
                        <a:rPr lang="fr-FR" sz="1400" u="none" strike="noStrike" dirty="0">
                          <a:effectLst/>
                        </a:rPr>
                        <a:t> Technologies UK Ltd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872615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RP-232533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en-US" sz="1400" u="none" strike="noStrike">
                          <a:effectLst/>
                        </a:rPr>
                        <a:t>General views on R19 scope and size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VODAFONE Group Plc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30140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RP-232556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>
                          <a:effectLst/>
                        </a:rPr>
                        <a:t>Overview of Rel-19 content</a:t>
                      </a: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6000" algn="l" fontAlgn="t"/>
                      <a:r>
                        <a:rPr lang="fr-FR" sz="1400" u="none" strike="noStrike" dirty="0">
                          <a:effectLst/>
                        </a:rPr>
                        <a:t>Intel Corporation</a:t>
                      </a:r>
                      <a:endParaRPr lang="fr-FR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50369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04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8787" y="260826"/>
            <a:ext cx="11579187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General overview of RAN#101 contributions on Rel-19 network energy savings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372863" y="1484581"/>
            <a:ext cx="11437144" cy="4419070"/>
          </a:xfrm>
        </p:spPr>
        <p:txBody>
          <a:bodyPr/>
          <a:lstStyle/>
          <a:p>
            <a:r>
              <a:rPr lang="en-US" altLang="zh-CN" sz="2400" dirty="0"/>
              <a:t>32 companies submitted proposals for further work on network energy savings in Rel-19</a:t>
            </a:r>
          </a:p>
          <a:p>
            <a:r>
              <a:rPr lang="en-US" altLang="zh-CN" sz="2400" dirty="0"/>
              <a:t>15 out of 17 companies included network energy savings in their Rel-19 overview </a:t>
            </a:r>
            <a:r>
              <a:rPr lang="en-US" altLang="zh-CN" sz="2400" dirty="0" err="1"/>
              <a:t>Tdocs</a:t>
            </a:r>
            <a:r>
              <a:rPr lang="en-US" altLang="zh-CN" sz="2400" dirty="0"/>
              <a:t> (agenda 8A.2)</a:t>
            </a:r>
          </a:p>
          <a:p>
            <a:endParaRPr lang="en-US" altLang="zh-CN" sz="2400" dirty="0"/>
          </a:p>
          <a:p>
            <a:pPr marL="11108" indent="0">
              <a:buNone/>
            </a:pPr>
            <a:r>
              <a:rPr lang="zh-CN" altLang="en-US" sz="2400" dirty="0"/>
              <a:t>RWS-230488 </a:t>
            </a:r>
            <a:r>
              <a:rPr lang="en-US" altLang="zh-CN" sz="2400" dirty="0"/>
              <a:t>(</a:t>
            </a:r>
            <a:r>
              <a:rPr lang="zh-CN" altLang="en-US" sz="2400" dirty="0"/>
              <a:t>RAN Chair</a:t>
            </a:r>
            <a:r>
              <a:rPr lang="en-US" altLang="zh-CN" sz="2400" dirty="0"/>
              <a:t>’</a:t>
            </a:r>
            <a:r>
              <a:rPr lang="zh-CN" altLang="en-US" sz="2400" dirty="0"/>
              <a:t>s summary of Rel-19 workshop</a:t>
            </a:r>
            <a:r>
              <a:rPr lang="en-US" altLang="zh-CN" sz="2400" dirty="0"/>
              <a:t>):</a:t>
            </a:r>
          </a:p>
          <a:p>
            <a:pPr lvl="1"/>
            <a:r>
              <a:rPr lang="en-US" altLang="zh-CN" sz="2400" dirty="0"/>
              <a:t>Further enhancements of network energy saving (NES) are expected to continue in Rel-19</a:t>
            </a:r>
          </a:p>
          <a:p>
            <a:pPr lvl="2"/>
            <a:r>
              <a:rPr lang="en-US" altLang="zh-CN" sz="2000" dirty="0"/>
              <a:t>If so, the enhancements should be based on the study outcome in Rel-18</a:t>
            </a:r>
          </a:p>
          <a:p>
            <a:pPr lvl="2"/>
            <a:r>
              <a:rPr lang="en-US" altLang="zh-CN" sz="2000" dirty="0"/>
              <a:t>Need to focus on areas which can provide significant power savings with reasonable standardization efforts</a:t>
            </a:r>
          </a:p>
        </p:txBody>
      </p:sp>
    </p:spTree>
    <p:extLst>
      <p:ext uri="{BB962C8B-B14F-4D97-AF65-F5344CB8AC3E}">
        <p14:creationId xmlns:p14="http://schemas.microsoft.com/office/powerpoint/2010/main" val="32784565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090" y="278580"/>
            <a:ext cx="11131392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Justification for further work on network energy savings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96697" y="1183954"/>
            <a:ext cx="11203367" cy="4490092"/>
          </a:xfrm>
        </p:spPr>
        <p:txBody>
          <a:bodyPr/>
          <a:lstStyle/>
          <a:p>
            <a:pPr marL="11108" indent="0">
              <a:buNone/>
            </a:pPr>
            <a:r>
              <a:rPr lang="en-US" altLang="zh-CN" sz="2400" dirty="0"/>
              <a:t>Proposals on further work on network energy savings were motivated by the proponents with the following justifications:</a:t>
            </a:r>
          </a:p>
          <a:p>
            <a:pPr lvl="1"/>
            <a:r>
              <a:rPr lang="en-US" altLang="zh-CN" sz="2400" dirty="0"/>
              <a:t>Many techniques evaluated in TR 38.864 were shown to bring substantial NES gains, but were not included in Rel-18 due to limited time and capacity in RAN WGs.</a:t>
            </a:r>
          </a:p>
          <a:p>
            <a:pPr lvl="1"/>
            <a:r>
              <a:rPr lang="en-US" altLang="zh-CN" sz="2400" dirty="0"/>
              <a:t>Rel-18 has focused primarily on RRC Connected, user specific signals and channels, and low load scenarios.</a:t>
            </a:r>
          </a:p>
          <a:p>
            <a:pPr lvl="1"/>
            <a:r>
              <a:rPr lang="en-US" altLang="zh-CN" sz="2400" dirty="0"/>
              <a:t>Rel-19 could address network energy savings in different deployment scenarios and operating points of the system than specified in Rel-18.</a:t>
            </a:r>
          </a:p>
          <a:p>
            <a:pPr lvl="2"/>
            <a:r>
              <a:rPr lang="en-US" altLang="zh-CN" sz="2099" dirty="0"/>
              <a:t>E.g. Rel-18 NES limits SSB-less operation for </a:t>
            </a:r>
            <a:r>
              <a:rPr lang="en-US" altLang="zh-CN" sz="2099" dirty="0" err="1"/>
              <a:t>SCell</a:t>
            </a:r>
            <a:r>
              <a:rPr lang="en-US" altLang="zh-CN" sz="2099" dirty="0"/>
              <a:t>(s) to inter-band cases for FR1 co-located scenarios.</a:t>
            </a:r>
            <a:endParaRPr lang="zh-CN" altLang="en-US" sz="2099" strike="sngStrike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13643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435" y="149271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main directions proposed at RAN#101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3CDA10-4113-402D-8118-3DB7D5666B30}"/>
              </a:ext>
            </a:extLst>
          </p:cNvPr>
          <p:cNvSpPr txBox="1"/>
          <p:nvPr/>
        </p:nvSpPr>
        <p:spPr>
          <a:xfrm>
            <a:off x="627233" y="1042870"/>
            <a:ext cx="10859445" cy="37702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Calibri" panose="020F0502020204030204" pitchFamily="34" charset="0"/>
                <a:cs typeface="Calibri" panose="020F0502020204030204" pitchFamily="34" charset="0"/>
              </a:rPr>
              <a:t>One direction was proposed by almost all sources, with a few open questions</a:t>
            </a:r>
          </a:p>
          <a:p>
            <a:pPr marL="800140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On-demand SSB transmission and on-demand SIB1 transmission (documented in TR38.864)</a:t>
            </a:r>
          </a:p>
          <a:p>
            <a:pPr marL="1200228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Focus: </a:t>
            </a:r>
          </a:p>
          <a:p>
            <a:pPr marL="1657468" lvl="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On-demand SIB1/[SSB] for idle UEs </a:t>
            </a:r>
          </a:p>
          <a:p>
            <a:pPr marL="1657468" lvl="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On-demand SSB ([and possibly other DL signals]) for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for connected UEs</a:t>
            </a:r>
          </a:p>
          <a:p>
            <a:pPr marL="1200228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Possible triggering methods to be considered:</a:t>
            </a:r>
          </a:p>
          <a:p>
            <a:pPr marL="1657468" lvl="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Based on UE uplink wake-up-signal (e.g. non-CA case), if so whether the WUS can be based on an existing signal (as a starting point, if possible) or a new signal</a:t>
            </a:r>
          </a:p>
          <a:p>
            <a:pPr marL="1657468" lvl="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Based on cell on/off indication via backhaul</a:t>
            </a:r>
          </a:p>
          <a:p>
            <a:pPr marL="1657468" lvl="3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Based on </a:t>
            </a:r>
            <a:r>
              <a:rPr lang="en-US" altLang="zh-CN" dirty="0" err="1">
                <a:latin typeface="Calibri" panose="020F0502020204030204" pitchFamily="34" charset="0"/>
                <a:cs typeface="Calibri" panose="020F0502020204030204" pitchFamily="34" charset="0"/>
              </a:rPr>
              <a:t>Scell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 activation/deactivation signaling</a:t>
            </a:r>
          </a:p>
          <a:p>
            <a:pPr marL="1200228" lvl="2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Whether to target the design of a simplified SSB</a:t>
            </a:r>
            <a:endParaRPr kumimoji="1" lang="zh-CN" altLang="en-US" sz="32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82840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435" y="149271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main directions proposed at RAN#101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45090" y="714589"/>
            <a:ext cx="11203367" cy="5917119"/>
          </a:xfrm>
        </p:spPr>
        <p:txBody>
          <a:bodyPr/>
          <a:lstStyle/>
          <a:p>
            <a:r>
              <a:rPr lang="en-US" altLang="zh-CN" sz="2400" b="1" dirty="0"/>
              <a:t>Another group (G1) of proposals were contributed by nearly half of the sources (12~13)</a:t>
            </a:r>
          </a:p>
          <a:p>
            <a:pPr lvl="1"/>
            <a:r>
              <a:rPr lang="en-US" altLang="zh-CN" sz="2000" dirty="0"/>
              <a:t>[SSB]/SIB1-less operation in multi-carrier scenario for (documented in TR38.864)</a:t>
            </a:r>
          </a:p>
          <a:p>
            <a:pPr lvl="2"/>
            <a:r>
              <a:rPr lang="en-US" altLang="zh-CN" sz="1800" dirty="0"/>
              <a:t>[SSB]/SIB1-less for non-anchor NES cell for UEs in IDLE/INACTIVE state, where it is assumed that another carrier (an anchor cell) is available for the UE</a:t>
            </a:r>
          </a:p>
          <a:p>
            <a:pPr lvl="2"/>
            <a:r>
              <a:rPr lang="en-US" altLang="zh-CN" sz="1800" dirty="0"/>
              <a:t>Some discussion may be useful for the schemes when compared with on-demand SSB/SIB transmission, in terms of targeting scenarios, benefits etc.</a:t>
            </a:r>
          </a:p>
          <a:p>
            <a:pPr lvl="2"/>
            <a:r>
              <a:rPr lang="en-US" altLang="zh-CN" sz="1800" dirty="0"/>
              <a:t>Some concerns were expressed on this proposal in the offline drafting session</a:t>
            </a:r>
          </a:p>
          <a:p>
            <a:pPr lvl="2"/>
            <a:endParaRPr lang="en-US" altLang="zh-CN" sz="1800" dirty="0"/>
          </a:p>
          <a:p>
            <a:pPr lvl="1"/>
            <a:r>
              <a:rPr lang="en-US" altLang="zh-CN" sz="2000" dirty="0"/>
              <a:t>Adaptation of common signal/channel transmissions (documented in TR38.864)</a:t>
            </a:r>
          </a:p>
          <a:p>
            <a:pPr lvl="2"/>
            <a:r>
              <a:rPr lang="en-US" altLang="zh-CN" sz="1800" dirty="0"/>
              <a:t>Proposals are fragmented between skipping transmission occasions, adapting periodicities/patterns, simplified/compact design of some channels</a:t>
            </a:r>
          </a:p>
          <a:p>
            <a:pPr lvl="2"/>
            <a:r>
              <a:rPr lang="en-US" altLang="zh-CN" sz="1800" dirty="0"/>
              <a:t>Proposals are fragmented on channels to target (e.g. SSB, SIB1, common PDCCH, paging, PRACH occasions)</a:t>
            </a:r>
          </a:p>
          <a:p>
            <a:pPr lvl="2"/>
            <a:r>
              <a:rPr lang="en-US" altLang="zh-CN" sz="1800" dirty="0"/>
              <a:t>Proposals are fragmented between dynamic or semi-static adaptation</a:t>
            </a:r>
          </a:p>
        </p:txBody>
      </p:sp>
    </p:spTree>
    <p:extLst>
      <p:ext uri="{BB962C8B-B14F-4D97-AF65-F5344CB8AC3E}">
        <p14:creationId xmlns:p14="http://schemas.microsoft.com/office/powerpoint/2010/main" val="86952226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090" y="278580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main directions proposed at RAN#101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96697" y="938603"/>
            <a:ext cx="11203367" cy="5421032"/>
          </a:xfrm>
        </p:spPr>
        <p:txBody>
          <a:bodyPr/>
          <a:lstStyle/>
          <a:p>
            <a:pPr marL="179316" lvl="1"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2400" b="1" dirty="0"/>
              <a:t>A second group (G2) of proposals was contributed by 5~10 sources</a:t>
            </a:r>
          </a:p>
          <a:p>
            <a:pPr lvl="1"/>
            <a:r>
              <a:rPr lang="en-US" altLang="zh-CN" sz="2000" dirty="0"/>
              <a:t>Cell DRX/DTX for UEs in idle/inactive modes (as an extension of Rel-18 cell DRX/DTX)</a:t>
            </a:r>
          </a:p>
          <a:p>
            <a:pPr lvl="2"/>
            <a:r>
              <a:rPr lang="en-US" altLang="zh-CN" sz="1699" dirty="0"/>
              <a:t>Only 2 sources proposed to further identify additional physical channels to be turned off during non-active time of cell DTX/DRX in RRC Connected mode</a:t>
            </a:r>
          </a:p>
          <a:p>
            <a:pPr lvl="2"/>
            <a:r>
              <a:rPr lang="en-US" altLang="zh-CN" sz="1699" dirty="0"/>
              <a:t>Only 2 sources proposed dynamic switching among multiple cell DTX/DRX configurations. Note that there are still on-going Rel-18 discussion on this aspects.</a:t>
            </a:r>
          </a:p>
          <a:p>
            <a:pPr lvl="2"/>
            <a:r>
              <a:rPr lang="en-US" altLang="zh-CN" sz="1800" dirty="0"/>
              <a:t>Some concerns were expressed on this proposal in the offline drafting session</a:t>
            </a:r>
          </a:p>
          <a:p>
            <a:pPr lvl="1"/>
            <a:r>
              <a:rPr lang="en-US" altLang="zh-CN" sz="2000" dirty="0"/>
              <a:t>Multi-TRP adaptation mechanisms</a:t>
            </a:r>
          </a:p>
          <a:p>
            <a:pPr lvl="2"/>
            <a:r>
              <a:rPr lang="en-US" altLang="zh-CN" sz="1800" dirty="0"/>
              <a:t>Proposals are fragmented and the scope could be very broad</a:t>
            </a:r>
          </a:p>
          <a:p>
            <a:pPr lvl="2"/>
            <a:r>
              <a:rPr lang="en-US" altLang="zh-CN" sz="1800" dirty="0"/>
              <a:t>Details could include measurements, CSI feedback, power control, PDCCH/PUCCH/PUSCH/PDSCH repetition, single-DCI based scheduling, multi-DCI based scheduling, SRS transmission, TCI configuration, beam management, beam failure recovery, radio link monitoring, cell (re)selection, handover, initial access, etc.</a:t>
            </a:r>
          </a:p>
          <a:p>
            <a:pPr lvl="1"/>
            <a:r>
              <a:rPr lang="en-US" altLang="zh-CN" sz="2000" dirty="0"/>
              <a:t>Aspects discussed but not specified in Rel-18</a:t>
            </a:r>
          </a:p>
          <a:p>
            <a:pPr lvl="2"/>
            <a:r>
              <a:rPr lang="en-US" altLang="zh-CN" sz="1699" dirty="0"/>
              <a:t>Proposals are fragmented and very generic, including BM/TCI enhancements, UE complexity/CSI payload reduction, PUCCH resource adaptation</a:t>
            </a:r>
          </a:p>
        </p:txBody>
      </p:sp>
    </p:spTree>
    <p:extLst>
      <p:ext uri="{BB962C8B-B14F-4D97-AF65-F5344CB8AC3E}">
        <p14:creationId xmlns:p14="http://schemas.microsoft.com/office/powerpoint/2010/main" val="19383799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090" y="278580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other directions proposed at RAN#101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96697" y="938603"/>
            <a:ext cx="11203367" cy="5421032"/>
          </a:xfrm>
        </p:spPr>
        <p:txBody>
          <a:bodyPr/>
          <a:lstStyle/>
          <a:p>
            <a:pPr marL="179316" lvl="1"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2400" b="1" dirty="0"/>
              <a:t>A third group (G3) of proposals was contributed by just one or two sources, in many cases such techniques were not studied in Rel-18:</a:t>
            </a:r>
          </a:p>
          <a:p>
            <a:pPr lvl="2"/>
            <a:r>
              <a:rPr lang="en-US" altLang="zh-CN" sz="1699" dirty="0"/>
              <a:t>UE group-common or cell-specific BWP configuration, adaptation and/or switching.</a:t>
            </a:r>
          </a:p>
          <a:p>
            <a:pPr lvl="2"/>
            <a:r>
              <a:rPr lang="en-US" altLang="zh-CN" sz="1699" dirty="0"/>
              <a:t>Group cell switch</a:t>
            </a:r>
          </a:p>
          <a:p>
            <a:pPr lvl="2"/>
            <a:r>
              <a:rPr lang="en-US" altLang="zh-CN" sz="1699" dirty="0"/>
              <a:t>Power domains studied in R18 (techniques D-2 ~ D-5)</a:t>
            </a:r>
          </a:p>
          <a:p>
            <a:pPr lvl="2"/>
            <a:r>
              <a:rPr lang="en-US" altLang="zh-CN" sz="1699" dirty="0"/>
              <a:t>Low-power SSB/SIB1/Paging</a:t>
            </a:r>
          </a:p>
          <a:p>
            <a:pPr lvl="2"/>
            <a:r>
              <a:rPr lang="en-US" altLang="zh-CN" sz="1699" dirty="0"/>
              <a:t>Extension of spatial and power domain techniques in 1) high load scenarios 2) Type-II codebook types</a:t>
            </a:r>
          </a:p>
          <a:p>
            <a:pPr lvl="2"/>
            <a:r>
              <a:rPr lang="en-US" altLang="zh-CN" sz="1699" dirty="0"/>
              <a:t>Semi-static beam-specific broadcast channel configuration</a:t>
            </a:r>
          </a:p>
          <a:p>
            <a:pPr lvl="2"/>
            <a:r>
              <a:rPr lang="en-US" altLang="zh-CN" sz="1699" dirty="0"/>
              <a:t>Scenario 2a for SSB-less</a:t>
            </a:r>
          </a:p>
          <a:p>
            <a:pPr lvl="2"/>
            <a:r>
              <a:rPr lang="en-US" altLang="zh-CN" sz="1699" dirty="0"/>
              <a:t>It was also mentioned that some proposals for multi-carrier enhancements may be beneficial for network energy savings (e.g. cross-carrier HARQ, fast DL carrier switch, multi-carrier CSI)</a:t>
            </a:r>
          </a:p>
          <a:p>
            <a:pPr lvl="2"/>
            <a:r>
              <a:rPr lang="en-US" altLang="zh-CN" sz="1699" dirty="0"/>
              <a:t>Extensions to network-controlled repeaters (NCR), e.g. backhaul/control link behavior for efficient interaction between NES-capable </a:t>
            </a:r>
            <a:r>
              <a:rPr lang="en-US" altLang="zh-CN" sz="1699" dirty="0" err="1"/>
              <a:t>gNB</a:t>
            </a:r>
            <a:r>
              <a:rPr lang="en-US" altLang="zh-CN" sz="1699" dirty="0"/>
              <a:t> and associated NCR, to consider the case where the </a:t>
            </a:r>
            <a:r>
              <a:rPr lang="en-US" altLang="zh-CN" sz="1699" dirty="0" err="1"/>
              <a:t>gNB</a:t>
            </a:r>
            <a:r>
              <a:rPr lang="en-US" altLang="zh-CN" sz="1699" dirty="0"/>
              <a:t> would operate with S/P-domain adaptation or cell DTX/DRX adaptation for NW energy saving</a:t>
            </a:r>
          </a:p>
        </p:txBody>
      </p:sp>
    </p:spTree>
    <p:extLst>
      <p:ext uri="{BB962C8B-B14F-4D97-AF65-F5344CB8AC3E}">
        <p14:creationId xmlns:p14="http://schemas.microsoft.com/office/powerpoint/2010/main" val="245270904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090" y="278580"/>
            <a:ext cx="11548642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Summary of the RAN3-led directions proposed at RAN#101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96697" y="815428"/>
            <a:ext cx="11203367" cy="5476574"/>
          </a:xfrm>
        </p:spPr>
        <p:txBody>
          <a:bodyPr/>
          <a:lstStyle/>
          <a:p>
            <a:pPr marL="179316" lvl="1"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2000" b="1" dirty="0"/>
              <a:t>A group (G4) of proposals is looking at network coordination aspects, but proposals are rather fragmented so far (mostly single company proposals). Some proposals may impact RAN2 and RAN1.</a:t>
            </a:r>
          </a:p>
          <a:p>
            <a:pPr lvl="1"/>
            <a:r>
              <a:rPr lang="en-US" altLang="zh-CN" sz="1800" dirty="0"/>
              <a:t>Enable finer control of cell reselection procedures at cell shutdown</a:t>
            </a:r>
          </a:p>
          <a:p>
            <a:pPr lvl="1"/>
            <a:r>
              <a:rPr lang="en-US" altLang="zh-CN" sz="1800" dirty="0"/>
              <a:t>Cell shutdown enhancements that allow for faster cell on/off, e.g. faster power reduction of SSB at cell shutdown</a:t>
            </a:r>
          </a:p>
          <a:p>
            <a:pPr lvl="1"/>
            <a:r>
              <a:rPr lang="en-US" altLang="zh-CN" sz="1800" dirty="0"/>
              <a:t>Further enhancements to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/cell sleep to include states during which certain services and/or transmissions can be provided without the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/cell being fully functional </a:t>
            </a:r>
          </a:p>
          <a:p>
            <a:pPr lvl="1"/>
            <a:r>
              <a:rPr lang="en-US" altLang="zh-CN" sz="1800" dirty="0"/>
              <a:t>Enhance the inter-node/AMF information exchange </a:t>
            </a:r>
          </a:p>
          <a:p>
            <a:pPr lvl="2"/>
            <a:r>
              <a:rPr lang="en-US" altLang="zh-CN" sz="1600" dirty="0"/>
              <a:t>Enable SSB remapping (i.e., the association between SSB indices and physical beam directions may change)</a:t>
            </a:r>
          </a:p>
          <a:p>
            <a:pPr lvl="2"/>
            <a:r>
              <a:rPr lang="en-US" altLang="zh-CN" sz="1600" dirty="0"/>
              <a:t>	Enable restricting paging of pseudo-stationary idle/inactive UEs that may change their camped cell</a:t>
            </a:r>
          </a:p>
          <a:p>
            <a:pPr lvl="2"/>
            <a:r>
              <a:rPr lang="en-US" altLang="zh-CN" sz="1600" dirty="0"/>
              <a:t>NES state coordination between RAN nodes</a:t>
            </a:r>
          </a:p>
          <a:p>
            <a:pPr lvl="2"/>
            <a:r>
              <a:rPr lang="en-US" altLang="zh-CN" sz="1600" dirty="0"/>
              <a:t>AMF awareness of RAN nodes’ availability for paging </a:t>
            </a:r>
          </a:p>
          <a:p>
            <a:pPr lvl="1"/>
            <a:r>
              <a:rPr lang="en-US" altLang="zh-CN" sz="1800" dirty="0"/>
              <a:t>Cell on/off optimization in split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 deployment, to support </a:t>
            </a:r>
            <a:r>
              <a:rPr lang="en-US" altLang="zh-CN" sz="1800" dirty="0" err="1"/>
              <a:t>gNB</a:t>
            </a:r>
            <a:r>
              <a:rPr lang="en-US" altLang="zh-CN" sz="1800" dirty="0"/>
              <a:t>-DU assisted/initiated cell (de)activation or </a:t>
            </a:r>
            <a:r>
              <a:rPr lang="en-GB" altLang="zh-CN" sz="1800" dirty="0" err="1"/>
              <a:t>gNB</a:t>
            </a:r>
            <a:r>
              <a:rPr lang="en-GB" altLang="zh-CN" sz="1800" dirty="0"/>
              <a:t>-DU autonomy for cell shutdown</a:t>
            </a:r>
            <a:endParaRPr lang="en-US" altLang="zh-CN" sz="1800" dirty="0"/>
          </a:p>
          <a:p>
            <a:pPr lvl="1"/>
            <a:r>
              <a:rPr lang="en-US" altLang="zh-CN" sz="1800" dirty="0"/>
              <a:t>Extensions to access control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769A6F-3690-4BC9-A9FB-FE558F21C2B2}"/>
              </a:ext>
            </a:extLst>
          </p:cNvPr>
          <p:cNvSpPr txBox="1"/>
          <p:nvPr/>
        </p:nvSpPr>
        <p:spPr>
          <a:xfrm>
            <a:off x="2334604" y="5876365"/>
            <a:ext cx="7993386" cy="492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kumimoji="1" lang="en-US" altLang="zh-CN" sz="1600" i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Note that discussions on network energy savings as RAN3-led directions are also discussed/proposed for Rel-19 under AI/ML for NG-RAN. At least overlap should be avoided.</a:t>
            </a:r>
            <a:endParaRPr kumimoji="1" lang="zh-CN" altLang="en-US" sz="1600" i="1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82227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btitle 15">
            <a:extLst>
              <a:ext uri="{FF2B5EF4-FFF2-40B4-BE49-F238E27FC236}">
                <a16:creationId xmlns:a16="http://schemas.microsoft.com/office/drawing/2014/main" id="{6595B6B3-734E-4A5E-BC16-E063DB1C4D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090" y="278580"/>
            <a:ext cx="10740640" cy="565319"/>
          </a:xfrm>
        </p:spPr>
        <p:txBody>
          <a:bodyPr>
            <a:noAutofit/>
          </a:bodyPr>
          <a:lstStyle/>
          <a:p>
            <a:pPr defTabSz="913660">
              <a:lnSpc>
                <a:spcPts val="3440"/>
              </a:lnSpc>
              <a:defRPr/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j-cs"/>
              </a:rPr>
              <a:t>Coordination with SA</a:t>
            </a:r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3A451402-426E-42D2-94BE-62657B5B4CA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96697" y="938603"/>
            <a:ext cx="11203367" cy="5421032"/>
          </a:xfrm>
        </p:spPr>
        <p:txBody>
          <a:bodyPr/>
          <a:lstStyle/>
          <a:p>
            <a:pPr marL="179316" lvl="1"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2400" b="1" dirty="0"/>
              <a:t>One source proposed to include objectives to address aspects discussed in SA:</a:t>
            </a:r>
          </a:p>
          <a:p>
            <a:pPr lvl="1"/>
            <a:r>
              <a:rPr lang="en-GB" altLang="zh-CN" sz="2000" dirty="0"/>
              <a:t>SA work wants to understand energy consumption on a:</a:t>
            </a:r>
            <a:endParaRPr lang="zh-CN" altLang="zh-CN" sz="2000" dirty="0"/>
          </a:p>
          <a:p>
            <a:pPr lvl="2"/>
            <a:r>
              <a:rPr lang="en-GB" altLang="zh-CN" sz="1800" dirty="0"/>
              <a:t>per UE basis</a:t>
            </a:r>
            <a:endParaRPr lang="zh-CN" altLang="zh-CN" sz="1800" dirty="0"/>
          </a:p>
          <a:p>
            <a:pPr lvl="2"/>
            <a:r>
              <a:rPr lang="en-GB" altLang="zh-CN" sz="1800" dirty="0"/>
              <a:t>per UE per PDN connection basis;</a:t>
            </a:r>
            <a:endParaRPr lang="zh-CN" altLang="zh-CN" sz="1800" dirty="0"/>
          </a:p>
          <a:p>
            <a:pPr lvl="2"/>
            <a:r>
              <a:rPr lang="en-GB" altLang="zh-CN" sz="1800" dirty="0"/>
              <a:t>per UE per PDN connection per QoS flow basis.</a:t>
            </a:r>
            <a:endParaRPr lang="zh-CN" altLang="zh-CN" sz="1800" dirty="0"/>
          </a:p>
          <a:p>
            <a:pPr lvl="1"/>
            <a:r>
              <a:rPr lang="en-GB" altLang="zh-CN" sz="2000" dirty="0"/>
              <a:t>As the large majority of energy consumption is in the RAN, early </a:t>
            </a:r>
            <a:r>
              <a:rPr lang="en-GB" altLang="zh-CN" sz="2000" dirty="0" err="1"/>
              <a:t>Rel</a:t>
            </a:r>
            <a:r>
              <a:rPr lang="en-GB" altLang="zh-CN" sz="2000" dirty="0"/>
              <a:t> 19 RAN WG co-operation is needed, e.g.</a:t>
            </a:r>
            <a:endParaRPr lang="zh-CN" altLang="zh-CN" sz="2000" dirty="0"/>
          </a:p>
          <a:p>
            <a:pPr lvl="2"/>
            <a:r>
              <a:rPr lang="en-GB" altLang="zh-CN" sz="1800" dirty="0"/>
              <a:t>RAN 1 for guidance on whether reporting can be based on </a:t>
            </a:r>
            <a:br>
              <a:rPr lang="en-GB" altLang="zh-CN" sz="1800" dirty="0"/>
            </a:br>
            <a:r>
              <a:rPr lang="en-GB" altLang="zh-CN" sz="1800" dirty="0"/>
              <a:t>	e.g. the sum of number of resource blocks*TTI*transmit power.</a:t>
            </a:r>
            <a:endParaRPr lang="zh-CN" altLang="zh-CN" sz="1800" dirty="0"/>
          </a:p>
          <a:p>
            <a:pPr lvl="2"/>
            <a:r>
              <a:rPr lang="en-GB" altLang="zh-CN" sz="1800" dirty="0"/>
              <a:t>RAN 2 on the (in)feasibility of per PDN, and per PDN per QoS flow reporting for a UE.</a:t>
            </a:r>
            <a:endParaRPr lang="zh-CN" altLang="zh-CN" sz="1800" dirty="0"/>
          </a:p>
          <a:p>
            <a:pPr lvl="2"/>
            <a:r>
              <a:rPr lang="en-GB" altLang="zh-CN" sz="1800" dirty="0"/>
              <a:t>RAN 3 on a reporting framework (</a:t>
            </a:r>
            <a:r>
              <a:rPr lang="en-GB" altLang="zh-CN" sz="1800" dirty="0" err="1"/>
              <a:t>e.g</a:t>
            </a:r>
            <a:r>
              <a:rPr lang="en-GB" altLang="zh-CN" sz="1800" dirty="0"/>
              <a:t> similar to “secondary RAT data volume reporting”).</a:t>
            </a:r>
          </a:p>
          <a:p>
            <a:pPr lvl="2"/>
            <a:endParaRPr lang="en-GB" altLang="zh-CN" sz="1800" dirty="0"/>
          </a:p>
          <a:p>
            <a:r>
              <a:rPr lang="en-GB" altLang="zh-CN" sz="2301" dirty="0"/>
              <a:t>It was not clear to the moderator whether this activity would be triggered by SA, or whether this would be discussed as an independent task for RAN in a RAN-led work item.</a:t>
            </a:r>
            <a:endParaRPr lang="zh-CN" altLang="zh-CN" sz="2301" dirty="0"/>
          </a:p>
        </p:txBody>
      </p:sp>
    </p:spTree>
    <p:extLst>
      <p:ext uri="{BB962C8B-B14F-4D97-AF65-F5344CB8AC3E}">
        <p14:creationId xmlns:p14="http://schemas.microsoft.com/office/powerpoint/2010/main" val="60834533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3.xml><?xml version="1.0" encoding="utf-8"?>
<a:theme xmlns:a="http://schemas.openxmlformats.org/drawingml/2006/main" name="14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15142</TotalTime>
  <Words>1860</Words>
  <Application>Microsoft Office PowerPoint</Application>
  <PresentationFormat>Custom</PresentationFormat>
  <Paragraphs>228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6" baseType="lpstr">
      <vt:lpstr>.AppleSystemUIFont</vt:lpstr>
      <vt:lpstr>等线</vt:lpstr>
      <vt:lpstr>Microsoft YaHei</vt:lpstr>
      <vt:lpstr>Microsoft YaHei</vt:lpstr>
      <vt:lpstr>MS Mincho</vt:lpstr>
      <vt:lpstr>黑体</vt:lpstr>
      <vt:lpstr>宋体</vt:lpstr>
      <vt:lpstr>Arial</vt:lpstr>
      <vt:lpstr>Calibri</vt:lpstr>
      <vt:lpstr>Times New Roman</vt:lpstr>
      <vt:lpstr>Verdana</vt:lpstr>
      <vt:lpstr>Wingdings</vt:lpstr>
      <vt:lpstr>封面页_图片版 </vt:lpstr>
      <vt:lpstr>1_封面页_图片版 </vt:lpstr>
      <vt:lpstr>14_Custom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References (Tdocs in agenda 8A.2.5)</vt:lpstr>
      <vt:lpstr>References (relevant overview papers in agenda 8A.1)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Moderator</cp:lastModifiedBy>
  <cp:revision>549</cp:revision>
  <dcterms:created xsi:type="dcterms:W3CDTF">2020-08-28T08:44:19Z</dcterms:created>
  <dcterms:modified xsi:type="dcterms:W3CDTF">2023-09-14T04:55:24Z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(3)3NPN/2mx5ao7uAgIFmRh48dnVU1Psl1NpDejSR9F8RZErglJ6Zq43+qoAoANqq44PxpCNPWB
IkhJcXXwDo8a1BiuJMQjRylIKlVpKpVyQVUS33mSkObVaGr86yHTCIMVckgnOfsFFE/4wvZy
+xLiZ5OJ2rIuLy90uu+nE3YrQ0Rss/lWXMXneuhwgjFzPLSTYeDUstlezYKh6iCEX4kD5ME8
tjyjD6iC5IwjfGi21N</vt:lpwstr>
  </property>
  <property fmtid="{D5CDD505-2E9C-101B-9397-08002B2CF9AE}" pid="3" name="_2015_ms_pID_7253431">
    <vt:lpwstr>8xdgkZ6DMCRlCm5D9PGCgXYgsvwmKQBrk28JYFFaNmD7MyIJ/D8Jhf
l3izJG+aNYfjrATZ6Yhc3CAmKVst6nMGPmkJLEnrTSr5CoUybPJW5+bjEYDHSr+C3DVBgfDw
UmnsTuswetq5CSJVk10MfunPDqSu/Perq6Ply4n+SfGqmlrCvj52qI8SEUPKYg8axXbieFOz
QO+LcQohxlTbcdjtADTj3iDqWb9fwacqvlWe</vt:lpwstr>
  </property>
  <property fmtid="{D5CDD505-2E9C-101B-9397-08002B2CF9AE}" pid="4" name="_2015_ms_pID_7253432">
    <vt:lpwstr>KQ==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1694665529</vt:lpwstr>
  </property>
</Properties>
</file>