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13"/>
  </p:notesMasterIdLst>
  <p:handoutMasterIdLst>
    <p:handoutMasterId r:id="rId14"/>
  </p:handoutMasterIdLst>
  <p:sldIdLst>
    <p:sldId id="283" r:id="rId4"/>
    <p:sldId id="1504" r:id="rId5"/>
    <p:sldId id="2147471017" r:id="rId6"/>
    <p:sldId id="2147471029" r:id="rId7"/>
    <p:sldId id="2147471019" r:id="rId8"/>
    <p:sldId id="2147471030" r:id="rId9"/>
    <p:sldId id="2147471027" r:id="rId10"/>
    <p:sldId id="2147471025" r:id="rId11"/>
    <p:sldId id="2147471016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04"/>
            <p14:sldId id="2147471017"/>
            <p14:sldId id="2147471029"/>
            <p14:sldId id="2147471019"/>
            <p14:sldId id="2147471030"/>
            <p14:sldId id="2147471027"/>
            <p14:sldId id="2147471025"/>
            <p14:sldId id="21474710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an Cheng 2" initials="Yan Cheng" lastIdx="1" clrIdx="1">
    <p:extLst>
      <p:ext uri="{19B8F6BF-5375-455C-9EA6-DF929625EA0E}">
        <p15:presenceInfo xmlns:p15="http://schemas.microsoft.com/office/powerpoint/2012/main" userId="Yan Cheng 2" providerId="None"/>
      </p:ext>
    </p:extLst>
  </p:cmAuthor>
  <p:cmAuthor id="3" name="David mazzarese" initials="Dm" lastIdx="1" clrIdx="2">
    <p:extLst>
      <p:ext uri="{19B8F6BF-5375-455C-9EA6-DF929625EA0E}">
        <p15:presenceInfo xmlns:p15="http://schemas.microsoft.com/office/powerpoint/2012/main" userId="S-1-5-21-147214757-305610072-1517763936-888365" providerId="AD"/>
      </p:ext>
    </p:extLst>
  </p:cmAuthor>
  <p:cmAuthor id="4" name="Yi Wang" initials="WY" lastIdx="1" clrIdx="3">
    <p:extLst>
      <p:ext uri="{19B8F6BF-5375-455C-9EA6-DF929625EA0E}">
        <p15:presenceInfo xmlns:p15="http://schemas.microsoft.com/office/powerpoint/2012/main" userId="Yi Wang" providerId="None"/>
      </p:ext>
    </p:extLst>
  </p:cmAuthor>
  <p:cmAuthor id="5" name="Huawei2" initials="hw" lastIdx="1" clrIdx="4">
    <p:extLst>
      <p:ext uri="{19B8F6BF-5375-455C-9EA6-DF929625EA0E}">
        <p15:presenceInfo xmlns:p15="http://schemas.microsoft.com/office/powerpoint/2012/main" userId="Huawei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01" d="100"/>
          <a:sy n="101" d="100"/>
        </p:scale>
        <p:origin x="96" y="2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048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A1C011-3D0E-4649-A57E-427FA9C18FAB}" type="slidenum">
              <a:rPr lang="en-US" altLang="zh-CN" smtClean="0">
                <a:latin typeface="Calibri" panose="020F0502020204030204" pitchFamily="34" charset="0"/>
              </a:rPr>
              <a:pPr/>
              <a:t>9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419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8" y="325440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8" y="1628777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1253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39" y="1600202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609680" y="392232"/>
            <a:ext cx="5141820" cy="430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3AFD7F-C57C-4029-BEA6-6CB8AB8569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963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fld id="{968038E4-6B80-4F01-9B91-DE9DEFF4C0B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86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  <p:sldLayoutId id="2147484036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Moderator (Huawei)</a:t>
            </a:r>
          </a:p>
          <a:p>
            <a:r>
              <a:rPr lang="en-US" altLang="zh-CN" sz="2000" dirty="0"/>
              <a:t>Agenda item: 8A.2.4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21979"/>
            <a:ext cx="10158407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Summary of Ambient IoT Proposals for Release 19 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#101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</a:t>
            </a:r>
            <a:r>
              <a:rPr lang="en-GB" altLang="zh-CN" b="1">
                <a:latin typeface="Arial" panose="020B0604020202020204" pitchFamily="34" charset="0"/>
                <a:ea typeface="MS Mincho"/>
              </a:rPr>
              <a:t>	         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RP-232614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Bangalore,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India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September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 11-15,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General overview of RAN#101 contributions on Rel-19 Ambient IoT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C06C85-C913-4551-871F-6E99AE0CE06C}"/>
              </a:ext>
            </a:extLst>
          </p:cNvPr>
          <p:cNvSpPr txBox="1"/>
          <p:nvPr/>
        </p:nvSpPr>
        <p:spPr>
          <a:xfrm>
            <a:off x="308787" y="922551"/>
            <a:ext cx="11579187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28 companies submitted proposals for Ambient IoT in Rel-19 (agenda 8A.2.4). 14 out of 17 companies included Ambient IoT in the package in their Rel-19 overview </a:t>
            </a:r>
            <a:r>
              <a:rPr lang="en-US" altLang="zh-CN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 (agenda 8A.2).</a:t>
            </a:r>
          </a:p>
          <a:p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None/>
            </a:pP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RWS-230488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RAN Chair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 summary of Rel-19 workshop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Based on the outcome of the study at RAN, a WG-level study item is expected to continue in Rel-19</a:t>
            </a:r>
          </a:p>
          <a:p>
            <a:pPr marL="1200228" lvl="2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Need to have focused scope on issues such as device type(s), deployment scenario(s), topology option(s), etc. and,</a:t>
            </a:r>
          </a:p>
          <a:p>
            <a:pPr marL="1200228" lvl="2" indent="-28575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Need to address cross-TSG-dependencies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Is there a strong need and is it feasible to convert the study and hence specify ambient IoT in Rel-19?</a:t>
            </a:r>
          </a:p>
          <a:p>
            <a:pPr lvl="1"/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lvl="1" indent="0">
              <a:buClr>
                <a:srgbClr val="000000"/>
              </a:buClr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In RP-231540, the RAN Chair allocated [3~4] TU in RAN1, [2] TU in RAN2, [2] TU in RAN3.</a:t>
            </a:r>
          </a:p>
          <a:p>
            <a:pPr marL="11108" lvl="1" indent="0">
              <a:buClr>
                <a:srgbClr val="000000"/>
              </a:buClr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It is expected to have impact to RAN4, and to coordinate with the SA project on Ambient IoT.</a:t>
            </a:r>
          </a:p>
        </p:txBody>
      </p:sp>
    </p:spTree>
    <p:extLst>
      <p:ext uri="{BB962C8B-B14F-4D97-AF65-F5344CB8AC3E}">
        <p14:creationId xmlns:p14="http://schemas.microsoft.com/office/powerpoint/2010/main" val="3278456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1131392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Justification for further study/work on Ambient IoT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45090" y="871627"/>
            <a:ext cx="11466073" cy="5468717"/>
          </a:xfrm>
        </p:spPr>
        <p:txBody>
          <a:bodyPr/>
          <a:lstStyle/>
          <a:p>
            <a:pPr marL="11108" indent="0">
              <a:buNone/>
            </a:pPr>
            <a:r>
              <a:rPr lang="en-US" altLang="zh-CN" sz="2400" dirty="0"/>
              <a:t>The justification for a project on Ambient IoT in 3GPP has been made clear already since Rel-18, with studies in both RAN and SA, including the Study on Ambient IoT (Internet of Things) in RAN (</a:t>
            </a:r>
            <a:r>
              <a:rPr lang="en-GB" altLang="zh-CN" sz="2400" dirty="0" err="1"/>
              <a:t>FS_Ambient_IoT_RAN</a:t>
            </a:r>
            <a:r>
              <a:rPr lang="en-US" altLang="zh-CN" sz="2400" dirty="0"/>
              <a:t>) developing TR38.848. Detailed justification for the study can be found in the Rel-18 SID (RP-232404). </a:t>
            </a:r>
          </a:p>
          <a:p>
            <a:pPr marL="11108" indent="0">
              <a:buNone/>
            </a:pPr>
            <a:endParaRPr lang="en-US" altLang="zh-CN" sz="2400" dirty="0"/>
          </a:p>
          <a:p>
            <a:pPr marL="11108" indent="0">
              <a:buNone/>
            </a:pPr>
            <a:r>
              <a:rPr lang="en-US" altLang="zh-CN" sz="2400" dirty="0"/>
              <a:t>Motivation for Rel-19 study/work follows from justification of the study in Rel-18, to provide devices with complexity and power consumption orders of magnitude lower than the existing 3GPP LPWA technologies (e.g. NB-IoT and </a:t>
            </a:r>
            <a:r>
              <a:rPr lang="en-US" altLang="zh-CN" sz="2400" dirty="0" err="1"/>
              <a:t>eMTC</a:t>
            </a:r>
            <a:r>
              <a:rPr lang="en-US" altLang="zh-CN" sz="2400" dirty="0"/>
              <a:t>), that shall address use cases and scenarios that cannot otherwise be fulfilled based on existing 3GPP LPWA IoT technologies.</a:t>
            </a:r>
          </a:p>
          <a:p>
            <a:pPr marL="11108" indent="0">
              <a:buNone/>
            </a:pPr>
            <a:endParaRPr lang="en-US" altLang="zh-CN" sz="2400" dirty="0"/>
          </a:p>
          <a:p>
            <a:pPr marL="11108" indent="0">
              <a:buNone/>
            </a:pPr>
            <a:r>
              <a:rPr lang="en-US" altLang="zh-CN" sz="2400" dirty="0"/>
              <a:t>Some contributions submitted to RAN#101 emphasized the market urgency and the need for 3GPP to provide normative specifications for Ambient IoT in Rel-19, since existing cellular devices may not work well with energy harvesting due to their peak power consumption of higher than 10mW.</a:t>
            </a:r>
          </a:p>
        </p:txBody>
      </p:sp>
    </p:spTree>
    <p:extLst>
      <p:ext uri="{BB962C8B-B14F-4D97-AF65-F5344CB8AC3E}">
        <p14:creationId xmlns:p14="http://schemas.microsoft.com/office/powerpoint/2010/main" val="389713643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proposals submitted to RAN#101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0FF92-F1EB-4987-9150-AF60588F8752}"/>
              </a:ext>
            </a:extLst>
          </p:cNvPr>
          <p:cNvSpPr txBox="1"/>
          <p:nvPr/>
        </p:nvSpPr>
        <p:spPr>
          <a:xfrm>
            <a:off x="2991745" y="5594125"/>
            <a:ext cx="5518019" cy="738664"/>
          </a:xfrm>
          <a:prstGeom prst="rect">
            <a:avLst/>
          </a:prstGeom>
          <a:noFill/>
          <a:ln>
            <a:solidFill>
              <a:schemeClr val="tx2">
                <a:lumMod val="65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Discussion on SI vs. SI+WI for Rel-19 is expected at RAN#102</a:t>
            </a:r>
            <a:endParaRPr kumimoji="1" lang="zh-CN" altLang="en-US" sz="2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47A106-DD74-4F50-9C5B-468E619CBA44}"/>
              </a:ext>
            </a:extLst>
          </p:cNvPr>
          <p:cNvSpPr txBox="1"/>
          <p:nvPr/>
        </p:nvSpPr>
        <p:spPr>
          <a:xfrm>
            <a:off x="380435" y="891728"/>
            <a:ext cx="11544550" cy="3816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SI-only vs. SI+WI in Rel-19</a:t>
            </a:r>
          </a:p>
          <a:p>
            <a:pPr marL="11108" indent="0"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views are still split with no overwhelming majority either way. A few companies did not express a clear preference at this time, and suggested that a decision may not be needed at the start of the release.</a:t>
            </a:r>
            <a:endParaRPr lang="en-US" altLang="zh-CN" sz="2902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lvl="1" indent="0">
              <a:buClr>
                <a:srgbClr val="000000"/>
              </a:buClr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lvl="1" indent="0">
              <a:buClr>
                <a:srgbClr val="000000"/>
              </a:buClr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Many companies emphasized in their contributions that whether SI-only or SI+WI is decided for Rel-19, the focus should be on a small subset of deployment scenarios and topologies, and possibly also a subset of the device types, defined in TR 38.848.</a:t>
            </a:r>
          </a:p>
          <a:p>
            <a:pPr algn="l"/>
            <a:endParaRPr kumimoji="1"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2869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proposals submitted to RAN#101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050F7D-47AC-4559-A19E-2890D7D00906}"/>
              </a:ext>
            </a:extLst>
          </p:cNvPr>
          <p:cNvSpPr txBox="1"/>
          <p:nvPr/>
        </p:nvSpPr>
        <p:spPr>
          <a:xfrm>
            <a:off x="486297" y="940526"/>
            <a:ext cx="11340447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Prioritization between Devices A, B and C</a:t>
            </a: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The views are roughly equally split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~12 companies included Device type A in their priority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~15 companies included Device type B in their priority</a:t>
            </a:r>
          </a:p>
          <a:p>
            <a:pPr marL="800140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~16 companies included Device type C in their priority</a:t>
            </a:r>
          </a:p>
          <a:p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Among those, ~8 companies proposed to include all 3 device types in the scope of Rel-19</a:t>
            </a:r>
          </a:p>
          <a:p>
            <a:pPr algn="l"/>
            <a:endParaRPr kumimoji="1"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A70B10-BFDF-49AC-A426-E91600241190}"/>
              </a:ext>
            </a:extLst>
          </p:cNvPr>
          <p:cNvSpPr txBox="1"/>
          <p:nvPr/>
        </p:nvSpPr>
        <p:spPr>
          <a:xfrm>
            <a:off x="2462789" y="5298760"/>
            <a:ext cx="7006752" cy="738664"/>
          </a:xfrm>
          <a:prstGeom prst="rect">
            <a:avLst/>
          </a:prstGeom>
          <a:noFill/>
          <a:ln>
            <a:solidFill>
              <a:schemeClr val="tx2">
                <a:lumMod val="65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Potential prioritization for Rel-19 among the device types can be discussed at RAN#102</a:t>
            </a:r>
            <a:endParaRPr kumimoji="1" lang="zh-CN" altLang="en-US" sz="2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50719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proposals submitted to RAN#101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54E7F-2D9E-4B4F-96C8-71183A7E0689}"/>
              </a:ext>
            </a:extLst>
          </p:cNvPr>
          <p:cNvSpPr txBox="1"/>
          <p:nvPr/>
        </p:nvSpPr>
        <p:spPr>
          <a:xfrm>
            <a:off x="518652" y="963467"/>
            <a:ext cx="11159457" cy="5170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Connectivity topologies and Deployment scenarios</a:t>
            </a:r>
          </a:p>
          <a:p>
            <a:pPr marL="11108" indent="0">
              <a:buFont typeface="Arial" pitchFamily="34" charset="0"/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Font typeface="Arial" pitchFamily="34" charset="0"/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TR38.848 provides a categorization by 5 deployment scenarios incorporating the relevant connectivity topologies. Most companies, however, still expressed their views directly on their preferred prioritization among the connectivity topologies, while a few companies expressed their preferences directly on the deployment scenarios.</a:t>
            </a:r>
          </a:p>
          <a:p>
            <a:pPr marL="11108" indent="0">
              <a:buFont typeface="Arial" pitchFamily="34" charset="0"/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Font typeface="Arial" pitchFamily="34" charset="0"/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Based on the recommendation agreed in TR 38.848, RAN#102 is expected for further down-select among the following:</a:t>
            </a:r>
          </a:p>
          <a:p>
            <a:pPr marL="811248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Deployment scenario 1 with Topology 1</a:t>
            </a:r>
          </a:p>
          <a:p>
            <a:pPr marL="811248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Deployment scenario 2 with Topology 1</a:t>
            </a:r>
          </a:p>
          <a:p>
            <a:pPr marL="811248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Deployment scenario 2 with Topology 2</a:t>
            </a:r>
          </a:p>
          <a:p>
            <a:pPr marL="811248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Deployment scenario 4 with Topology 1</a:t>
            </a:r>
          </a:p>
          <a:p>
            <a:pPr marL="811248" lvl="1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Deployment scenario 4 with Topology 3</a:t>
            </a:r>
          </a:p>
        </p:txBody>
      </p:sp>
    </p:spTree>
    <p:extLst>
      <p:ext uri="{BB962C8B-B14F-4D97-AF65-F5344CB8AC3E}">
        <p14:creationId xmlns:p14="http://schemas.microsoft.com/office/powerpoint/2010/main" val="38809439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proposals submitted to RAN#101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935CCF-CD9E-4E2C-8A43-77000BFF029C}"/>
              </a:ext>
            </a:extLst>
          </p:cNvPr>
          <p:cNvSpPr txBox="1"/>
          <p:nvPr/>
        </p:nvSpPr>
        <p:spPr>
          <a:xfrm>
            <a:off x="567315" y="901840"/>
            <a:ext cx="11093173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108" indent="0">
              <a:buNone/>
            </a:pPr>
            <a:r>
              <a:rPr lang="en-US" altLang="zh-CN" sz="2400" b="1" dirty="0">
                <a:latin typeface="Calibri" panose="020F0502020204030204" pitchFamily="34" charset="0"/>
                <a:cs typeface="Calibri" panose="020F0502020204030204" pitchFamily="34" charset="0"/>
              </a:rPr>
              <a:t>Type of spectrum</a:t>
            </a:r>
          </a:p>
          <a:p>
            <a:pPr marL="11108" indent="0">
              <a:buNone/>
            </a:pPr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108" indent="0">
              <a:buNone/>
            </a:pP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Not all companies expressed their views in </a:t>
            </a:r>
            <a:r>
              <a:rPr lang="en-US" altLang="zh-CN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 submitted to RAN#101, but views were expressed during the Rel-18 RAN SI discussions.</a:t>
            </a:r>
          </a:p>
          <a:p>
            <a:endParaRPr lang="en-US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Based on the recommendation agreed in TR 38.848,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FR1 licensed spectrum is recommended,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and RAN#102 is expected to decide on </a:t>
            </a: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selection or prioritization between FDD and FDD/TDD</a:t>
            </a:r>
          </a:p>
          <a:p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RAN is also recommended to down-select to one or more of:</a:t>
            </a:r>
            <a:endParaRPr lang="zh-CN" altLang="zh-CN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90" lvl="1" indent="-285750"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Spectrum in-band to NR, in guard-band to LTE/NR, and in standalone band(s)</a:t>
            </a:r>
            <a:endParaRPr kumimoji="1" lang="en-US" altLang="zh-CN" sz="24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31716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Possible list of objectives for a WG-level study item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1A785-8907-483D-9C55-28B686C7925B}"/>
              </a:ext>
            </a:extLst>
          </p:cNvPr>
          <p:cNvSpPr txBox="1"/>
          <p:nvPr/>
        </p:nvSpPr>
        <p:spPr>
          <a:xfrm>
            <a:off x="516467" y="712851"/>
            <a:ext cx="11453860" cy="5909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Evaluations and remaining feasibility assessments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5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Device architecture and characteristics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Evaluation methodology and assumptions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Design target evaluations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Coexistence evaluations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Physical layer study on: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Waveform and multiple access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Frame structure and numerology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Modulation and channel coding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Physical layer signals/channels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Physical layer procedures including initial access and mobility, scheduling, (H)ARQ, power control, 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Higher layers study on: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Compact protocol stack and lightweight signaling procedure, including mobility aspects</a:t>
            </a:r>
          </a:p>
          <a:p>
            <a:pPr marL="1200228" lvl="5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Control plane functionalities, including CN connectivity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00228" lvl="5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User plane functionalities</a:t>
            </a:r>
          </a:p>
          <a:p>
            <a:pPr marL="1200228" lvl="5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Security aspects (</a:t>
            </a:r>
            <a:r>
              <a:rPr lang="en-GB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*Note: This does not necessarily mean security has RAN impact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RAN3 aspects for study: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Enabling necessary CN-RAN </a:t>
            </a:r>
            <a:r>
              <a:rPr lang="en-US" altLang="zh-C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signalling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 architecture aspects, if any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RAN4 aspects for study: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 fontAlgn="base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Feasibility study of BS/UE/device architectures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 fontAlgn="base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Link budget study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89" lvl="4" indent="-285750" fontAlgn="base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Coexistence analysis</a:t>
            </a:r>
          </a:p>
          <a:p>
            <a:pPr marL="742989" lvl="4" indent="-285750" fontAlgn="base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RRM</a:t>
            </a: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17655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74613"/>
            <a:ext cx="10642600" cy="469084"/>
          </a:xfrm>
        </p:spPr>
        <p:txBody>
          <a:bodyPr/>
          <a:lstStyle/>
          <a:p>
            <a:pPr defTabSz="913660">
              <a:defRPr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References (</a:t>
            </a:r>
            <a:r>
              <a:rPr 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Tdocs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agenda 8A.2.4)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8AD0A3-3D7B-40FE-A0A9-5F5C94F95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726916"/>
              </p:ext>
            </p:extLst>
          </p:nvPr>
        </p:nvGraphicFramePr>
        <p:xfrm>
          <a:off x="1416804" y="924162"/>
          <a:ext cx="9363153" cy="5303520"/>
        </p:xfrm>
        <a:graphic>
          <a:graphicData uri="http://schemas.openxmlformats.org/drawingml/2006/table">
            <a:tbl>
              <a:tblPr bandRow="1">
                <a:tableStyleId>{E8B1032C-EA38-4F05-BA0D-38AFFFC7BED3}</a:tableStyleId>
              </a:tblPr>
              <a:tblGrid>
                <a:gridCol w="1424826">
                  <a:extLst>
                    <a:ext uri="{9D8B030D-6E8A-4147-A177-3AD203B41FA5}">
                      <a16:colId xmlns:a16="http://schemas.microsoft.com/office/drawing/2014/main" val="4224092132"/>
                    </a:ext>
                  </a:extLst>
                </a:gridCol>
                <a:gridCol w="5728389">
                  <a:extLst>
                    <a:ext uri="{9D8B030D-6E8A-4147-A177-3AD203B41FA5}">
                      <a16:colId xmlns:a16="http://schemas.microsoft.com/office/drawing/2014/main" val="1702541300"/>
                    </a:ext>
                  </a:extLst>
                </a:gridCol>
                <a:gridCol w="2209938">
                  <a:extLst>
                    <a:ext uri="{9D8B030D-6E8A-4147-A177-3AD203B41FA5}">
                      <a16:colId xmlns:a16="http://schemas.microsoft.com/office/drawing/2014/main" val="1825258494"/>
                    </a:ext>
                  </a:extLst>
                </a:gridCol>
              </a:tblGrid>
              <a:tr h="69694">
                <a:tc>
                  <a:txBody>
                    <a:bodyPr/>
                    <a:lstStyle/>
                    <a:p>
                      <a:pPr algn="ctr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TDoc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24328537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RP-231542</a:t>
                      </a:r>
                      <a:endParaRPr lang="fr-FR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Rel-19 study on Ambient IoT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Nokia, Nokia Shanghai Bell 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24529247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RP-231553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scope for Ambient-IOT in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Qualcomm Incorporated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61337684"/>
                  </a:ext>
                </a:extLst>
              </a:tr>
              <a:tr h="47392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RP-231574</a:t>
                      </a:r>
                      <a:endParaRPr lang="fr-FR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Consideration on Rel-19 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H3C Technologies Co., Ltd.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22911190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RP-231588</a:t>
                      </a:r>
                      <a:endParaRPr lang="fr-FR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Deutsche Telekom’s Ambient-IoT objectives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Deutsche Telekom AG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6461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RP-231602</a:t>
                      </a:r>
                      <a:endParaRPr lang="fr-FR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Discussion of R19 work on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Futurewei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14518318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RP-231608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Ambient IoT for R19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Xiaomi EV Technology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96000497"/>
                  </a:ext>
                </a:extLst>
              </a:tr>
              <a:tr h="47392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RP-231626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Rel-19 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Ericsson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912485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RP-231750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Apple Views on Ambient IoT for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Apple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56457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RP-231774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Discussion on study of ambient IoT in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OPPO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298723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RP-231792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Rel-19 Ambient IoT (RAN1-led)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vivo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05135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RP-231847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Rel-19 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Haier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40487372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RP-231854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Ambient IoT considerations in Rel-19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Spreadtrum Communications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47757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RP-231869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NEC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37183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RP-231917</a:t>
                      </a:r>
                      <a:endParaRPr lang="fr-FR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Motivation of study on Ambient IoT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Kyocera 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079192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RP-231985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Rel-19 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InterDigital, Inc.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42606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RP-232024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Samsung's views on scope of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Samsung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84835726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RP-232064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of 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CATT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09294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RP-232075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ambient IoT for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NTT DOCOMO, INC.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7045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RP-232120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Ambient-IoT in Rel-19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Fujitsu Limited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91425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RP-232160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Rel-19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ZTE, Sanechips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03278382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RP-232188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Ambient IoT for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Lenovo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636383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RP-232195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Proposals on Ambient IoT in Rel-19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LG Electronics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43565980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RP-232207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Rel-19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China Mobile International Ltd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42307007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RP-232294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Considerations for R19 work on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Philips International B.V.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09665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RP-232415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Ambient IoT work in Rel-19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Huawei, HiSilicon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03252316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RP-232419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and considerations for Rel-19 work on Ambient 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NOVAMINT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87749947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RP-232534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Views on Ambient IoT in R19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VODAFONE Group Plc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49168688"/>
                  </a:ext>
                </a:extLst>
              </a:tr>
              <a:tr h="31595"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RP-232579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Ambient IoT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CEWiT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59710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2241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15246</TotalTime>
  <Words>1267</Words>
  <Application>Microsoft Office PowerPoint</Application>
  <PresentationFormat>Custom</PresentationFormat>
  <Paragraphs>174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4" baseType="lpstr">
      <vt:lpstr>.AppleSystemUIFont</vt:lpstr>
      <vt:lpstr>等线</vt:lpstr>
      <vt:lpstr>微软雅黑</vt:lpstr>
      <vt:lpstr>微软雅黑</vt:lpstr>
      <vt:lpstr>MS Mincho</vt:lpstr>
      <vt:lpstr>黑体</vt:lpstr>
      <vt:lpstr>宋体</vt:lpstr>
      <vt:lpstr>Arial</vt:lpstr>
      <vt:lpstr>Calibri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 (Tdocs in agenda 8A.2.4)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Moderator</cp:lastModifiedBy>
  <cp:revision>578</cp:revision>
  <dcterms:created xsi:type="dcterms:W3CDTF">2020-08-28T08:44:19Z</dcterms:created>
  <dcterms:modified xsi:type="dcterms:W3CDTF">2023-09-15T05:28:12Z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(3)3NPN/2mx5ao7uAgIFmRh48dnVU1Psl1NpDejSR9F8RZErglJ6Zq43+qoAoANqq44PxpCNPWB
IkhJcXXwDo8a1BiuJMQjRylIKlVpKpVyQVUS33mSkObVaGr86yHTCIMVckgnOfsFFE/4wvZy
+xLiZ5OJ2rIuLy90uu+nE3YrQ0Rss/lWXMXneuhwgjFzPLSTYeDUstlezYKh6iCEX4kD5ME8
tjyjD6iC5IwjfGi21N</vt:lpwstr>
  </property>
  <property fmtid="{D5CDD505-2E9C-101B-9397-08002B2CF9AE}" pid="3" name="_2015_ms_pID_7253431">
    <vt:lpwstr>8xdgkZ6DMCRlCm5D9PGCgXYgsvwmKQBrk28JYFFaNmD7MyIJ/D8Jhf
l3izJG+aNYfjrATZ6Yhc3CAmKVst6nMGPmkJLEnrTSr5CoUybPJW5+bjEYDHSr+C3DVBgfDw
UmnsTuswetq5CSJVk10MfunPDqSu/Perq6Ply4n+SfGqmlrCvj52qI8SEUPKYg8axXbieFOz
QO+LcQohxlTbcdjtADTj3iDqWb9fwacqvlWe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1694751649</vt:lpwstr>
  </property>
</Properties>
</file>