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6"/>
  </p:sldMasterIdLst>
  <p:notesMasterIdLst>
    <p:notesMasterId r:id="rId12"/>
  </p:notesMasterIdLst>
  <p:sldIdLst>
    <p:sldId id="256" r:id="rId7"/>
    <p:sldId id="141169569" r:id="rId8"/>
    <p:sldId id="141169552" r:id="rId9"/>
    <p:sldId id="141169559" r:id="rId10"/>
    <p:sldId id="141169568" r:id="rId11"/>
  </p:sldIdLst>
  <p:sldSz cx="10969625" cy="6170613"/>
  <p:notesSz cx="6858000" cy="9144000"/>
  <p:custDataLst>
    <p:tags r:id="rId13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2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07.09.2023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5GAA Work Item leader on Positioning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196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© Robert Bosch GmbH 2023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5gaa.org/5gaa-publishes-updated-2030-roadmap-for-advanced-driving-use-cases-connectivity-technologies-and-radio-spectrum-needs/" TargetMode="External"/><Relationship Id="rId2" Type="http://schemas.openxmlformats.org/officeDocument/2006/relationships/hyperlink" Target="https://5gaa.org/5g-technology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5gaa.org/5gaa-publishes-updated-2030-roadmap-for-advanced-driving-use-cases-connectivity-technologies-and-radio-spectrum-needs/" TargetMode="External"/><Relationship Id="rId2" Type="http://schemas.openxmlformats.org/officeDocument/2006/relationships/hyperlink" Target="https://5gaa.org/5g-technology/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706072" cy="1507549"/>
          </a:xfrm>
        </p:spPr>
        <p:txBody>
          <a:bodyPr>
            <a:normAutofit/>
          </a:bodyPr>
          <a:lstStyle/>
          <a:p>
            <a:r>
              <a:rPr lang="en-US" dirty="0"/>
              <a:t>Sidelink Enhancements for Automotive Requirements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dirty="0"/>
              <a:t>3GPP TSG RAN Meeting #101                                                                                                           </a:t>
            </a:r>
            <a:r>
              <a:rPr lang="nl-NL" altLang="zh-CN" dirty="0"/>
              <a:t>Bangalore, India, September 11-15, 2023</a:t>
            </a:r>
            <a:endParaRPr lang="zh-CN" altLang="en-US" dirty="0"/>
          </a:p>
          <a:p>
            <a:r>
              <a:rPr lang="en-US" b="1" dirty="0"/>
              <a:t>RP-232600</a:t>
            </a:r>
          </a:p>
          <a:p>
            <a:r>
              <a:rPr lang="en-US" altLang="zh-CN" dirty="0"/>
              <a:t>Bosch, </a:t>
            </a:r>
            <a:r>
              <a:rPr lang="en-US" dirty="0"/>
              <a:t>Volkswagen AG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E5A4-192A-66D9-B982-F287CEFB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 for </a:t>
            </a:r>
            <a:r>
              <a:rPr lang="en-US" dirty="0"/>
              <a:t>Sidelink Enhancements in Rel-19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8B069F-CF55-AFC8-01C7-BC320A5C9D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Sidelink Enhancements for Automotive Requirements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041F6-E604-AFE2-90C7-12C10605132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10854"/>
            <a:ext cx="10558800" cy="4043886"/>
          </a:xfrm>
        </p:spPr>
        <p:txBody>
          <a:bodyPr/>
          <a:lstStyle/>
          <a:p>
            <a:r>
              <a:rPr lang="en-US" sz="1600" dirty="0"/>
              <a:t>Although there are some concerns regarding the deployment and the market of automotive including SL, the 3GPP members can fully acknowledge the difference between smartphone markets and connected vehicle market. </a:t>
            </a:r>
          </a:p>
          <a:p>
            <a:r>
              <a:rPr lang="en-US" sz="1600" dirty="0"/>
              <a:t>Automotive connectivity market and its associated sidelink technology have different deployment scale, introduction preparation phases, regulatory engagements, i.e., before large scale launching. </a:t>
            </a:r>
          </a:p>
          <a:p>
            <a:r>
              <a:rPr lang="en-US" sz="1600" dirty="0"/>
              <a:t>The different automotive stakeholders are involved in different activities starting from testing, standardization, etc., up to initial deployments (in some regions) given the current challenges. </a:t>
            </a:r>
          </a:p>
          <a:p>
            <a:r>
              <a:rPr lang="en-US" sz="1600" dirty="0"/>
              <a:t>A careful planning of the introduction phase is needed for a sustainable and successful rollout of SL in order to achieve a useful SL penetration rate for efficient and successful use case deployments. </a:t>
            </a:r>
          </a:p>
          <a:p>
            <a:r>
              <a:rPr lang="en-US" sz="1600" dirty="0"/>
              <a:t>Future connected vehicles, which will rely on 5G V2X* technology, will seamlessly use and integrate SL and </a:t>
            </a:r>
            <a:r>
              <a:rPr lang="en-US" sz="1600" dirty="0" err="1"/>
              <a:t>Uu</a:t>
            </a:r>
            <a:r>
              <a:rPr lang="en-US" sz="1600" dirty="0"/>
              <a:t> for the use cases and mobility services, whereas SL will have a crucial enabling role. Herewith, a stable and further evolved SL is important for future integration.</a:t>
            </a:r>
          </a:p>
          <a:p>
            <a:r>
              <a:rPr lang="en-US" sz="1600" dirty="0"/>
              <a:t>According to the 5GAA SL visionary roadmap**, the use cases are evolving, where more advanced use cases should be introduced in the future. Therefore, Rel-19 (and beyond) enhancements for SL is crucial for developing the use cases and their requirements.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3F2378-0316-2CCE-321B-338D3C72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3F36E-26A0-852C-8612-52E0B1695751}"/>
              </a:ext>
            </a:extLst>
          </p:cNvPr>
          <p:cNvSpPr txBox="1"/>
          <p:nvPr/>
        </p:nvSpPr>
        <p:spPr>
          <a:xfrm>
            <a:off x="205200" y="5314864"/>
            <a:ext cx="655219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* 5G-V2X onward (including </a:t>
            </a:r>
            <a:r>
              <a:rPr lang="en-US" sz="1000" dirty="0" err="1"/>
              <a:t>Uu</a:t>
            </a:r>
            <a:r>
              <a:rPr lang="en-US" sz="1000" dirty="0"/>
              <a:t> and PC5): </a:t>
            </a:r>
            <a:r>
              <a:rPr lang="en-US" sz="1000" dirty="0">
                <a:hlinkClick r:id="rId2"/>
              </a:rPr>
              <a:t>https://5gaa.org/5g-technology/</a:t>
            </a:r>
            <a:endParaRPr lang="en-US" sz="1000" dirty="0"/>
          </a:p>
          <a:p>
            <a:r>
              <a:rPr lang="en-US" sz="1000" dirty="0"/>
              <a:t>** 5GAA Roadmap for Advanced Driving Use Cases, Connectivity Technologies, and Radio Spectrum Needs: </a:t>
            </a:r>
            <a:r>
              <a:rPr lang="en-US" sz="1000" dirty="0">
                <a:hlinkClick r:id="rId3"/>
              </a:rPr>
              <a:t>link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553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927776-4871-401A-93E1-3C88E52CD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99" y="648000"/>
            <a:ext cx="10558800" cy="388800"/>
          </a:xfrm>
        </p:spPr>
        <p:txBody>
          <a:bodyPr lIns="0" tIns="0" rIns="0" bIns="0"/>
          <a:lstStyle/>
          <a:p>
            <a:r>
              <a:rPr lang="en-US" dirty="0"/>
              <a:t>Additional Sidelink Enhancements for Rel-19</a:t>
            </a:r>
          </a:p>
        </p:txBody>
      </p:sp>
      <p:sp>
        <p:nvSpPr>
          <p:cNvPr id="3" name="chapter_conv">
            <a:extLst>
              <a:ext uri="{FF2B5EF4-FFF2-40B4-BE49-F238E27FC236}">
                <a16:creationId xmlns:a16="http://schemas.microsoft.com/office/drawing/2014/main" id="{A24E4783-087A-482D-AE73-FF6060EB48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5199" y="259200"/>
            <a:ext cx="10558800" cy="388800"/>
          </a:xfrm>
        </p:spPr>
        <p:txBody>
          <a:bodyPr vert="horz" lIns="0" tIns="0" rIns="0" bIns="0" rtlCol="0">
            <a:noAutofit/>
          </a:bodyPr>
          <a:lstStyle/>
          <a:p>
            <a:r>
              <a:rPr lang="en-US" dirty="0"/>
              <a:t>Sidelink Enhancements for Automotive Requirements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997A63-75B1-4D85-AE45-81219E091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7" name="Rechteck 10">
            <a:extLst>
              <a:ext uri="{FF2B5EF4-FFF2-40B4-BE49-F238E27FC236}">
                <a16:creationId xmlns:a16="http://schemas.microsoft.com/office/drawing/2014/main" id="{19141720-695D-4E1B-8A9C-88D859A9D439}"/>
              </a:ext>
            </a:extLst>
          </p:cNvPr>
          <p:cNvSpPr/>
          <p:nvPr/>
        </p:nvSpPr>
        <p:spPr>
          <a:xfrm>
            <a:off x="260252" y="5004589"/>
            <a:ext cx="10436776" cy="496764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>
              <a:buSzPts val="1800"/>
            </a:pP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</a:rPr>
              <a:t>Highlights</a:t>
            </a:r>
            <a:r>
              <a:rPr lang="en-US" sz="1200" dirty="0">
                <a:solidFill>
                  <a:srgbClr val="000000"/>
                </a:solidFill>
              </a:rPr>
              <a:t>: Support a limited SL enhancements WI in Rel-19 focusing on CA enhancements with efficient backward compatibility, </a:t>
            </a:r>
            <a:r>
              <a:rPr lang="en-US" sz="1200" dirty="0"/>
              <a:t>SL FR2 specifications, enhanced coexistence </a:t>
            </a:r>
            <a:r>
              <a:rPr lang="en-US" sz="1200" dirty="0">
                <a:solidFill>
                  <a:srgbClr val="000000"/>
                </a:solidFill>
              </a:rPr>
              <a:t>and (if deemed feasible) </a:t>
            </a:r>
            <a:r>
              <a:rPr lang="en-GB" sz="1200" dirty="0">
                <a:solidFill>
                  <a:srgbClr val="000000"/>
                </a:solidFill>
              </a:rPr>
              <a:t>TSC enhancements for SL </a:t>
            </a: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FA296C1E-6438-4131-9B7F-DE96CF1A073E}"/>
              </a:ext>
            </a:extLst>
          </p:cNvPr>
          <p:cNvSpPr/>
          <p:nvPr/>
        </p:nvSpPr>
        <p:spPr>
          <a:xfrm rot="5400000">
            <a:off x="7316433" y="-1208889"/>
            <a:ext cx="328862" cy="643232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Introduce a limited Rel-19 SL Enhancements WI, including:</a:t>
            </a:r>
          </a:p>
        </p:txBody>
      </p:sp>
      <p:sp>
        <p:nvSpPr>
          <p:cNvPr id="9" name="Rechteck 10">
            <a:extLst>
              <a:ext uri="{FF2B5EF4-FFF2-40B4-BE49-F238E27FC236}">
                <a16:creationId xmlns:a16="http://schemas.microsoft.com/office/drawing/2014/main" id="{AFEE8CE0-2F6F-491D-9146-CF80CDA0E949}"/>
              </a:ext>
            </a:extLst>
          </p:cNvPr>
          <p:cNvSpPr/>
          <p:nvPr/>
        </p:nvSpPr>
        <p:spPr>
          <a:xfrm>
            <a:off x="4264701" y="2268798"/>
            <a:ext cx="6432327" cy="2513660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000000"/>
                </a:solidFill>
              </a:rPr>
              <a:t>Enhance SL CA basic functionalities introduced in Rel-18 </a:t>
            </a:r>
            <a:r>
              <a:rPr lang="en-GB" sz="1200" b="1" dirty="0">
                <a:solidFill>
                  <a:srgbClr val="000000"/>
                </a:solidFill>
              </a:rPr>
              <a:t>[RAN1, RAN2]</a:t>
            </a:r>
            <a:r>
              <a:rPr lang="en-GB" sz="1200" dirty="0">
                <a:solidFill>
                  <a:srgbClr val="000000"/>
                </a:solidFill>
              </a:rPr>
              <a:t>: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CA for Mode 1 operation, multi-carrier operation in FR1 + FR2, </a:t>
            </a:r>
            <a:r>
              <a:rPr lang="en-GB" sz="1100" dirty="0" err="1">
                <a:solidFill>
                  <a:srgbClr val="000000"/>
                </a:solidFill>
              </a:rPr>
              <a:t>Lic</a:t>
            </a:r>
            <a:r>
              <a:rPr lang="en-GB" sz="1100" dirty="0">
                <a:solidFill>
                  <a:srgbClr val="000000"/>
                </a:solidFill>
              </a:rPr>
              <a:t>- + </a:t>
            </a:r>
            <a:r>
              <a:rPr lang="en-GB" sz="1100" dirty="0" err="1">
                <a:solidFill>
                  <a:srgbClr val="000000"/>
                </a:solidFill>
              </a:rPr>
              <a:t>Unlic</a:t>
            </a:r>
            <a:r>
              <a:rPr lang="en-GB" sz="1100" dirty="0">
                <a:solidFill>
                  <a:srgbClr val="000000"/>
                </a:solidFill>
              </a:rPr>
              <a:t>. bands CA, etc.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Note: with backward compatibility to Rel-18/17/16 is guaranteed</a:t>
            </a: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endParaRPr lang="en-GB" sz="11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000000"/>
                </a:solidFill>
              </a:rPr>
              <a:t>Specify leftovers from Rel-1</a:t>
            </a:r>
            <a:r>
              <a:rPr lang="en-GB" sz="1200" dirty="0"/>
              <a:t>8</a:t>
            </a:r>
            <a:r>
              <a:rPr lang="en-GB" sz="1200" dirty="0">
                <a:solidFill>
                  <a:srgbClr val="000000"/>
                </a:solidFill>
              </a:rPr>
              <a:t>: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SL FR2 based on the outcome of Rel-18 study [RAN1, RAN2]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Further enhanced coexistence including coexistence with non-3GPP technologies (SL-U of Rel-18 is starting point) [RAN1, RAN2] </a:t>
            </a: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endParaRPr lang="en-GB" sz="1200" dirty="0">
              <a:solidFill>
                <a:srgbClr val="000000"/>
              </a:solidFill>
            </a:endParaRPr>
          </a:p>
          <a:p>
            <a:pPr marL="285750" indent="-285750">
              <a:buSzPts val="1800"/>
              <a:buFont typeface="Wingdings" panose="05000000000000000000" pitchFamily="2" charset="2"/>
              <a:buChar char="§"/>
            </a:pPr>
            <a:r>
              <a:rPr lang="en-GB" sz="1200" dirty="0">
                <a:solidFill>
                  <a:srgbClr val="000000"/>
                </a:solidFill>
              </a:rPr>
              <a:t>Study possible TSC enhancements for SL (as considered by 5G-ACIA) </a:t>
            </a:r>
            <a:r>
              <a:rPr lang="en-GB" sz="1200" b="1" dirty="0">
                <a:solidFill>
                  <a:srgbClr val="000000"/>
                </a:solidFill>
              </a:rPr>
              <a:t>[RAN2]</a:t>
            </a:r>
          </a:p>
          <a:p>
            <a:pPr marL="696887" lvl="1" indent="-285750">
              <a:buSzPts val="1800"/>
              <a:buFont typeface="Wingdings" panose="05000000000000000000" pitchFamily="2" charset="2"/>
              <a:buChar char="§"/>
            </a:pPr>
            <a:r>
              <a:rPr lang="en-GB" sz="1100" dirty="0">
                <a:solidFill>
                  <a:srgbClr val="000000"/>
                </a:solidFill>
              </a:rPr>
              <a:t>FFS: possible relevance to V2X use cases, especially 1</a:t>
            </a:r>
            <a:r>
              <a:rPr lang="en-GB" sz="1100" baseline="30000" dirty="0">
                <a:solidFill>
                  <a:srgbClr val="000000"/>
                </a:solidFill>
              </a:rPr>
              <a:t>st</a:t>
            </a:r>
            <a:r>
              <a:rPr lang="en-GB" sz="1100" dirty="0">
                <a:solidFill>
                  <a:srgbClr val="000000"/>
                </a:solidFill>
              </a:rPr>
              <a:t> TSC and resource allocation enhancements, 2</a:t>
            </a:r>
            <a:r>
              <a:rPr lang="en-GB" sz="1100" baseline="30000" dirty="0">
                <a:solidFill>
                  <a:srgbClr val="000000"/>
                </a:solidFill>
              </a:rPr>
              <a:t>nd</a:t>
            </a:r>
            <a:r>
              <a:rPr lang="en-GB" sz="1100" dirty="0">
                <a:solidFill>
                  <a:srgbClr val="000000"/>
                </a:solidFill>
              </a:rPr>
              <a:t> Synchronization enhancements</a:t>
            </a:r>
            <a:endParaRPr lang="en-GB" sz="1100" b="1" dirty="0">
              <a:solidFill>
                <a:srgbClr val="000000"/>
              </a:solidFill>
            </a:endParaRPr>
          </a:p>
          <a:p>
            <a:pPr>
              <a:buSzPts val="1800"/>
            </a:pPr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2" name="Rechteck 10">
            <a:extLst>
              <a:ext uri="{FF2B5EF4-FFF2-40B4-BE49-F238E27FC236}">
                <a16:creationId xmlns:a16="http://schemas.microsoft.com/office/drawing/2014/main" id="{FD67301D-3DE6-4BC4-A1B0-55F8B1C03D6C}"/>
              </a:ext>
            </a:extLst>
          </p:cNvPr>
          <p:cNvSpPr/>
          <p:nvPr/>
        </p:nvSpPr>
        <p:spPr>
          <a:xfrm>
            <a:off x="260252" y="1223161"/>
            <a:ext cx="10436776" cy="548922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</a:ln>
          <a:effectLst/>
        </p:spPr>
        <p:txBody>
          <a:bodyPr vert="horz" lIns="91440" tIns="45720" rIns="91440" bIns="45720" rtlCol="0" anchor="t"/>
          <a:lstStyle/>
          <a:p>
            <a:pPr marL="285750" indent="-285750">
              <a:buSzPts val="1800"/>
              <a:buFont typeface="Wingdings" panose="05000000000000000000" pitchFamily="2" charset="2"/>
              <a:buChar char="ü"/>
            </a:pPr>
            <a:r>
              <a:rPr lang="en-US" sz="1200" dirty="0"/>
              <a:t>In 5GAA automotive input to 3GPP Rel-19 workshop [RWS-230164], further SL enhancements have a high priority.</a:t>
            </a:r>
            <a:endParaRPr lang="en-US" sz="1200" strike="sngStrike" dirty="0"/>
          </a:p>
          <a:p>
            <a:pPr marL="285750" indent="-285750">
              <a:buSzPts val="1800"/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rgbClr val="000000"/>
                </a:solidFill>
              </a:rPr>
              <a:t>The main requirements for </a:t>
            </a:r>
            <a:r>
              <a:rPr lang="en-GB" sz="1200" dirty="0">
                <a:solidFill>
                  <a:srgbClr val="000000"/>
                </a:solidFill>
              </a:rPr>
              <a:t>5GAA is a further enhanced multiple carrier operation beyond the basic CA in Rel-18</a:t>
            </a:r>
          </a:p>
        </p:txBody>
      </p:sp>
      <p:sp>
        <p:nvSpPr>
          <p:cNvPr id="10" name="Rechteck 12">
            <a:extLst>
              <a:ext uri="{FF2B5EF4-FFF2-40B4-BE49-F238E27FC236}">
                <a16:creationId xmlns:a16="http://schemas.microsoft.com/office/drawing/2014/main" id="{388974C1-0220-49B9-BF83-84D3902CD873}"/>
              </a:ext>
            </a:extLst>
          </p:cNvPr>
          <p:cNvSpPr/>
          <p:nvPr/>
        </p:nvSpPr>
        <p:spPr>
          <a:xfrm>
            <a:off x="380173" y="4552072"/>
            <a:ext cx="3751524" cy="28747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algn="ctr">
              <a:buSzPts val="1800"/>
            </a:pPr>
            <a:r>
              <a:rPr lang="en-US" sz="1200" b="1" dirty="0">
                <a:solidFill>
                  <a:schemeClr val="bg1"/>
                </a:solidFill>
              </a:rPr>
              <a:t>Figure: VRU/V2X connected scenario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18DE7A-28E7-4502-B433-B73C02658D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1"/>
          <a:stretch/>
        </p:blipFill>
        <p:spPr>
          <a:xfrm>
            <a:off x="380172" y="1821584"/>
            <a:ext cx="3751524" cy="25136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393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74C0F-7E29-2A7F-3E4C-445C153E2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1A803-17D3-3B04-12F0-0BBBEAB754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Sidelink Enhancements for Automotive Requirements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1DB21C-44E4-6D67-A937-FE7E0043296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</a:rPr>
              <a:t>RWS-230164, “</a:t>
            </a:r>
            <a:r>
              <a:rPr lang="en-US" sz="1800" dirty="0">
                <a:solidFill>
                  <a:srgbClr val="000000"/>
                </a:solidFill>
              </a:rPr>
              <a:t>5GAA input to 3GPP Rel-19 Workshop,” </a:t>
            </a:r>
            <a:r>
              <a:rPr lang="en-US" dirty="0">
                <a:solidFill>
                  <a:srgbClr val="000000"/>
                </a:solidFill>
              </a:rPr>
              <a:t>5GAA, Rel-19 RAN Workshop, Taipei, June 2023</a:t>
            </a:r>
          </a:p>
          <a:p>
            <a:r>
              <a:rPr lang="en-US" dirty="0"/>
              <a:t>Connected mobility: 5G-V2X onward, 5GAA, </a:t>
            </a:r>
            <a:r>
              <a:rPr lang="en-US" dirty="0">
                <a:hlinkClick r:id="rId2"/>
              </a:rPr>
              <a:t>link</a:t>
            </a:r>
            <a:endParaRPr lang="en-US" dirty="0"/>
          </a:p>
          <a:p>
            <a:r>
              <a:rPr lang="en-US" dirty="0"/>
              <a:t>Updated 2030 Roadmap for Advanced Driving Use Cases, Connectivity Technologies, and Radio Spectrum Needs, 5GAA, White Paper, 21 Nov. 2022, </a:t>
            </a:r>
            <a:r>
              <a:rPr lang="en-US" dirty="0">
                <a:hlinkClick r:id="rId3"/>
              </a:rPr>
              <a:t>link</a:t>
            </a:r>
            <a:endParaRPr lang="en-US" dirty="0"/>
          </a:p>
          <a:p>
            <a:r>
              <a:rPr lang="en-GB" sz="1800" dirty="0">
                <a:solidFill>
                  <a:srgbClr val="000000"/>
                </a:solidFill>
              </a:rPr>
              <a:t>RWS-230467</a:t>
            </a:r>
            <a:r>
              <a:rPr lang="en-US" sz="1800" dirty="0">
                <a:solidFill>
                  <a:srgbClr val="000000"/>
                </a:solidFill>
              </a:rPr>
              <a:t>, “</a:t>
            </a:r>
            <a:r>
              <a:rPr lang="en-US" dirty="0"/>
              <a:t>Bosch Views and Priorities for Rel-19</a:t>
            </a:r>
            <a:r>
              <a:rPr lang="en-US" sz="1800" dirty="0">
                <a:solidFill>
                  <a:srgbClr val="000000"/>
                </a:solidFill>
              </a:rPr>
              <a:t>,” Bosch, </a:t>
            </a:r>
            <a:r>
              <a:rPr lang="en-US" dirty="0">
                <a:solidFill>
                  <a:srgbClr val="000000"/>
                </a:solidFill>
              </a:rPr>
              <a:t>Rel-19 RAN Workshop, Taipei, June 2023</a:t>
            </a:r>
          </a:p>
          <a:p>
            <a:r>
              <a:rPr lang="en-US" dirty="0"/>
              <a:t>RP-232564, “Views on sidelink evolution in Rel 19,” Volkswagen AG, Bosch, </a:t>
            </a:r>
            <a:r>
              <a:rPr lang="nl-NL" altLang="zh-CN" dirty="0"/>
              <a:t>Bangalore, India, September 11-15, 2023</a:t>
            </a: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b="1" dirty="0"/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35ED88-F336-4096-089D-A220CB694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3964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1C99A1-79D6-D9D3-10E1-B5AA0148942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5665788"/>
            <a:ext cx="288925" cy="411162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5DBBDC-8FAE-A1BB-D0C6-B19051081E0F}"/>
              </a:ext>
            </a:extLst>
          </p:cNvPr>
          <p:cNvGrpSpPr/>
          <p:nvPr/>
        </p:nvGrpSpPr>
        <p:grpSpPr>
          <a:xfrm>
            <a:off x="1914013" y="1050302"/>
            <a:ext cx="7141598" cy="4447834"/>
            <a:chOff x="2674382" y="1426451"/>
            <a:chExt cx="5524233" cy="344052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6E3FC8-D3A6-1320-E362-88FE2A449A02}"/>
                </a:ext>
              </a:extLst>
            </p:cNvPr>
            <p:cNvSpPr/>
            <p:nvPr/>
          </p:nvSpPr>
          <p:spPr>
            <a:xfrm>
              <a:off x="6753601" y="2713412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Reliability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53C56F8-4ACB-FDDF-D615-63CB065A9E06}"/>
                </a:ext>
              </a:extLst>
            </p:cNvPr>
            <p:cNvSpPr/>
            <p:nvPr/>
          </p:nvSpPr>
          <p:spPr>
            <a:xfrm>
              <a:off x="2674382" y="2805299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Positioning</a:t>
              </a:r>
            </a:p>
            <a:p>
              <a:r>
                <a:rPr lang="en-US" sz="2000" b="1">
                  <a:cs typeface="Arial" panose="020B0604020202020204" pitchFamily="34" charset="0"/>
                </a:rPr>
                <a:t>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id="{38E93D9D-5567-3A1E-8031-92C755F42A9C}"/>
                </a:ext>
              </a:extLst>
            </p:cNvPr>
            <p:cNvSpPr txBox="1"/>
            <p:nvPr/>
          </p:nvSpPr>
          <p:spPr>
            <a:xfrm>
              <a:off x="4966387" y="4557483"/>
              <a:ext cx="2040566" cy="309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2000" b="1">
                  <a:ln w="0"/>
                </a:rPr>
                <a:t>AI/ML Technology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EBD271-C5C0-FCB7-EF36-30057B1AE8DB}"/>
                </a:ext>
              </a:extLst>
            </p:cNvPr>
            <p:cNvSpPr/>
            <p:nvPr/>
          </p:nvSpPr>
          <p:spPr>
            <a:xfrm>
              <a:off x="4593136" y="1844529"/>
              <a:ext cx="680131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  <a:sym typeface="Wingdings" panose="05000000000000000000" pitchFamily="2" charset="2"/>
                </a:rPr>
                <a:t>TCO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16F0DA-74B6-5511-90C9-BAB1B6A0EE35}"/>
                </a:ext>
              </a:extLst>
            </p:cNvPr>
            <p:cNvSpPr/>
            <p:nvPr/>
          </p:nvSpPr>
          <p:spPr>
            <a:xfrm rot="16200000">
              <a:off x="3675282" y="1893708"/>
              <a:ext cx="1148782" cy="214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Health Monitoring</a:t>
              </a:r>
              <a:endParaRPr lang="en-US" sz="1200" b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42317A-2357-AD5F-E91C-326E39C71DD9}"/>
                </a:ext>
              </a:extLst>
            </p:cNvPr>
            <p:cNvSpPr/>
            <p:nvPr/>
          </p:nvSpPr>
          <p:spPr>
            <a:xfrm>
              <a:off x="3048872" y="2521565"/>
              <a:ext cx="1636479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VRU/</a:t>
              </a:r>
              <a:r>
                <a:rPr lang="en-US" sz="1400" b="1" err="1">
                  <a:ln w="0"/>
                  <a:solidFill>
                    <a:schemeClr val="accent1"/>
                  </a:solidFill>
                </a:rPr>
                <a:t>eBike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/µMobility</a:t>
              </a:r>
              <a:endParaRPr lang="en-US" sz="1400" b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C8B696-134A-C814-F7E9-A7C047342E19}"/>
                </a:ext>
              </a:extLst>
            </p:cNvPr>
            <p:cNvSpPr/>
            <p:nvPr/>
          </p:nvSpPr>
          <p:spPr>
            <a:xfrm>
              <a:off x="6639765" y="3965146"/>
              <a:ext cx="1446751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ADAS Services</a:t>
              </a:r>
              <a:endParaRPr lang="en-US" sz="1400" b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BF4AB8-F2C0-F459-882C-EB94F6D1F845}"/>
                </a:ext>
              </a:extLst>
            </p:cNvPr>
            <p:cNvSpPr/>
            <p:nvPr/>
          </p:nvSpPr>
          <p:spPr>
            <a:xfrm>
              <a:off x="4511459" y="2220324"/>
              <a:ext cx="1008886" cy="357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rgbClr val="007BC0"/>
                  </a:solidFill>
                </a:rPr>
                <a:t>Energy Management</a:t>
              </a:r>
              <a:endParaRPr lang="en-US" sz="1200" b="1">
                <a:solidFill>
                  <a:srgbClr val="007B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ACDCCF-323D-59E9-13D8-EA9EAC50A999}"/>
                </a:ext>
              </a:extLst>
            </p:cNvPr>
            <p:cNvSpPr/>
            <p:nvPr/>
          </p:nvSpPr>
          <p:spPr>
            <a:xfrm>
              <a:off x="3810272" y="4309709"/>
              <a:ext cx="1302895" cy="404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Machine User Interaction (XR)</a:t>
              </a:r>
              <a:endParaRPr lang="en-US" sz="1400" b="1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0600273-5DE9-FC5F-CB76-F4D6329FE011}"/>
                </a:ext>
              </a:extLst>
            </p:cNvPr>
            <p:cNvSpPr/>
            <p:nvPr/>
          </p:nvSpPr>
          <p:spPr>
            <a:xfrm>
              <a:off x="5363416" y="3513668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Digital Twins</a:t>
              </a:r>
              <a:endParaRPr lang="en-US" sz="1400" b="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A98582-A651-2C74-BF33-E0C45F9D9C94}"/>
                </a:ext>
              </a:extLst>
            </p:cNvPr>
            <p:cNvSpPr/>
            <p:nvPr/>
          </p:nvSpPr>
          <p:spPr>
            <a:xfrm>
              <a:off x="5735321" y="2127679"/>
              <a:ext cx="1713466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n w="0"/>
                  <a:solidFill>
                    <a:schemeClr val="accent1"/>
                  </a:solidFill>
                </a:rPr>
                <a:t>TN/NTN Integration</a:t>
              </a:r>
              <a:endParaRPr lang="en-US" sz="16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53B7E91-2C37-7D20-F59A-F9BB02E836BB}"/>
                </a:ext>
              </a:extLst>
            </p:cNvPr>
            <p:cNvSpPr/>
            <p:nvPr/>
          </p:nvSpPr>
          <p:spPr>
            <a:xfrm rot="16200000">
              <a:off x="4491517" y="3889458"/>
              <a:ext cx="1226116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Sensor Sharing</a:t>
              </a:r>
              <a:endParaRPr lang="en-US" sz="1400" b="1">
                <a:highlight>
                  <a:srgbClr val="FFFF00"/>
                </a:highlight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4BF754F-B9F3-1996-92D3-899680C74157}"/>
                </a:ext>
              </a:extLst>
            </p:cNvPr>
            <p:cNvSpPr/>
            <p:nvPr/>
          </p:nvSpPr>
          <p:spPr>
            <a:xfrm>
              <a:off x="6931091" y="3147672"/>
              <a:ext cx="1267524" cy="452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Vehicle Motion Control</a:t>
              </a:r>
              <a:endParaRPr lang="en-US" sz="1600" b="1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15D6463-66A9-E0CB-5EEE-2567BF2078ED}"/>
                </a:ext>
              </a:extLst>
            </p:cNvPr>
            <p:cNvSpPr/>
            <p:nvPr/>
          </p:nvSpPr>
          <p:spPr>
            <a:xfrm rot="16200000">
              <a:off x="5086780" y="1800222"/>
              <a:ext cx="969324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NTN-IoT</a:t>
              </a:r>
              <a:endParaRPr lang="en-US" sz="1400" b="1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9DBADC-9BEF-2DEC-0018-1F3918E14C9B}"/>
                </a:ext>
              </a:extLst>
            </p:cNvPr>
            <p:cNvSpPr/>
            <p:nvPr/>
          </p:nvSpPr>
          <p:spPr>
            <a:xfrm rot="16200000">
              <a:off x="6348290" y="3271037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TSC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/TSN</a:t>
              </a:r>
              <a:r>
                <a:rPr lang="en-US" sz="1400" b="1" baseline="30000">
                  <a:ln w="0"/>
                  <a:solidFill>
                    <a:schemeClr val="accent1"/>
                  </a:solidFill>
                </a:rPr>
                <a:t>‡</a:t>
              </a:r>
              <a:endParaRPr lang="en-US" sz="1400" b="1" baseline="300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268015B-CBF9-9109-8003-70ADA4FBA040}"/>
                </a:ext>
              </a:extLst>
            </p:cNvPr>
            <p:cNvSpPr/>
            <p:nvPr/>
          </p:nvSpPr>
          <p:spPr>
            <a:xfrm>
              <a:off x="5273267" y="3993145"/>
              <a:ext cx="1214801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RAN sensing</a:t>
              </a:r>
              <a:endParaRPr lang="en-US" sz="1600" b="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16A7BF5-2AC2-D0AA-66B7-B75674DDE304}"/>
                </a:ext>
              </a:extLst>
            </p:cNvPr>
            <p:cNvSpPr/>
            <p:nvPr/>
          </p:nvSpPr>
          <p:spPr>
            <a:xfrm>
              <a:off x="3934352" y="2669807"/>
              <a:ext cx="2892202" cy="833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ED0007"/>
                  </a:solidFill>
                  <a:cs typeface="Arial" panose="020B0604020202020204" pitchFamily="34" charset="0"/>
                </a:rPr>
                <a:t>Connected Vehicles Services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542A3E-CDFA-3B82-D8E9-C0C43E687AF7}"/>
                </a:ext>
              </a:extLst>
            </p:cNvPr>
            <p:cNvSpPr/>
            <p:nvPr/>
          </p:nvSpPr>
          <p:spPr>
            <a:xfrm>
              <a:off x="3297977" y="3730366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Sensing 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B721A2D-65B6-8034-FC77-165F7055E754}"/>
                </a:ext>
              </a:extLst>
            </p:cNvPr>
            <p:cNvSpPr/>
            <p:nvPr/>
          </p:nvSpPr>
          <p:spPr>
            <a:xfrm>
              <a:off x="5605643" y="2382449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Availability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A9D695E-529F-2509-375A-2046213F4C39}"/>
                </a:ext>
              </a:extLst>
            </p:cNvPr>
            <p:cNvSpPr/>
            <p:nvPr/>
          </p:nvSpPr>
          <p:spPr>
            <a:xfrm rot="16200000">
              <a:off x="5968423" y="3800246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V2X Services</a:t>
              </a:r>
              <a:endParaRPr lang="en-US" sz="1400" b="1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4553A3D-E8D9-03B6-0DE6-090895CAB5F8}"/>
                </a:ext>
              </a:extLst>
            </p:cNvPr>
            <p:cNvSpPr/>
            <p:nvPr/>
          </p:nvSpPr>
          <p:spPr>
            <a:xfrm>
              <a:off x="3040354" y="3444727"/>
              <a:ext cx="163648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Non-RAT Positioning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69C6C5F-5C9F-DF8A-0C2F-10972BCFC698}"/>
              </a:ext>
            </a:extLst>
          </p:cNvPr>
          <p:cNvSpPr txBox="1"/>
          <p:nvPr/>
        </p:nvSpPr>
        <p:spPr>
          <a:xfrm>
            <a:off x="410974" y="387995"/>
            <a:ext cx="55345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ED0007"/>
                </a:solidFill>
              </a:rPr>
              <a:t>Thank you!</a:t>
            </a:r>
            <a:br>
              <a:rPr lang="en-US" sz="3200" b="1" kern="0" cap="none" dirty="0">
                <a:solidFill>
                  <a:srgbClr val="ED0007"/>
                </a:solidFill>
              </a:rPr>
            </a:br>
            <a:endParaRPr lang="en-US" sz="3200" dirty="0">
              <a:solidFill>
                <a:srgbClr val="ED00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227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CONVERTED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sax_Colors>
  <Line size="7">
    <Color val="9e2896" tooltip="Bosch Purple 40"/>
    <Color val="551151" tooltip="Bosch Purple 20"/>
  </Line>
  <Line size="7">
    <Color val="007bc0" tooltip="Bosch Blue 50"/>
    <Color val="004975" tooltip="Bosch Blue 30"/>
  </Line>
  <Line size="7">
    <Color val="18837e" tooltip="Bosch Turquoise 50"/>
    <Color val="0a4f4b" tooltip="Bosch Turquoise 30"/>
  </Line>
  <Line size="7">
    <Color val="00884a" tooltip="Bosch Green 50"/>
    <Color val="00512a" tooltip="Bosch Green 30"/>
  </Line>
</sax_Colors>
</file>

<file path=customXml/item2.xml><?xml version="1.0" encoding="utf-8"?>
<saxML>
  <saxMLTemplate>presentation_169</saxMLTemplate>
  <Variablen>
    <Variable>
      <Name>attachmentremark</Name>
      <OrgInhalt/>
      <Wert/>
      <Platzhalter>False</Platzhalter>
      <DocDatenDialog>True</DocDatenDialog>
      <Label>Attachment</Label>
      <FrageVar>False</FrageVar>
      <Prefix/>
      <Suffix/>
      <WegfallVar/>
      <MussFeld>False</MussFeld>
      <InDokument>True</InDokument>
      <Sektion>AttachmentRemark</Sektion>
      <Reihenfolge>0</Reihenfolge>
    </Variable>
    <Variable>
      <Name>departmentshort</Name>
      <OrgInhalt>CR/ADI</OrgInhalt>
      <Wert>CR/ADI</Wert>
      <Platzhalter>False</Platzhalter>
      <DocDatenDialog>True</DocDatenDialog>
      <Label>Authoring</Label>
      <FrageVar>False</FrageVar>
      <Prefix/>
      <Suffix/>
      <WegfallVar/>
      <MussFeld>False</MussFeld>
      <Trenner>
        <VariableVor>confidentiality</VariableVor>
        <VariableVor>businessunit</VariableVor>
        <Zwischen> | </Zwischen>
        <VariableNach>departmentshort</VariableNach>
      </Trenner>
      <InDokument>True</InDokument>
      <Sektion>Bosch_footer_1</Sektion>
      <Reihenfolge/>
    </Variable>
    <Variable>
      <Name>confidentiality</Name>
      <OrgInhalt>Internal</OrgInhalt>
      <Wert>Internal</Wert>
      <Platzhalter>False</Platzhalter>
      <DocDatenDialog>True</DocDatenDialog>
      <Label>Notation of confidentiality</Label>
      <FrageVar>False</FrageVar>
      <Prefix/>
      <Suffix/>
      <WegfallVar/>
      <ComboBox>
        <Option>Internal</Option>
        <Option>Confidential</Option>
        <Option>Strictly confidential</Option>
        <Option/>
      </ComboBox>
      <MussFeld>False</MussFeld>
      <InDokument>True</InDokument>
      <Sektion>Bosch_footer_1</Sektion>
      <Reihenfolge>0</Reihenfolge>
    </Variable>
    <Variable>
      <Name>copyright</Name>
      <OrgInhalt>© Robert Bosch GmbH 2023. All rights reserved, also regarding any disposal, exploitation, reproduction, editing, distribution, as well as in the event of applications for industrial property rights.</OrgInhalt>
      <Wert>© Robert Bosch GmbH 2023. All rights reserved, also regarding any disposal, exploitation, reproduction, editing, distribution, as well as in the event of applications for industrial property rights.</Wert>
      <Platzhalter>False</Platzhalter>
      <DocDatenDialog>False</DocDatenDialog>
      <Label>$tr_copyright$</Label>
      <FrageVar>False</FrageVar>
      <Prefix/>
      <Suffix/>
      <WegfallVar/>
      <MussFeld>False</MussFeld>
      <Trenner>
        <VariableVor>repositoryremark</VariableVor>
        <Zwischen>&lt;br&gt;</Zwischen>
        <VariableNach>copyright</VariableNach>
      </Trenner>
      <InDokument>True</InDokument>
      <Sektion>Bosch_footer_2</Sektion>
      <Reihenfolge/>
    </Variable>
    <Variable>
      <Name>dateformat</Name>
      <OrgInhalt>2023-05-24</OrgInhalt>
      <Wert>2023-05-24</Wert>
      <Platzhalter>False</Platzhalter>
      <DocDatenDialog>True</DocDatenDialog>
      <Label>Date</Label>
      <FrageVar>False</FrageVar>
      <Prefix/>
      <Suffix/>
      <WegfallVar/>
      <MussFeld>False</MussFeld>
      <Trenner>
        <VariableVor>departmentshort</VariableVor>
        <VariableVor>confidentiality</VariableVor>
        <VariableVor>businessunit</VariableVor>
        <Zwischen> | </Zwischen>
        <VariableNach>dateformat</VariableNach>
      </Trenner>
      <InDokument>True</InDokument>
      <Sektion>Bosch_footer_1</Sektion>
      <Reihenfolge>0</Reihenfolge>
    </Variable>
    <Variable>
      <Name>businessunit</Name>
      <OrgInhalt/>
      <Wert/>
      <Platzhalter>False</Platzhalter>
      <DocDatenDialog>False</DocDatenDialog>
      <Label>$tr_businessunit$</Label>
      <FrageVar>False</FrageVar>
      <Prefix/>
      <Suffix/>
      <WegfallVar/>
      <MussFeld>False</MussFeld>
      <Trenner>
        <VariableVor>confidentiality</VariableVor>
        <Zwischen> | </Zwischen>
        <VariableNach>businessunit</VariableNach>
      </Trenner>
      <InDokument>True</InDokument>
      <Sektion>Bosch_footer_1</Sektion>
      <Reihenfolge>0</Reihenfolge>
    </Variable>
    <Variable>
      <Name>repositoryremark</Name>
      <OrgInhalt/>
      <Wert/>
      <Platzhalter>False</Platzhalter>
      <DocDatenDialog>True</DocDatenDialog>
      <Label>Filing note</Label>
      <FrageVar>False</FrageVar>
      <Prefix/>
      <Suffix/>
      <WegfallVar/>
      <MussFeld>False</MussFeld>
      <InDokument>True</InDokument>
      <Sektion>Bosch_footer_2</Sektion>
      <Reihenfolge>0</Reihenfolge>
    </Variable>
  </Variablen>
</saxML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53654d5af4941dbbdbf4e76e8d89b60 xmlns="25c7df89-8785-4ebd-9950-37bafdda417e">
      <Terms xmlns="http://schemas.microsoft.com/office/infopath/2007/PartnerControls"/>
    </h53654d5af4941dbbdbf4e76e8d89b60>
    <IconOverlay xmlns="http://schemas.microsoft.com/sharepoint/v4" xsi:nil="true"/>
    <TaxCatchAll xmlns="25c7df89-8785-4ebd-9950-37bafdda417e">
      <Value>3</Value>
    </TaxCatchAll>
    <RevIMDocumentOwner xmlns="25c7df89-8785-4ebd-9950-37bafdda417e">
      <UserInfo>
        <DisplayName/>
        <AccountId xsi:nil="true"/>
        <AccountType/>
      </UserInfo>
    </RevIMDocumentOwner>
    <lcf76f155ced4ddcb4097134ff3c332f xmlns="60efa5d3-241f-4b6c-84e2-80fff72d3b03">
      <Terms xmlns="http://schemas.microsoft.com/office/infopath/2007/PartnerControls"/>
    </lcf76f155ced4ddcb4097134ff3c332f>
    <i0f84bba906045b4af568ee102a52dcb xmlns="25c7df89-8785-4ebd-9950-37bafdda41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5.2 PKW-Entwicklungserkenntnisse</TermName>
          <TermId xmlns="http://schemas.microsoft.com/office/infopath/2007/PartnerControls">35ca5892-0995-47ba-8421-f13a707bb03a</TermId>
        </TermInfo>
      </Terms>
    </i0f84bba906045b4af568ee102a52dcb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37014EFB33904595525654A32C3759" ma:contentTypeVersion="22" ma:contentTypeDescription="Create a new document." ma:contentTypeScope="" ma:versionID="8355c49fe6abdcce890c9448d8363613">
  <xsd:schema xmlns:xsd="http://www.w3.org/2001/XMLSchema" xmlns:xs="http://www.w3.org/2001/XMLSchema" xmlns:p="http://schemas.microsoft.com/office/2006/metadata/properties" xmlns:ns1="http://schemas.microsoft.com/sharepoint/v3" xmlns:ns2="60efa5d3-241f-4b6c-84e2-80fff72d3b03" xmlns:ns3="25c7df89-8785-4ebd-9950-37bafdda417e" xmlns:ns4="http://schemas.microsoft.com/sharepoint/v4" targetNamespace="http://schemas.microsoft.com/office/2006/metadata/properties" ma:root="true" ma:fieldsID="fb937be68fc61c9b74e24a571b3a90c0" ns1:_="" ns2:_="" ns3:_="" ns4:_="">
    <xsd:import namespace="http://schemas.microsoft.com/sharepoint/v3"/>
    <xsd:import namespace="60efa5d3-241f-4b6c-84e2-80fff72d3b03"/>
    <xsd:import namespace="25c7df89-8785-4ebd-9950-37bafdda417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h53654d5af4941dbbdbf4e76e8d89b60" minOccurs="0"/>
                <xsd:element ref="ns3:TaxCatchAll" minOccurs="0"/>
                <xsd:element ref="ns3:TaxCatchAllLabel" minOccurs="0"/>
                <xsd:element ref="ns3:i0f84bba906045b4af568ee102a52dcb" minOccurs="0"/>
                <xsd:element ref="ns3:RevIMDeletionDate" minOccurs="0"/>
                <xsd:element ref="ns3:RevIMEventDate" minOccurs="0"/>
                <xsd:element ref="ns3:RevIMComments" minOccurs="0"/>
                <xsd:element ref="ns3:RevIMDocumentOwner" minOccurs="0"/>
                <xsd:element ref="ns3:RevIMExte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4:IconOverlay" minOccurs="0"/>
                <xsd:element ref="ns1:_vti_ItemDeclaredRecord" minOccurs="0"/>
                <xsd:element ref="ns1:_vti_ItemHoldRecord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vti_ItemDeclaredRecord" ma:index="32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33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efa5d3-241f-4b6c-84e2-80fff72d3b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d35d9ec1-ff0e-4daf-94ff-594c76aa18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3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c7df89-8785-4ebd-9950-37bafdda417e" elementFormDefault="qualified">
    <xsd:import namespace="http://schemas.microsoft.com/office/2006/documentManagement/types"/>
    <xsd:import namespace="http://schemas.microsoft.com/office/infopath/2007/PartnerControls"/>
    <xsd:element name="h53654d5af4941dbbdbf4e76e8d89b60" ma:index="12" nillable="true" ma:taxonomy="true" ma:internalName="h53654d5af4941dbbdbf4e76e8d89b60" ma:taxonomyFieldName="LegalHoldTag" ma:displayName="LegalHold" ma:fieldId="{153654d5-af49-41db-bdbf-4e76e8d89b60}" ma:taxonomyMulti="true" ma:sspId="d35d9ec1-ff0e-4daf-94ff-594c76aa1822" ma:termSetId="1d36a6df-4193-45ed-b3bc-3ba9643c5e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cb05184b-10f9-4b72-9c8a-cb4dda426fe0}" ma:internalName="TaxCatchAll" ma:showField="CatchAllData" ma:web="25c7df89-8785-4ebd-9950-37bafdda41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4" nillable="true" ma:displayName="Taxonomy Catch All Column1" ma:hidden="true" ma:list="{cb05184b-10f9-4b72-9c8a-cb4dda426fe0}" ma:internalName="TaxCatchAllLabel" ma:readOnly="true" ma:showField="CatchAllDataLabel" ma:web="25c7df89-8785-4ebd-9950-37bafdda41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0f84bba906045b4af568ee102a52dcb" ma:index="17" nillable="true" ma:taxonomy="true" ma:internalName="i0f84bba906045b4af568ee102a52dcb" ma:taxonomyFieldName="RevIMBCS" ma:displayName="CSD Class" ma:indexed="true" ma:readOnly="true" ma:default="3;#5.2 PKW-Entwicklungserkenntnisse|35ca5892-0995-47ba-8421-f13a707bb03a" ma:fieldId="{20f84bba-9060-45b4-af56-8ee102a52dcb}" ma:sspId="d35d9ec1-ff0e-4daf-94ff-594c76aa1822" ma:termSetId="83f400d6-6f53-40a3-8fd2-b80b61df545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evIMDeletionDate" ma:index="18" nillable="true" ma:displayName="Deletion Date" ma:description="Deletion Date" ma:format="DateOnly" ma:internalName="RevIMDeletionDate" ma:readOnly="true">
      <xsd:simpleType>
        <xsd:restriction base="dms:DateTime"/>
      </xsd:simpleType>
    </xsd:element>
    <xsd:element name="RevIMEventDate" ma:index="19" nillable="true" ma:displayName="Event Date" ma:description="Event Date" ma:format="DateOnly" ma:internalName="RevIMEventDate" ma:readOnly="true">
      <xsd:simpleType>
        <xsd:restriction base="dms:DateTime"/>
      </xsd:simpleType>
    </xsd:element>
    <xsd:element name="RevIMComments" ma:index="20" nillable="true" ma:displayName="Event Comment" ma:internalName="RevIMComments" ma:readOnly="true">
      <xsd:simpleType>
        <xsd:restriction base="dms:Note">
          <xsd:maxLength value="255"/>
        </xsd:restriction>
      </xsd:simpleType>
    </xsd:element>
    <xsd:element name="RevIMDocumentOwner" ma:index="21" nillable="true" ma:displayName="Document Owner" ma:list="UserInfo" ma:internalName="RevIMDocumen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vIMExtends" ma:index="22" nillable="true" ma:displayName="RevIMExtends" ma:hidden="true" ma:internalName="RevIMExtends" ma:readOnly="true">
      <xsd:simpleType>
        <xsd:restriction base="dms:Note"/>
      </xsd:simple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252559-44F8-474C-B66D-E357B88E32C2}">
  <ds:schemaRefs/>
</ds:datastoreItem>
</file>

<file path=customXml/itemProps2.xml><?xml version="1.0" encoding="utf-8"?>
<ds:datastoreItem xmlns:ds="http://schemas.openxmlformats.org/officeDocument/2006/customXml" ds:itemID="{304CF217-3C90-4AA0-B541-CE45F9BD305E}">
  <ds:schemaRefs/>
</ds:datastoreItem>
</file>

<file path=customXml/itemProps3.xml><?xml version="1.0" encoding="utf-8"?>
<ds:datastoreItem xmlns:ds="http://schemas.openxmlformats.org/officeDocument/2006/customXml" ds:itemID="{4ABD9232-6DFD-4F1A-B909-8EE989B02469}">
  <ds:schemaRefs>
    <ds:schemaRef ds:uri="http://schemas.microsoft.com/sharepoint/v3"/>
    <ds:schemaRef ds:uri="http://schemas.microsoft.com/sharepoint/v4"/>
    <ds:schemaRef ds:uri="http://purl.org/dc/terms/"/>
    <ds:schemaRef ds:uri="60efa5d3-241f-4b6c-84e2-80fff72d3b0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5c7df89-8785-4ebd-9950-37bafdda417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B76549CF-FBC8-4BB5-A810-E678B80D565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3ABC2DD-7AA8-42C1-8F50-72E41D54ED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0efa5d3-241f-4b6c-84e2-80fff72d3b03"/>
    <ds:schemaRef ds:uri="25c7df89-8785-4ebd-9950-37bafdda417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688</Words>
  <Application>Microsoft Office PowerPoint</Application>
  <PresentationFormat>Custom</PresentationFormat>
  <Paragraphs>69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Bosch Office Sans</vt:lpstr>
      <vt:lpstr>Calibri</vt:lpstr>
      <vt:lpstr>Symbol</vt:lpstr>
      <vt:lpstr>Wingdings</vt:lpstr>
      <vt:lpstr>Bosch 2022</vt:lpstr>
      <vt:lpstr>Sidelink Enhancements for Automotive Requirements</vt:lpstr>
      <vt:lpstr>Motivation for Sidelink Enhancements in Rel-19</vt:lpstr>
      <vt:lpstr>Additional Sidelink Enhancements for Rel-19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Beyond Expanded and improved NR positioning</dc:title>
  <dc:creator>Hassan Khaled (CR/ADI1.3)</dc:creator>
  <cp:lastModifiedBy>Hassan Khaled (CR/ADI1.3)</cp:lastModifiedBy>
  <cp:revision>10</cp:revision>
  <dcterms:created xsi:type="dcterms:W3CDTF">2023-05-24T10:19:52Z</dcterms:created>
  <dcterms:modified xsi:type="dcterms:W3CDTF">2023-09-06T22:42:41Z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ttachmentremark">
    <vt:lpwstr>$attachmentremark$</vt:lpwstr>
  </property>
  <property fmtid="{D5CDD505-2E9C-101B-9397-08002B2CF9AE}" pid="3" name="confidentiality">
    <vt:lpwstr>$confidentiality_internal$</vt:lpwstr>
  </property>
  <property fmtid="{D5CDD505-2E9C-101B-9397-08002B2CF9AE}" pid="4" name="copyright">
    <vt:lpwstr>$copyright$</vt:lpwstr>
  </property>
  <property fmtid="{D5CDD505-2E9C-101B-9397-08002B2CF9AE}" pid="5" name="dateformat">
    <vt:lpwstr>$dateformat$</vt:lpwstr>
  </property>
  <property fmtid="{D5CDD505-2E9C-101B-9397-08002B2CF9AE}" pid="6" name="businessunit">
    <vt:lpwstr>$businessunit$</vt:lpwstr>
  </property>
  <property fmtid="{D5CDD505-2E9C-101B-9397-08002B2CF9AE}" pid="7" name="repositoryremark">
    <vt:lpwstr>$repositoryremark$</vt:lpwstr>
  </property>
  <property fmtid="{D5CDD505-2E9C-101B-9397-08002B2CF9AE}" pid="8" name="MSIP_Label_b1c9b508-7c6e-42bd-bedf-808292653d6c_Enabled">
    <vt:lpwstr>true</vt:lpwstr>
  </property>
  <property fmtid="{D5CDD505-2E9C-101B-9397-08002B2CF9AE}" pid="9" name="MSIP_Label_b1c9b508-7c6e-42bd-bedf-808292653d6c_SetDate">
    <vt:lpwstr>2023-09-04T15:59:03Z</vt:lpwstr>
  </property>
  <property fmtid="{D5CDD505-2E9C-101B-9397-08002B2CF9AE}" pid="10" name="MSIP_Label_b1c9b508-7c6e-42bd-bedf-808292653d6c_Method">
    <vt:lpwstr>Standard</vt:lpwstr>
  </property>
  <property fmtid="{D5CDD505-2E9C-101B-9397-08002B2CF9AE}" pid="11" name="MSIP_Label_b1c9b508-7c6e-42bd-bedf-808292653d6c_Name">
    <vt:lpwstr>b1c9b508-7c6e-42bd-bedf-808292653d6c</vt:lpwstr>
  </property>
  <property fmtid="{D5CDD505-2E9C-101B-9397-08002B2CF9AE}" pid="12" name="MSIP_Label_b1c9b508-7c6e-42bd-bedf-808292653d6c_SiteId">
    <vt:lpwstr>2882be50-2012-4d88-ac86-544124e120c8</vt:lpwstr>
  </property>
  <property fmtid="{D5CDD505-2E9C-101B-9397-08002B2CF9AE}" pid="13" name="MSIP_Label_b1c9b508-7c6e-42bd-bedf-808292653d6c_ActionId">
    <vt:lpwstr>e9c7e58c-23bc-44e4-b7e2-fd80bee552f0</vt:lpwstr>
  </property>
  <property fmtid="{D5CDD505-2E9C-101B-9397-08002B2CF9AE}" pid="14" name="MSIP_Label_b1c9b508-7c6e-42bd-bedf-808292653d6c_ContentBits">
    <vt:lpwstr>3</vt:lpwstr>
  </property>
  <property fmtid="{D5CDD505-2E9C-101B-9397-08002B2CF9AE}" pid="15" name="ContentTypeId">
    <vt:lpwstr>0x0101003D37014EFB33904595525654A32C3759</vt:lpwstr>
  </property>
  <property fmtid="{D5CDD505-2E9C-101B-9397-08002B2CF9AE}" pid="16" name="LegalHoldTag">
    <vt:lpwstr/>
  </property>
</Properties>
</file>