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251" r:id="rId2"/>
    <p:sldId id="2252" r:id="rId3"/>
    <p:sldId id="2106" r:id="rId4"/>
    <p:sldId id="2105" r:id="rId5"/>
    <p:sldId id="7963" r:id="rId6"/>
    <p:sldId id="7953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83D1"/>
    <a:srgbClr val="DADDE2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2" autoAdjust="0"/>
    <p:restoredTop sz="97558" autoAdjust="0"/>
  </p:normalViewPr>
  <p:slideViewPr>
    <p:cSldViewPr snapToGrid="0" snapToObjects="1" showGuides="1">
      <p:cViewPr varScale="1">
        <p:scale>
          <a:sx n="94" d="100"/>
          <a:sy n="94" d="100"/>
        </p:scale>
        <p:origin x="64" y="500"/>
      </p:cViewPr>
      <p:guideLst>
        <p:guide orient="horz" pos="2137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ngyi Liu" userId="ce453a3c791aa29c" providerId="LiveId" clId="{304E3B20-727A-4B61-B6A1-485726ABEE03}"/>
    <pc:docChg chg="undo custSel modSld">
      <pc:chgData name="Kangyi Liu" userId="ce453a3c791aa29c" providerId="LiveId" clId="{304E3B20-727A-4B61-B6A1-485726ABEE03}" dt="2023-09-07T01:18:58.709" v="8" actId="20577"/>
      <pc:docMkLst>
        <pc:docMk/>
      </pc:docMkLst>
      <pc:sldChg chg="modSp mod">
        <pc:chgData name="Kangyi Liu" userId="ce453a3c791aa29c" providerId="LiveId" clId="{304E3B20-727A-4B61-B6A1-485726ABEE03}" dt="2023-09-07T01:18:58.709" v="8" actId="20577"/>
        <pc:sldMkLst>
          <pc:docMk/>
          <pc:sldMk cId="0" sldId="2251"/>
        </pc:sldMkLst>
        <pc:spChg chg="mod">
          <ac:chgData name="Kangyi Liu" userId="ce453a3c791aa29c" providerId="LiveId" clId="{304E3B20-727A-4B61-B6A1-485726ABEE03}" dt="2023-09-07T01:18:58.709" v="8" actId="20577"/>
          <ac:spMkLst>
            <pc:docMk/>
            <pc:sldMk cId="0" sldId="2251"/>
            <ac:spMk id="2" creationId="{00000000-0000-0000-0000-000000000000}"/>
          </ac:spMkLst>
        </pc:spChg>
        <pc:picChg chg="mod">
          <ac:chgData name="Kangyi Liu" userId="ce453a3c791aa29c" providerId="LiveId" clId="{304E3B20-727A-4B61-B6A1-485726ABEE03}" dt="2023-09-07T01:18:48.924" v="6" actId="1076"/>
          <ac:picMkLst>
            <pc:docMk/>
            <pc:sldMk cId="0" sldId="2251"/>
            <ac:picMk id="209716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11915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0" y="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0" y="1905000"/>
            <a:ext cx="12192000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Considerations on XR enhancement for Rel-19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344" y="1065347"/>
            <a:ext cx="11665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RP#101	                                                                                                  RP-232598</a:t>
            </a:r>
            <a:endParaRPr lang="zh-CN" altLang="zh-CN" dirty="0">
              <a:solidFill>
                <a:schemeClr val="accent1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Bangalore, Sept. 11</a:t>
            </a:r>
            <a:r>
              <a:rPr lang="en-US" altLang="zh-CN" sz="1800" b="1" baseline="300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-15</a:t>
            </a:r>
            <a:r>
              <a:rPr lang="en-US" altLang="zh-CN" b="1" baseline="30000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91344" y="3910854"/>
          <a:ext cx="41148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Agenda Item: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8A.2.8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Source: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CMCC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Document for: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Discussion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5846" y="1151453"/>
            <a:ext cx="10140307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Motivation</a:t>
            </a:r>
            <a:endParaRPr lang="en-US" altLang="zh-CN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R18 SI/WI leftover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Enhancement for XR capacity</a:t>
            </a:r>
            <a:endParaRPr lang="en-US" altLang="zh-CN" sz="2000" b="1" kern="100" dirty="0">
              <a:solidFill>
                <a:srgbClr val="0070C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R19 XR feature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kern="1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for Multi-modal traffic flows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551663" y="443389"/>
            <a:ext cx="11095391" cy="765987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Motivation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8597" y="2837944"/>
            <a:ext cx="3107450" cy="400105"/>
            <a:chOff x="431365" y="884716"/>
            <a:chExt cx="2888884" cy="400105"/>
          </a:xfrm>
        </p:grpSpPr>
        <p:sp>
          <p:nvSpPr>
            <p:cNvPr id="7" name="矩形 6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General observations</a:t>
              </a:r>
            </a:p>
          </p:txBody>
        </p: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54088" y="1243013"/>
          <a:ext cx="9796462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0078700" imgH="3162300" progId="Visio.Drawing.15">
                  <p:embed/>
                </p:oleObj>
              </mc:Choice>
              <mc:Fallback>
                <p:oleObj name="Visio" r:id="rId3" imgW="20078700" imgH="3162300" progId="Visio.Drawing.15">
                  <p:embed/>
                  <p:pic>
                    <p:nvPicPr>
                      <p:cNvPr id="15" name="对象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088" y="1243013"/>
                        <a:ext cx="9796462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28600" y="3227338"/>
          <a:ext cx="11639553" cy="3107422"/>
        </p:xfrm>
        <a:graphic>
          <a:graphicData uri="http://schemas.openxmlformats.org/drawingml/2006/table">
            <a:tbl>
              <a:tblPr/>
              <a:tblGrid>
                <a:gridCol w="11639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07422">
                <a:tc>
                  <a:txBody>
                    <a:bodyPr/>
                    <a:lstStyle/>
                    <a:p>
                      <a:r>
                        <a:rPr lang="en-US" altLang="zh-CN" dirty="0"/>
                        <a:t>Rel-18 SI/WI leftover</a:t>
                      </a:r>
                      <a:r>
                        <a:rPr lang="zh-CN" altLang="en-US" dirty="0"/>
                        <a:t>：</a:t>
                      </a:r>
                      <a:endParaRPr lang="en-US" altLang="zh-CN" dirty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Rel-18 XR capacity improvement enhancement focuses on video traffic. However, the statistical characteristics of video packet has not been fully exploited in BSR.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endParaRPr lang="en-US" altLang="zh-CN" dirty="0"/>
                    </a:p>
                    <a:p>
                      <a:r>
                        <a:rPr lang="en-US" altLang="zh-CN" dirty="0"/>
                        <a:t>Rel-19 XR feature:</a:t>
                      </a:r>
                    </a:p>
                    <a:p>
                      <a:pPr marL="742950" lvl="1" indent="-285750" algn="l"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800" dirty="0">
                          <a:sym typeface="+mn-ea"/>
                        </a:rPr>
                        <a:t>Research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sym typeface="+mn-ea"/>
                        </a:rPr>
                        <a:t> on 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sym typeface="Gill Sans Light"/>
                        </a:rPr>
                        <a:t>s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sym typeface="+mn-ea"/>
                        </a:rPr>
                        <a:t>ynchronization and coordination for multi-flow of single UE is desired:</a:t>
                      </a:r>
                      <a:endParaRPr lang="en-US" altLang="zh-CN" sz="1800" dirty="0">
                        <a:solidFill>
                          <a:schemeClr val="tx1"/>
                        </a:solidFill>
                      </a:endParaRPr>
                    </a:p>
                    <a:p>
                      <a:pPr marL="914400" lvl="4" indent="-285750">
                        <a:buFont typeface="Wingdings" panose="05000000000000000000" charset="0"/>
                        <a:buChar char="ü"/>
                      </a:pPr>
                      <a:r>
                        <a:rPr lang="en-US" altLang="zh-CN" dirty="0"/>
                        <a:t>New traffic flows may be added to XR service ,e.g., haptic data from XR glove, in Rel-19;</a:t>
                      </a:r>
                    </a:p>
                    <a:p>
                      <a:pPr marL="914400" lvl="4" indent="-285750" algn="l">
                        <a:buClrTx/>
                        <a:buSzTx/>
                        <a:buFont typeface="Wingdings" panose="05000000000000000000" charset="0"/>
                        <a:buChar char="ü"/>
                      </a:pPr>
                      <a:r>
                        <a:rPr lang="en-US" altLang="zh-CN" sz="1800" dirty="0">
                          <a:sym typeface="+mn-ea"/>
                        </a:rPr>
                        <a:t>Multi-modal flows can be transmitted at the same time to one destination for further processing in a coordinated manner, in terms of QoS coordination, traffic synchronization, etc;</a:t>
                      </a:r>
                      <a:endParaRPr lang="en-US" altLang="zh-CN" dirty="0"/>
                    </a:p>
                    <a:p>
                      <a:pPr marL="914400" lvl="4" indent="-285750">
                        <a:buFont typeface="Wingdings" panose="05000000000000000000" charset="0"/>
                        <a:buChar char="ü"/>
                      </a:pPr>
                      <a:r>
                        <a:rPr lang="en-US" altLang="zh-CN" sz="1800" dirty="0">
                          <a:sym typeface="+mn-ea"/>
                        </a:rPr>
                        <a:t>The growth of XR traffic in the future will impose more stringent requirements on network capacity.</a:t>
                      </a:r>
                      <a:endParaRPr lang="en-US" altLang="zh-CN" sz="1800" dirty="0"/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60145"/>
            <a:chOff x="0" y="0"/>
            <a:chExt cx="18690" cy="1827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Rel-18 SI/WI leftover: </a:t>
              </a:r>
              <a:r>
                <a:rPr lang="en-US" altLang="zh-CN" sz="2800" b="1" kern="100" dirty="0"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Capacity</a:t>
              </a: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575397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4</a:t>
            </a:fld>
            <a:endParaRPr lang="en-US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12" name="矩形 11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5280" y="1200785"/>
          <a:ext cx="6335395" cy="3246120"/>
        </p:xfrm>
        <a:graphic>
          <a:graphicData uri="http://schemas.openxmlformats.org/drawingml/2006/table">
            <a:tbl>
              <a:tblPr/>
              <a:tblGrid>
                <a:gridCol w="6335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02280">
                <a:tc>
                  <a:txBody>
                    <a:bodyPr/>
                    <a:lstStyle/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Video packet follows truncated Gaussian distribution and composes the vast majority of XR UL traffic, while current BSR table is exponential.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Simulation shows that Gaussian BSR table has the least quantization error compared with linear or exponential table.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With delay status reporting mechanism introduced in Rel-18, current MAC scheduler can not perform remaining time based scheduling but only assign physical resource based on LCG priority, causing starving issue for low priority LCG. 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PUSCH TTI in TDD is not constant even in the same slot format, thus a constant threshold for triggering remaining time reporting is not suitable.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335280" y="4851400"/>
          <a:ext cx="11597640" cy="1522095"/>
        </p:xfrm>
        <a:graphic>
          <a:graphicData uri="http://schemas.openxmlformats.org/drawingml/2006/table">
            <a:tbl>
              <a:tblPr/>
              <a:tblGrid>
                <a:gridCol w="1159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22095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further capacity improvement for XR [RAN2]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Gaussian BSR table for least quantization error [RAN2].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resource allocation mechanism based on remaining time [RAN2]. </a:t>
                      </a:r>
                    </a:p>
                    <a:p>
                      <a:pPr marL="1173480" lvl="1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e.g., TTI triggered MAC CE containing remaining time and corresponding buffer status for TDD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" r="6324"/>
          <a:stretch>
            <a:fillRect/>
          </a:stretch>
        </p:blipFill>
        <p:spPr>
          <a:xfrm>
            <a:off x="7123539" y="2752224"/>
            <a:ext cx="4585861" cy="1902969"/>
          </a:xfrm>
          <a:prstGeom prst="rect">
            <a:avLst/>
          </a:prstGeom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696710" y="4603750"/>
            <a:ext cx="5359400" cy="237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altLang="zh-CN" sz="1200" i="1" dirty="0"/>
              <a:t>1080p@60fps, NVENC</a:t>
            </a:r>
            <a:endParaRPr lang="zh-CN" altLang="en-US" sz="1200" i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44" y="823980"/>
            <a:ext cx="5351145" cy="18662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5362" y="4451336"/>
            <a:ext cx="1928774" cy="400105"/>
            <a:chOff x="431365" y="884716"/>
            <a:chExt cx="2888884" cy="400105"/>
          </a:xfrm>
        </p:grpSpPr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58875"/>
            <a:chOff x="0" y="0"/>
            <a:chExt cx="18690" cy="1825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Rel-19 new feature: </a:t>
              </a:r>
              <a:r>
                <a:rPr lang="en-US" altLang="zh-CN" sz="2800" b="1" kern="1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Multi-modal flows</a:t>
              </a:r>
              <a:endParaRPr lang="en-US" altLang="zh-CN" sz="28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5</a:t>
            </a:fld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20" name="矩形 1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42865" y="1222125"/>
          <a:ext cx="8072143" cy="1434716"/>
        </p:xfrm>
        <a:graphic>
          <a:graphicData uri="http://schemas.openxmlformats.org/drawingml/2006/table">
            <a:tbl>
              <a:tblPr/>
              <a:tblGrid>
                <a:gridCol w="8072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4716">
                <a:tc>
                  <a:txBody>
                    <a:bodyPr/>
                    <a:lstStyle/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For multi-modal flows, inter-flow synchronization and coordination from one UE is necessary due to separate devices connected to one terminal, e.g., separate glove and glass, and multi-camera capture.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For single UE, synchronization and coordination of QoS flows is also needed. Can be studied in inter-PDU set dependency.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342865" y="3061616"/>
          <a:ext cx="8079648" cy="3535680"/>
        </p:xfrm>
        <a:graphic>
          <a:graphicData uri="http://schemas.openxmlformats.org/drawingml/2006/table">
            <a:tbl>
              <a:tblPr/>
              <a:tblGrid>
                <a:gridCol w="8079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646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sz="1600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 multi-modal related enhancement for XR [RAN2, RAN3]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inter-PDU set dependency for integrity scheduling [RAN2]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Font typeface="Wingdings" panose="05000000000000000000" charset="0"/>
                        <a:buChar char="ü"/>
                      </a:pP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UE will prioritize multiplexing the data in one PDU set or co-ordinated multiple PDU sets into same MAC PDU(s)</a:t>
                      </a: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ClrTx/>
                        <a:buSzTx/>
                        <a:buFont typeface="Wingdings" panose="05000000000000000000" charset="0"/>
                        <a:buChar char="ü"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UE will prioritize multiplexing a retransmission and a new transmission of another data </a:t>
                      </a: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of one PDU set or co-ordinated multiple PDU sets 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into </a:t>
                      </a: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same MAC PDU(s)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inter-PDU set dependency for differentiate scheduling [RAN2]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ClrTx/>
                        <a:buSzTx/>
                        <a:buFont typeface="Wingdings" panose="05000000000000000000" charset="0"/>
                        <a:buChar char="ü"/>
                      </a:pP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L2 architecture enhancement, e.g., splitting RLC for different PDU sets in one QoS flow [RAN2]</a:t>
                      </a: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ClrTx/>
                        <a:buSzTx/>
                        <a:buFont typeface="Wingdings" panose="05000000000000000000" charset="0"/>
                        <a:buChar char="ü"/>
                      </a:pPr>
                      <a:r>
                        <a:rPr lang="en-US" altLang="zh-CN" sz="14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inter-PDU set discard enhancement</a:t>
                      </a:r>
                      <a:endParaRPr lang="en-US" altLang="zh-CN" sz="14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</a:t>
                      </a:r>
                      <a:r>
                        <a:rPr lang="en-US" altLang="zh-CN" sz="160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inter-flows synchronization and coordination[RAN2]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scheduling enhancement for data transmission alignment, e.g. LCP enhancement, DCI shceduling enhancement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further assistance information for multi-modal </a:t>
                      </a:r>
                      <a:r>
                        <a:rPr lang="en-US" altLang="zh-CN" sz="1600" kern="100" dirty="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[RAN2, RAN3]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342947" y="2664958"/>
            <a:ext cx="1928774" cy="400105"/>
            <a:chOff x="431365" y="884716"/>
            <a:chExt cx="2888884" cy="400105"/>
          </a:xfrm>
        </p:grpSpPr>
        <p:sp>
          <p:nvSpPr>
            <p:cNvPr id="31" name="矩形 30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564032" y="3120285"/>
            <a:ext cx="347350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b="1" dirty="0">
                <a:effectLst/>
                <a:ea typeface="Times New Roman" panose="02020603050405020304" pitchFamily="18" charset="0"/>
              </a:rPr>
              <a:t>Multi-modal Data: </a:t>
            </a:r>
            <a:r>
              <a:rPr lang="en-GB" altLang="zh-CN" sz="1600" dirty="0">
                <a:effectLst/>
                <a:ea typeface="Times New Roman" panose="02020603050405020304" pitchFamily="18" charset="0"/>
              </a:rPr>
              <a:t>Multi-modal Data is defined to describe the input data from different kinds of devices/sensors or the output data to different kinds of destinations (e.g. one or more UEs) required for the same task or application. Multi-modal Data consists of more than one Single-modal Data, and there is strong dependency among each Single-modal Data. Single-modal Data can be seen as one type of data.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724" y="1524002"/>
            <a:ext cx="3625638" cy="159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dc23293-b895-4ed5-9b6b-11c6f037be04"/>
  <p:tag name="COMMONDATA" val="eyJoZGlkIjoiOTQ5YmY1MTkyOWY4YTg4MmQxYmZiNTBmZmJjNTM5NT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13*119"/>
  <p:tag name="TABLE_ENDDRAG_RECT" val="26*382*913*1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58*301"/>
  <p:tag name="TABLE_ENDDRAG_RECT" val="23*345*558*30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644</Words>
  <Application>Microsoft Office PowerPoint</Application>
  <PresentationFormat>宽屏</PresentationFormat>
  <Paragraphs>63</Paragraphs>
  <Slides>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Gill Sans Light</vt:lpstr>
      <vt:lpstr>Microsoft YaHei UI</vt:lpstr>
      <vt:lpstr>等线</vt:lpstr>
      <vt:lpstr>微软雅黑</vt:lpstr>
      <vt:lpstr>Arial</vt:lpstr>
      <vt:lpstr>Calibri</vt:lpstr>
      <vt:lpstr>Calibri Light</vt:lpstr>
      <vt:lpstr>Wingdings</vt:lpstr>
      <vt:lpstr>Office 主题​​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liulingyjy@hq.cmcc</dc:creator>
  <cp:lastModifiedBy>Kangyi Liu</cp:lastModifiedBy>
  <cp:revision>497</cp:revision>
  <dcterms:created xsi:type="dcterms:W3CDTF">2021-03-17T03:39:00Z</dcterms:created>
  <dcterms:modified xsi:type="dcterms:W3CDTF">2023-09-07T01:19:58Z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4EC831BCE1FD4880A52A38906BCA1500_13</vt:lpwstr>
  </property>
  <property fmtid="{D5CDD505-2E9C-101B-9397-08002B2CF9AE}" pid="3" name="KSOProductBuildVer">
    <vt:lpwstr>2052-11.1.0.14309</vt:lpwstr>
  </property>
</Properties>
</file>