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90" r:id="rId2"/>
    <p:sldId id="322" r:id="rId3"/>
    <p:sldId id="323" r:id="rId4"/>
    <p:sldId id="293" r:id="rId5"/>
  </p:sldIdLst>
  <p:sldSz cx="12190413" cy="6859588"/>
  <p:notesSz cx="6858000" cy="9144000"/>
  <p:custDataLst>
    <p:tags r:id="rId7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0">
          <p15:clr>
            <a:srgbClr val="A4A3A4"/>
          </p15:clr>
        </p15:guide>
        <p15:guide id="2" pos="382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288" autoAdjust="0"/>
    <p:restoredTop sz="94103" autoAdjust="0"/>
  </p:normalViewPr>
  <p:slideViewPr>
    <p:cSldViewPr snapToGrid="0">
      <p:cViewPr varScale="1">
        <p:scale>
          <a:sx n="56" d="100"/>
          <a:sy n="56" d="100"/>
        </p:scale>
        <p:origin x="1000" y="44"/>
      </p:cViewPr>
      <p:guideLst>
        <p:guide orient="horz" pos="2130"/>
        <p:guide pos="3826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  <a:pPr>
                <a:defRPr/>
              </a:pPr>
              <a:t>2023/9/6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  <a:pPr/>
              <a:t>‹Nr.›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111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9/6/2023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  <a:pPr/>
              <a:t>‹Nr.›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9/6/2023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  <a:pPr/>
              <a:t>‹Nr.›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9/6/2023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  <a:pPr/>
              <a:t>‹Nr.›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9/6/2023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  <a:pPr/>
              <a:t>‹Nr.›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9/6/2023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  <a:pPr/>
              <a:t>‹Nr.›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9/6/2023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  <a:pPr/>
              <a:t>‹Nr.›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9/6/2023</a:t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  <a:pPr/>
              <a:t>‹Nr.›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9/6/2023</a:t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  <a:pPr/>
              <a:t>‹Nr.›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9/6/2023</a:t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  <a:pPr/>
              <a:t>‹Nr.›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9/6/2023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  <a:pPr/>
              <a:t>‹Nr.›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9/6/2023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  <a:pPr/>
              <a:t>‹Nr.›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9/6/2023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  <a:pPr/>
              <a:t>‹Nr.›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58146" y="2055956"/>
            <a:ext cx="11074120" cy="2337435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3600" b="1" dirty="0">
                <a:latin typeface="+mn-lt"/>
              </a:rPr>
              <a:t>An MNO agreeable RAN Rel-19 package</a:t>
            </a: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1169634" y="4393391"/>
            <a:ext cx="9808282" cy="1409532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/>
              <a:t>Deutsche Telekom,</a:t>
            </a:r>
            <a:r>
              <a:rPr lang="en-US" altLang="zh-CN" sz="2800" dirty="0">
                <a:sym typeface="+mn-ea"/>
              </a:rPr>
              <a:t> Telenor,</a:t>
            </a:r>
            <a:r>
              <a:rPr lang="en-US" altLang="zh-CN" sz="2800" dirty="0"/>
              <a:t> </a:t>
            </a:r>
            <a:r>
              <a:rPr lang="en-US" altLang="zh-CN" sz="2800" dirty="0">
                <a:sym typeface="+mn-ea"/>
              </a:rPr>
              <a:t>Telecom Italia, BT, Telefonica </a:t>
            </a:r>
            <a:endParaRPr lang="en-US" altLang="zh-CN" sz="2800" dirty="0"/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/>
              <a:t>3GPP TSG</a:t>
            </a:r>
            <a:r>
              <a:rPr lang="en-US" altLang="en-GB" sz="2400" b="1" dirty="0"/>
              <a:t> RAN</a:t>
            </a:r>
            <a:r>
              <a:rPr lang="en-GB" altLang="zh-CN" sz="2400" b="1" dirty="0"/>
              <a:t> Meeting #</a:t>
            </a:r>
            <a:r>
              <a:rPr lang="en-US" altLang="zh-CN" sz="2400" b="1" dirty="0"/>
              <a:t>101</a:t>
            </a:r>
            <a:r>
              <a:rPr lang="en-US" sz="2400" kern="0" dirty="0"/>
              <a:t>					        [Update of RP-231584]</a:t>
            </a:r>
          </a:p>
          <a:p>
            <a:pPr>
              <a:lnSpc>
                <a:spcPct val="100000"/>
              </a:lnSpc>
              <a:defRPr/>
            </a:pPr>
            <a:r>
              <a:rPr lang="en-US" sz="2400" b="1" dirty="0"/>
              <a:t>Sept. 11th - 15th 2023 | Bengaluru, India	</a:t>
            </a:r>
            <a:r>
              <a:rPr lang="en-US" sz="2400" b="1" kern="0" dirty="0"/>
              <a:t>			        RP-232593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676751" y="313352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>
                <a:solidFill>
                  <a:srgbClr val="FFFFFF"/>
                </a:solidFill>
              </a:rPr>
              <a:t>Proposed RAN Rel-19 timeline to align between SA/CT/RAN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9CF9279A-FAD6-431C-4932-0A43A5FF98C1}"/>
              </a:ext>
            </a:extLst>
          </p:cNvPr>
          <p:cNvSpPr txBox="1">
            <a:spLocks/>
          </p:cNvSpPr>
          <p:nvPr/>
        </p:nvSpPr>
        <p:spPr bwMode="gray">
          <a:xfrm>
            <a:off x="4339622" y="1290194"/>
            <a:ext cx="3528009" cy="5369625"/>
          </a:xfrm>
          <a:custGeom>
            <a:avLst/>
            <a:gdLst>
              <a:gd name="connsiteX0" fmla="*/ 417277 w 3528009"/>
              <a:gd name="connsiteY0" fmla="*/ 0 h 4896544"/>
              <a:gd name="connsiteX1" fmla="*/ 489285 w 3528009"/>
              <a:gd name="connsiteY1" fmla="*/ 0 h 4896544"/>
              <a:gd name="connsiteX2" fmla="*/ 3038723 w 3528009"/>
              <a:gd name="connsiteY2" fmla="*/ 0 h 4896544"/>
              <a:gd name="connsiteX3" fmla="*/ 3110731 w 3528009"/>
              <a:gd name="connsiteY3" fmla="*/ 0 h 4896544"/>
              <a:gd name="connsiteX4" fmla="*/ 3110736 w 3528009"/>
              <a:gd name="connsiteY4" fmla="*/ 1 h 4896544"/>
              <a:gd name="connsiteX5" fmla="*/ 3168179 w 3528009"/>
              <a:gd name="connsiteY5" fmla="*/ 1 h 4896544"/>
              <a:gd name="connsiteX6" fmla="*/ 3528009 w 3528009"/>
              <a:gd name="connsiteY6" fmla="*/ 359301 h 4896544"/>
              <a:gd name="connsiteX7" fmla="*/ 3528009 w 3528009"/>
              <a:gd name="connsiteY7" fmla="*/ 503845 h 4896544"/>
              <a:gd name="connsiteX8" fmla="*/ 3528009 w 3528009"/>
              <a:gd name="connsiteY8" fmla="*/ 3518298 h 4896544"/>
              <a:gd name="connsiteX9" fmla="*/ 3528009 w 3528009"/>
              <a:gd name="connsiteY9" fmla="*/ 3662842 h 4896544"/>
              <a:gd name="connsiteX10" fmla="*/ 3528009 w 3528009"/>
              <a:gd name="connsiteY10" fmla="*/ 4392700 h 4896544"/>
              <a:gd name="connsiteX11" fmla="*/ 3528009 w 3528009"/>
              <a:gd name="connsiteY11" fmla="*/ 4537244 h 4896544"/>
              <a:gd name="connsiteX12" fmla="*/ 3168180 w 3528009"/>
              <a:gd name="connsiteY12" fmla="*/ 4896544 h 4896544"/>
              <a:gd name="connsiteX13" fmla="*/ 3110736 w 3528009"/>
              <a:gd name="connsiteY13" fmla="*/ 4896544 h 4896544"/>
              <a:gd name="connsiteX14" fmla="*/ 3110731 w 3528009"/>
              <a:gd name="connsiteY14" fmla="*/ 4896544 h 4896544"/>
              <a:gd name="connsiteX15" fmla="*/ 3096172 w 3528009"/>
              <a:gd name="connsiteY15" fmla="*/ 4896544 h 4896544"/>
              <a:gd name="connsiteX16" fmla="*/ 3038728 w 3528009"/>
              <a:gd name="connsiteY16" fmla="*/ 4896544 h 4896544"/>
              <a:gd name="connsiteX17" fmla="*/ 3038723 w 3528009"/>
              <a:gd name="connsiteY17" fmla="*/ 4896544 h 4896544"/>
              <a:gd name="connsiteX18" fmla="*/ 489285 w 3528009"/>
              <a:gd name="connsiteY18" fmla="*/ 4896544 h 4896544"/>
              <a:gd name="connsiteX19" fmla="*/ 489280 w 3528009"/>
              <a:gd name="connsiteY19" fmla="*/ 4896544 h 4896544"/>
              <a:gd name="connsiteX20" fmla="*/ 431839 w 3528009"/>
              <a:gd name="connsiteY20" fmla="*/ 4896544 h 4896544"/>
              <a:gd name="connsiteX21" fmla="*/ 417277 w 3528009"/>
              <a:gd name="connsiteY21" fmla="*/ 4896544 h 4896544"/>
              <a:gd name="connsiteX22" fmla="*/ 417272 w 3528009"/>
              <a:gd name="connsiteY22" fmla="*/ 4896544 h 4896544"/>
              <a:gd name="connsiteX23" fmla="*/ 359831 w 3528009"/>
              <a:gd name="connsiteY23" fmla="*/ 4896544 h 4896544"/>
              <a:gd name="connsiteX24" fmla="*/ 1 w 3528009"/>
              <a:gd name="connsiteY24" fmla="*/ 4537244 h 4896544"/>
              <a:gd name="connsiteX25" fmla="*/ 1 w 3528009"/>
              <a:gd name="connsiteY25" fmla="*/ 4479272 h 4896544"/>
              <a:gd name="connsiteX26" fmla="*/ 0 w 3528009"/>
              <a:gd name="connsiteY26" fmla="*/ 4479267 h 4896544"/>
              <a:gd name="connsiteX27" fmla="*/ 0 w 3528009"/>
              <a:gd name="connsiteY27" fmla="*/ 4334723 h 4896544"/>
              <a:gd name="connsiteX28" fmla="*/ 0 w 3528009"/>
              <a:gd name="connsiteY28" fmla="*/ 561821 h 4896544"/>
              <a:gd name="connsiteX29" fmla="*/ 0 w 3528009"/>
              <a:gd name="connsiteY29" fmla="*/ 417277 h 4896544"/>
              <a:gd name="connsiteX30" fmla="*/ 1 w 3528009"/>
              <a:gd name="connsiteY30" fmla="*/ 417272 h 4896544"/>
              <a:gd name="connsiteX31" fmla="*/ 1 w 3528009"/>
              <a:gd name="connsiteY31" fmla="*/ 359301 h 4896544"/>
              <a:gd name="connsiteX32" fmla="*/ 359830 w 3528009"/>
              <a:gd name="connsiteY32" fmla="*/ 1 h 4896544"/>
              <a:gd name="connsiteX33" fmla="*/ 417272 w 3528009"/>
              <a:gd name="connsiteY33" fmla="*/ 1 h 4896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528009" h="4896544">
                <a:moveTo>
                  <a:pt x="417277" y="0"/>
                </a:moveTo>
                <a:lnTo>
                  <a:pt x="489285" y="0"/>
                </a:lnTo>
                <a:lnTo>
                  <a:pt x="3038723" y="0"/>
                </a:lnTo>
                <a:lnTo>
                  <a:pt x="3110731" y="0"/>
                </a:lnTo>
                <a:lnTo>
                  <a:pt x="3110736" y="1"/>
                </a:lnTo>
                <a:lnTo>
                  <a:pt x="3168179" y="1"/>
                </a:lnTo>
                <a:cubicBezTo>
                  <a:pt x="3368290" y="1"/>
                  <a:pt x="3528009" y="161831"/>
                  <a:pt x="3528009" y="359301"/>
                </a:cubicBezTo>
                <a:lnTo>
                  <a:pt x="3528009" y="503845"/>
                </a:lnTo>
                <a:lnTo>
                  <a:pt x="3528009" y="3518298"/>
                </a:lnTo>
                <a:lnTo>
                  <a:pt x="3528009" y="3662842"/>
                </a:lnTo>
                <a:lnTo>
                  <a:pt x="3528009" y="4392700"/>
                </a:lnTo>
                <a:lnTo>
                  <a:pt x="3528009" y="4537244"/>
                </a:lnTo>
                <a:cubicBezTo>
                  <a:pt x="3528009" y="4737089"/>
                  <a:pt x="3365651" y="4896544"/>
                  <a:pt x="3168180" y="4896544"/>
                </a:cubicBezTo>
                <a:lnTo>
                  <a:pt x="3110736" y="4896544"/>
                </a:lnTo>
                <a:lnTo>
                  <a:pt x="3110731" y="4896544"/>
                </a:lnTo>
                <a:lnTo>
                  <a:pt x="3096172" y="4896544"/>
                </a:lnTo>
                <a:lnTo>
                  <a:pt x="3038728" y="4896544"/>
                </a:lnTo>
                <a:lnTo>
                  <a:pt x="3038723" y="4896544"/>
                </a:lnTo>
                <a:lnTo>
                  <a:pt x="489285" y="4896544"/>
                </a:lnTo>
                <a:lnTo>
                  <a:pt x="489280" y="4896544"/>
                </a:lnTo>
                <a:lnTo>
                  <a:pt x="431839" y="4896544"/>
                </a:lnTo>
                <a:lnTo>
                  <a:pt x="417277" y="4896544"/>
                </a:lnTo>
                <a:lnTo>
                  <a:pt x="417272" y="4896544"/>
                </a:lnTo>
                <a:lnTo>
                  <a:pt x="359831" y="4896544"/>
                </a:lnTo>
                <a:cubicBezTo>
                  <a:pt x="159720" y="4896544"/>
                  <a:pt x="1" y="4734714"/>
                  <a:pt x="1" y="4537244"/>
                </a:cubicBezTo>
                <a:lnTo>
                  <a:pt x="1" y="4479272"/>
                </a:lnTo>
                <a:lnTo>
                  <a:pt x="0" y="4479267"/>
                </a:lnTo>
                <a:lnTo>
                  <a:pt x="0" y="4334723"/>
                </a:lnTo>
                <a:lnTo>
                  <a:pt x="0" y="561821"/>
                </a:lnTo>
                <a:lnTo>
                  <a:pt x="0" y="417277"/>
                </a:lnTo>
                <a:lnTo>
                  <a:pt x="1" y="417272"/>
                </a:lnTo>
                <a:lnTo>
                  <a:pt x="1" y="359301"/>
                </a:lnTo>
                <a:cubicBezTo>
                  <a:pt x="1" y="159456"/>
                  <a:pt x="162359" y="1"/>
                  <a:pt x="359830" y="1"/>
                </a:cubicBezTo>
                <a:lnTo>
                  <a:pt x="417272" y="1"/>
                </a:lnTo>
                <a:close/>
              </a:path>
            </a:pathLst>
          </a:custGeom>
          <a:solidFill>
            <a:srgbClr val="ED425B"/>
          </a:solidFill>
        </p:spPr>
        <p:txBody>
          <a:bodyPr wrap="square" lIns="216000" tIns="864000" rIns="216000" bIns="21600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32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6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0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6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0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Clr>
                <a:schemeClr val="bg1"/>
              </a:buClr>
            </a:pP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78C1EA94-C62B-0719-FCA3-913244B49CC0}"/>
              </a:ext>
            </a:extLst>
          </p:cNvPr>
          <p:cNvSpPr txBox="1">
            <a:spLocks/>
          </p:cNvSpPr>
          <p:nvPr/>
        </p:nvSpPr>
        <p:spPr bwMode="gray">
          <a:xfrm>
            <a:off x="479376" y="1302268"/>
            <a:ext cx="3528009" cy="5369626"/>
          </a:xfrm>
          <a:custGeom>
            <a:avLst/>
            <a:gdLst>
              <a:gd name="connsiteX0" fmla="*/ 417277 w 3528009"/>
              <a:gd name="connsiteY0" fmla="*/ 0 h 4896544"/>
              <a:gd name="connsiteX1" fmla="*/ 489285 w 3528009"/>
              <a:gd name="connsiteY1" fmla="*/ 0 h 4896544"/>
              <a:gd name="connsiteX2" fmla="*/ 3038723 w 3528009"/>
              <a:gd name="connsiteY2" fmla="*/ 0 h 4896544"/>
              <a:gd name="connsiteX3" fmla="*/ 3110731 w 3528009"/>
              <a:gd name="connsiteY3" fmla="*/ 0 h 4896544"/>
              <a:gd name="connsiteX4" fmla="*/ 3110736 w 3528009"/>
              <a:gd name="connsiteY4" fmla="*/ 1 h 4896544"/>
              <a:gd name="connsiteX5" fmla="*/ 3168179 w 3528009"/>
              <a:gd name="connsiteY5" fmla="*/ 1 h 4896544"/>
              <a:gd name="connsiteX6" fmla="*/ 3528009 w 3528009"/>
              <a:gd name="connsiteY6" fmla="*/ 359301 h 4896544"/>
              <a:gd name="connsiteX7" fmla="*/ 3528009 w 3528009"/>
              <a:gd name="connsiteY7" fmla="*/ 503845 h 4896544"/>
              <a:gd name="connsiteX8" fmla="*/ 3528009 w 3528009"/>
              <a:gd name="connsiteY8" fmla="*/ 3518298 h 4896544"/>
              <a:gd name="connsiteX9" fmla="*/ 3528009 w 3528009"/>
              <a:gd name="connsiteY9" fmla="*/ 3662842 h 4896544"/>
              <a:gd name="connsiteX10" fmla="*/ 3528009 w 3528009"/>
              <a:gd name="connsiteY10" fmla="*/ 4392700 h 4896544"/>
              <a:gd name="connsiteX11" fmla="*/ 3528009 w 3528009"/>
              <a:gd name="connsiteY11" fmla="*/ 4537244 h 4896544"/>
              <a:gd name="connsiteX12" fmla="*/ 3168180 w 3528009"/>
              <a:gd name="connsiteY12" fmla="*/ 4896544 h 4896544"/>
              <a:gd name="connsiteX13" fmla="*/ 3110736 w 3528009"/>
              <a:gd name="connsiteY13" fmla="*/ 4896544 h 4896544"/>
              <a:gd name="connsiteX14" fmla="*/ 3110731 w 3528009"/>
              <a:gd name="connsiteY14" fmla="*/ 4896544 h 4896544"/>
              <a:gd name="connsiteX15" fmla="*/ 3096172 w 3528009"/>
              <a:gd name="connsiteY15" fmla="*/ 4896544 h 4896544"/>
              <a:gd name="connsiteX16" fmla="*/ 3038728 w 3528009"/>
              <a:gd name="connsiteY16" fmla="*/ 4896544 h 4896544"/>
              <a:gd name="connsiteX17" fmla="*/ 3038723 w 3528009"/>
              <a:gd name="connsiteY17" fmla="*/ 4896544 h 4896544"/>
              <a:gd name="connsiteX18" fmla="*/ 489285 w 3528009"/>
              <a:gd name="connsiteY18" fmla="*/ 4896544 h 4896544"/>
              <a:gd name="connsiteX19" fmla="*/ 489280 w 3528009"/>
              <a:gd name="connsiteY19" fmla="*/ 4896544 h 4896544"/>
              <a:gd name="connsiteX20" fmla="*/ 431839 w 3528009"/>
              <a:gd name="connsiteY20" fmla="*/ 4896544 h 4896544"/>
              <a:gd name="connsiteX21" fmla="*/ 417277 w 3528009"/>
              <a:gd name="connsiteY21" fmla="*/ 4896544 h 4896544"/>
              <a:gd name="connsiteX22" fmla="*/ 417272 w 3528009"/>
              <a:gd name="connsiteY22" fmla="*/ 4896544 h 4896544"/>
              <a:gd name="connsiteX23" fmla="*/ 359831 w 3528009"/>
              <a:gd name="connsiteY23" fmla="*/ 4896544 h 4896544"/>
              <a:gd name="connsiteX24" fmla="*/ 1 w 3528009"/>
              <a:gd name="connsiteY24" fmla="*/ 4537244 h 4896544"/>
              <a:gd name="connsiteX25" fmla="*/ 1 w 3528009"/>
              <a:gd name="connsiteY25" fmla="*/ 4479272 h 4896544"/>
              <a:gd name="connsiteX26" fmla="*/ 0 w 3528009"/>
              <a:gd name="connsiteY26" fmla="*/ 4479267 h 4896544"/>
              <a:gd name="connsiteX27" fmla="*/ 0 w 3528009"/>
              <a:gd name="connsiteY27" fmla="*/ 4334723 h 4896544"/>
              <a:gd name="connsiteX28" fmla="*/ 0 w 3528009"/>
              <a:gd name="connsiteY28" fmla="*/ 561821 h 4896544"/>
              <a:gd name="connsiteX29" fmla="*/ 0 w 3528009"/>
              <a:gd name="connsiteY29" fmla="*/ 417277 h 4896544"/>
              <a:gd name="connsiteX30" fmla="*/ 1 w 3528009"/>
              <a:gd name="connsiteY30" fmla="*/ 417272 h 4896544"/>
              <a:gd name="connsiteX31" fmla="*/ 1 w 3528009"/>
              <a:gd name="connsiteY31" fmla="*/ 359301 h 4896544"/>
              <a:gd name="connsiteX32" fmla="*/ 359830 w 3528009"/>
              <a:gd name="connsiteY32" fmla="*/ 1 h 4896544"/>
              <a:gd name="connsiteX33" fmla="*/ 417272 w 3528009"/>
              <a:gd name="connsiteY33" fmla="*/ 1 h 4896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528009" h="4896544">
                <a:moveTo>
                  <a:pt x="417277" y="0"/>
                </a:moveTo>
                <a:lnTo>
                  <a:pt x="489285" y="0"/>
                </a:lnTo>
                <a:lnTo>
                  <a:pt x="3038723" y="0"/>
                </a:lnTo>
                <a:lnTo>
                  <a:pt x="3110731" y="0"/>
                </a:lnTo>
                <a:lnTo>
                  <a:pt x="3110736" y="1"/>
                </a:lnTo>
                <a:lnTo>
                  <a:pt x="3168179" y="1"/>
                </a:lnTo>
                <a:cubicBezTo>
                  <a:pt x="3368290" y="1"/>
                  <a:pt x="3528009" y="161831"/>
                  <a:pt x="3528009" y="359301"/>
                </a:cubicBezTo>
                <a:lnTo>
                  <a:pt x="3528009" y="503845"/>
                </a:lnTo>
                <a:lnTo>
                  <a:pt x="3528009" y="3518298"/>
                </a:lnTo>
                <a:lnTo>
                  <a:pt x="3528009" y="3662842"/>
                </a:lnTo>
                <a:lnTo>
                  <a:pt x="3528009" y="4392700"/>
                </a:lnTo>
                <a:lnTo>
                  <a:pt x="3528009" y="4537244"/>
                </a:lnTo>
                <a:cubicBezTo>
                  <a:pt x="3528009" y="4737089"/>
                  <a:pt x="3365651" y="4896544"/>
                  <a:pt x="3168180" y="4896544"/>
                </a:cubicBezTo>
                <a:lnTo>
                  <a:pt x="3110736" y="4896544"/>
                </a:lnTo>
                <a:lnTo>
                  <a:pt x="3110731" y="4896544"/>
                </a:lnTo>
                <a:lnTo>
                  <a:pt x="3096172" y="4896544"/>
                </a:lnTo>
                <a:lnTo>
                  <a:pt x="3038728" y="4896544"/>
                </a:lnTo>
                <a:lnTo>
                  <a:pt x="3038723" y="4896544"/>
                </a:lnTo>
                <a:lnTo>
                  <a:pt x="489285" y="4896544"/>
                </a:lnTo>
                <a:lnTo>
                  <a:pt x="489280" y="4896544"/>
                </a:lnTo>
                <a:lnTo>
                  <a:pt x="431839" y="4896544"/>
                </a:lnTo>
                <a:lnTo>
                  <a:pt x="417277" y="4896544"/>
                </a:lnTo>
                <a:lnTo>
                  <a:pt x="417272" y="4896544"/>
                </a:lnTo>
                <a:lnTo>
                  <a:pt x="359831" y="4896544"/>
                </a:lnTo>
                <a:cubicBezTo>
                  <a:pt x="159720" y="4896544"/>
                  <a:pt x="1" y="4734714"/>
                  <a:pt x="1" y="4537244"/>
                </a:cubicBezTo>
                <a:lnTo>
                  <a:pt x="1" y="4479272"/>
                </a:lnTo>
                <a:lnTo>
                  <a:pt x="0" y="4479267"/>
                </a:lnTo>
                <a:lnTo>
                  <a:pt x="0" y="4334723"/>
                </a:lnTo>
                <a:lnTo>
                  <a:pt x="0" y="561821"/>
                </a:lnTo>
                <a:lnTo>
                  <a:pt x="0" y="417277"/>
                </a:lnTo>
                <a:lnTo>
                  <a:pt x="1" y="417272"/>
                </a:lnTo>
                <a:lnTo>
                  <a:pt x="1" y="359301"/>
                </a:lnTo>
                <a:cubicBezTo>
                  <a:pt x="1" y="159456"/>
                  <a:pt x="162359" y="1"/>
                  <a:pt x="359830" y="1"/>
                </a:cubicBezTo>
                <a:lnTo>
                  <a:pt x="417272" y="1"/>
                </a:lnTo>
                <a:close/>
              </a:path>
            </a:pathLst>
          </a:custGeom>
          <a:solidFill>
            <a:srgbClr val="8DCD6A"/>
          </a:solidFill>
        </p:spPr>
        <p:txBody>
          <a:bodyPr wrap="square" lIns="216000" tIns="864000" rIns="216000" bIns="21600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32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6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0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6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0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Clr>
                <a:schemeClr val="bg1"/>
              </a:buClr>
            </a:pP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01380819-E7B9-36FF-DF6F-25346E2573CA}"/>
              </a:ext>
            </a:extLst>
          </p:cNvPr>
          <p:cNvSpPr txBox="1">
            <a:spLocks/>
          </p:cNvSpPr>
          <p:nvPr/>
        </p:nvSpPr>
        <p:spPr bwMode="gray">
          <a:xfrm>
            <a:off x="8184614" y="1302269"/>
            <a:ext cx="3528009" cy="5369625"/>
          </a:xfrm>
          <a:custGeom>
            <a:avLst/>
            <a:gdLst>
              <a:gd name="connsiteX0" fmla="*/ 417277 w 3528009"/>
              <a:gd name="connsiteY0" fmla="*/ 0 h 4896544"/>
              <a:gd name="connsiteX1" fmla="*/ 489285 w 3528009"/>
              <a:gd name="connsiteY1" fmla="*/ 0 h 4896544"/>
              <a:gd name="connsiteX2" fmla="*/ 3038723 w 3528009"/>
              <a:gd name="connsiteY2" fmla="*/ 0 h 4896544"/>
              <a:gd name="connsiteX3" fmla="*/ 3110731 w 3528009"/>
              <a:gd name="connsiteY3" fmla="*/ 0 h 4896544"/>
              <a:gd name="connsiteX4" fmla="*/ 3110736 w 3528009"/>
              <a:gd name="connsiteY4" fmla="*/ 1 h 4896544"/>
              <a:gd name="connsiteX5" fmla="*/ 3168179 w 3528009"/>
              <a:gd name="connsiteY5" fmla="*/ 1 h 4896544"/>
              <a:gd name="connsiteX6" fmla="*/ 3528009 w 3528009"/>
              <a:gd name="connsiteY6" fmla="*/ 359301 h 4896544"/>
              <a:gd name="connsiteX7" fmla="*/ 3528009 w 3528009"/>
              <a:gd name="connsiteY7" fmla="*/ 503845 h 4896544"/>
              <a:gd name="connsiteX8" fmla="*/ 3528009 w 3528009"/>
              <a:gd name="connsiteY8" fmla="*/ 3518298 h 4896544"/>
              <a:gd name="connsiteX9" fmla="*/ 3528009 w 3528009"/>
              <a:gd name="connsiteY9" fmla="*/ 3662842 h 4896544"/>
              <a:gd name="connsiteX10" fmla="*/ 3528009 w 3528009"/>
              <a:gd name="connsiteY10" fmla="*/ 4392700 h 4896544"/>
              <a:gd name="connsiteX11" fmla="*/ 3528009 w 3528009"/>
              <a:gd name="connsiteY11" fmla="*/ 4537244 h 4896544"/>
              <a:gd name="connsiteX12" fmla="*/ 3168180 w 3528009"/>
              <a:gd name="connsiteY12" fmla="*/ 4896544 h 4896544"/>
              <a:gd name="connsiteX13" fmla="*/ 3110736 w 3528009"/>
              <a:gd name="connsiteY13" fmla="*/ 4896544 h 4896544"/>
              <a:gd name="connsiteX14" fmla="*/ 3110731 w 3528009"/>
              <a:gd name="connsiteY14" fmla="*/ 4896544 h 4896544"/>
              <a:gd name="connsiteX15" fmla="*/ 3096172 w 3528009"/>
              <a:gd name="connsiteY15" fmla="*/ 4896544 h 4896544"/>
              <a:gd name="connsiteX16" fmla="*/ 3038728 w 3528009"/>
              <a:gd name="connsiteY16" fmla="*/ 4896544 h 4896544"/>
              <a:gd name="connsiteX17" fmla="*/ 3038723 w 3528009"/>
              <a:gd name="connsiteY17" fmla="*/ 4896544 h 4896544"/>
              <a:gd name="connsiteX18" fmla="*/ 489285 w 3528009"/>
              <a:gd name="connsiteY18" fmla="*/ 4896544 h 4896544"/>
              <a:gd name="connsiteX19" fmla="*/ 489280 w 3528009"/>
              <a:gd name="connsiteY19" fmla="*/ 4896544 h 4896544"/>
              <a:gd name="connsiteX20" fmla="*/ 431839 w 3528009"/>
              <a:gd name="connsiteY20" fmla="*/ 4896544 h 4896544"/>
              <a:gd name="connsiteX21" fmla="*/ 417277 w 3528009"/>
              <a:gd name="connsiteY21" fmla="*/ 4896544 h 4896544"/>
              <a:gd name="connsiteX22" fmla="*/ 417272 w 3528009"/>
              <a:gd name="connsiteY22" fmla="*/ 4896544 h 4896544"/>
              <a:gd name="connsiteX23" fmla="*/ 359831 w 3528009"/>
              <a:gd name="connsiteY23" fmla="*/ 4896544 h 4896544"/>
              <a:gd name="connsiteX24" fmla="*/ 1 w 3528009"/>
              <a:gd name="connsiteY24" fmla="*/ 4537244 h 4896544"/>
              <a:gd name="connsiteX25" fmla="*/ 1 w 3528009"/>
              <a:gd name="connsiteY25" fmla="*/ 4479272 h 4896544"/>
              <a:gd name="connsiteX26" fmla="*/ 0 w 3528009"/>
              <a:gd name="connsiteY26" fmla="*/ 4479267 h 4896544"/>
              <a:gd name="connsiteX27" fmla="*/ 0 w 3528009"/>
              <a:gd name="connsiteY27" fmla="*/ 4334723 h 4896544"/>
              <a:gd name="connsiteX28" fmla="*/ 0 w 3528009"/>
              <a:gd name="connsiteY28" fmla="*/ 561821 h 4896544"/>
              <a:gd name="connsiteX29" fmla="*/ 0 w 3528009"/>
              <a:gd name="connsiteY29" fmla="*/ 417277 h 4896544"/>
              <a:gd name="connsiteX30" fmla="*/ 1 w 3528009"/>
              <a:gd name="connsiteY30" fmla="*/ 417272 h 4896544"/>
              <a:gd name="connsiteX31" fmla="*/ 1 w 3528009"/>
              <a:gd name="connsiteY31" fmla="*/ 359301 h 4896544"/>
              <a:gd name="connsiteX32" fmla="*/ 359830 w 3528009"/>
              <a:gd name="connsiteY32" fmla="*/ 1 h 4896544"/>
              <a:gd name="connsiteX33" fmla="*/ 417272 w 3528009"/>
              <a:gd name="connsiteY33" fmla="*/ 1 h 4896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528009" h="4896544">
                <a:moveTo>
                  <a:pt x="417277" y="0"/>
                </a:moveTo>
                <a:lnTo>
                  <a:pt x="489285" y="0"/>
                </a:lnTo>
                <a:lnTo>
                  <a:pt x="3038723" y="0"/>
                </a:lnTo>
                <a:lnTo>
                  <a:pt x="3110731" y="0"/>
                </a:lnTo>
                <a:lnTo>
                  <a:pt x="3110736" y="1"/>
                </a:lnTo>
                <a:lnTo>
                  <a:pt x="3168179" y="1"/>
                </a:lnTo>
                <a:cubicBezTo>
                  <a:pt x="3368290" y="1"/>
                  <a:pt x="3528009" y="161831"/>
                  <a:pt x="3528009" y="359301"/>
                </a:cubicBezTo>
                <a:lnTo>
                  <a:pt x="3528009" y="503845"/>
                </a:lnTo>
                <a:lnTo>
                  <a:pt x="3528009" y="3518298"/>
                </a:lnTo>
                <a:lnTo>
                  <a:pt x="3528009" y="3662842"/>
                </a:lnTo>
                <a:lnTo>
                  <a:pt x="3528009" y="4392700"/>
                </a:lnTo>
                <a:lnTo>
                  <a:pt x="3528009" y="4537244"/>
                </a:lnTo>
                <a:cubicBezTo>
                  <a:pt x="3528009" y="4737089"/>
                  <a:pt x="3365651" y="4896544"/>
                  <a:pt x="3168180" y="4896544"/>
                </a:cubicBezTo>
                <a:lnTo>
                  <a:pt x="3110736" y="4896544"/>
                </a:lnTo>
                <a:lnTo>
                  <a:pt x="3110731" y="4896544"/>
                </a:lnTo>
                <a:lnTo>
                  <a:pt x="3096172" y="4896544"/>
                </a:lnTo>
                <a:lnTo>
                  <a:pt x="3038728" y="4896544"/>
                </a:lnTo>
                <a:lnTo>
                  <a:pt x="3038723" y="4896544"/>
                </a:lnTo>
                <a:lnTo>
                  <a:pt x="489285" y="4896544"/>
                </a:lnTo>
                <a:lnTo>
                  <a:pt x="489280" y="4896544"/>
                </a:lnTo>
                <a:lnTo>
                  <a:pt x="431839" y="4896544"/>
                </a:lnTo>
                <a:lnTo>
                  <a:pt x="417277" y="4896544"/>
                </a:lnTo>
                <a:lnTo>
                  <a:pt x="417272" y="4896544"/>
                </a:lnTo>
                <a:lnTo>
                  <a:pt x="359831" y="4896544"/>
                </a:lnTo>
                <a:cubicBezTo>
                  <a:pt x="159720" y="4896544"/>
                  <a:pt x="1" y="4734714"/>
                  <a:pt x="1" y="4537244"/>
                </a:cubicBezTo>
                <a:lnTo>
                  <a:pt x="1" y="4479272"/>
                </a:lnTo>
                <a:lnTo>
                  <a:pt x="0" y="4479267"/>
                </a:lnTo>
                <a:lnTo>
                  <a:pt x="0" y="4334723"/>
                </a:lnTo>
                <a:lnTo>
                  <a:pt x="0" y="561821"/>
                </a:lnTo>
                <a:lnTo>
                  <a:pt x="0" y="417277"/>
                </a:lnTo>
                <a:lnTo>
                  <a:pt x="1" y="417272"/>
                </a:lnTo>
                <a:lnTo>
                  <a:pt x="1" y="359301"/>
                </a:lnTo>
                <a:cubicBezTo>
                  <a:pt x="1" y="159456"/>
                  <a:pt x="162359" y="1"/>
                  <a:pt x="359830" y="1"/>
                </a:cubicBezTo>
                <a:lnTo>
                  <a:pt x="417272" y="1"/>
                </a:lnTo>
                <a:close/>
              </a:path>
            </a:pathLst>
          </a:custGeom>
          <a:solidFill>
            <a:srgbClr val="ED425B"/>
          </a:solidFill>
        </p:spPr>
        <p:txBody>
          <a:bodyPr wrap="square" lIns="216000" tIns="864000" rIns="216000" bIns="21600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32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6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20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64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08000" indent="-144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TeleNeo Office" panose="020B0504040202090203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Clr>
                <a:schemeClr val="bg1"/>
              </a:buClr>
            </a:pP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8AFCC4-ADF0-49D1-48EE-BDE665BE08BD}"/>
              </a:ext>
            </a:extLst>
          </p:cNvPr>
          <p:cNvSpPr txBox="1">
            <a:spLocks/>
          </p:cNvSpPr>
          <p:nvPr/>
        </p:nvSpPr>
        <p:spPr bwMode="auto">
          <a:xfrm>
            <a:off x="480000" y="1515719"/>
            <a:ext cx="3527385" cy="486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pPr marL="456565" marR="0" lvl="0" indent="-456565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4"/>
              </a:buBlip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AI/ML Air Interface</a:t>
            </a:r>
            <a:endParaRPr lang="de-DE">
              <a:ea typeface="+mn-ea"/>
              <a:cs typeface="+mn-cs"/>
            </a:endParaRPr>
          </a:p>
          <a:p>
            <a:pPr marL="456565" marR="0" lvl="0" indent="-456565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4"/>
              </a:buBlip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MIMO Evolution</a:t>
            </a:r>
            <a:endParaRPr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cs typeface="Calibri"/>
            </a:endParaRPr>
          </a:p>
          <a:p>
            <a:pPr marL="456565" marR="0" lvl="0" indent="-456565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4"/>
              </a:buBlip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Duplex Evolution</a:t>
            </a:r>
            <a:endParaRPr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cs typeface="Calibri"/>
            </a:endParaRPr>
          </a:p>
          <a:p>
            <a:pPr marL="456565" indent="-456565">
              <a:defRPr/>
            </a:pPr>
            <a:r>
              <a:rPr lang="en-US" sz="1800" kern="0" dirty="0">
                <a:latin typeface="Calibri"/>
              </a:rPr>
              <a:t>Ambient IoT </a:t>
            </a:r>
            <a:r>
              <a:rPr lang="en-US" sz="1400" kern="0" dirty="0">
                <a:solidFill>
                  <a:schemeClr val="bg1"/>
                </a:solidFill>
                <a:latin typeface="Calibri"/>
              </a:rPr>
              <a:t>(study only)</a:t>
            </a:r>
            <a:endParaRPr lang="en-US" sz="1800" kern="0" dirty="0">
              <a:solidFill>
                <a:schemeClr val="bg1"/>
              </a:solidFill>
              <a:latin typeface="Calibri"/>
              <a:cs typeface="Calibri"/>
            </a:endParaRPr>
          </a:p>
          <a:p>
            <a:pPr marL="456565" marR="0" lvl="0" indent="-456565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4"/>
              </a:buBlip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Network Energy Saving </a:t>
            </a:r>
            <a:b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Enhancements </a:t>
            </a:r>
            <a:endParaRPr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cs typeface="Calibri"/>
            </a:endParaRPr>
          </a:p>
          <a:p>
            <a:pPr marL="456565" marR="0" lvl="0" indent="-456565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4"/>
              </a:buBlip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Mobility Enhancements </a:t>
            </a:r>
            <a:endParaRPr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cs typeface="Calibri"/>
            </a:endParaRPr>
          </a:p>
          <a:p>
            <a:pPr marL="456565" marR="0" lvl="0" indent="-456565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4"/>
              </a:buBlip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NTN Evolution</a:t>
            </a:r>
            <a:endParaRPr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cs typeface="Calibri"/>
            </a:endParaRPr>
          </a:p>
          <a:p>
            <a:pPr marL="456565" marR="0" lvl="0" indent="-456565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4"/>
              </a:buBlip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XR Evolution </a:t>
            </a:r>
            <a:endParaRPr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cs typeface="Calibri"/>
            </a:endParaRPr>
          </a:p>
          <a:p>
            <a:pPr marL="456565" marR="0" lvl="0" indent="-456565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4"/>
              </a:buBlip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AI/ML for NG-RAN</a:t>
            </a:r>
            <a:endParaRPr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cs typeface="Calibri"/>
            </a:endParaRPr>
          </a:p>
          <a:p>
            <a:pPr marL="456565" marR="0" lvl="0" indent="-456565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4"/>
              </a:buBlip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SON/MDT</a:t>
            </a:r>
            <a:endParaRPr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cs typeface="Calibri"/>
            </a:endParaRPr>
          </a:p>
          <a:p>
            <a:pPr marL="456565" indent="-456565"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Channel Modeling </a:t>
            </a:r>
            <a:r>
              <a:rPr lang="en-US" sz="1400" kern="0" dirty="0">
                <a:solidFill>
                  <a:schemeClr val="bg1"/>
                </a:solidFill>
                <a:latin typeface="Calibri"/>
              </a:rPr>
              <a:t>(study only)</a:t>
            </a:r>
            <a:b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(&amp; possibly additional aspects </a:t>
            </a:r>
            <a:br>
              <a:rPr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/>
              </a:rPr>
            </a:b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e.g. for ISAC)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for further </a:t>
            </a:r>
            <a:b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evolution</a:t>
            </a:r>
            <a:endParaRPr lang="en-US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cs typeface="Calibri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5107A3A-CDFD-FAFE-30E7-7462A56E460C}"/>
              </a:ext>
            </a:extLst>
          </p:cNvPr>
          <p:cNvSpPr txBox="1">
            <a:spLocks/>
          </p:cNvSpPr>
          <p:nvPr/>
        </p:nvSpPr>
        <p:spPr bwMode="auto">
          <a:xfrm>
            <a:off x="4287150" y="1559144"/>
            <a:ext cx="3752850" cy="5038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pPr marL="266700" indent="-266700"/>
            <a:r>
              <a:rPr lang="en-US" sz="1600" kern="0" dirty="0">
                <a:solidFill>
                  <a:srgbClr val="FFFFFF"/>
                </a:solidFill>
                <a:latin typeface="Calibri"/>
              </a:rPr>
              <a:t>Additional RAN1-led Candidate Topics</a:t>
            </a:r>
          </a:p>
          <a:p>
            <a:pPr marL="542925" lvl="1" indent="-180975">
              <a:buClr>
                <a:schemeClr val="bg1"/>
              </a:buClr>
            </a:pPr>
            <a:r>
              <a:rPr lang="en-US" sz="1200" dirty="0">
                <a:solidFill>
                  <a:srgbClr val="FFFFFF"/>
                </a:solidFill>
                <a:latin typeface="Calibri"/>
              </a:rPr>
              <a:t>LP-WUS/WUR </a:t>
            </a:r>
          </a:p>
          <a:p>
            <a:pPr marL="542925" lvl="1" indent="-180975">
              <a:buClr>
                <a:schemeClr val="bg1"/>
              </a:buClr>
            </a:pPr>
            <a:r>
              <a:rPr lang="en-US" sz="1200" dirty="0">
                <a:solidFill>
                  <a:srgbClr val="FFFFFF"/>
                </a:solidFill>
                <a:latin typeface="Calibri"/>
              </a:rPr>
              <a:t>Multi-carrier Enhancements</a:t>
            </a:r>
          </a:p>
          <a:p>
            <a:pPr marL="542925" lvl="1" indent="-180975">
              <a:buClr>
                <a:schemeClr val="bg1"/>
              </a:buClr>
            </a:pPr>
            <a:r>
              <a:rPr lang="en-US" sz="1200" dirty="0">
                <a:solidFill>
                  <a:srgbClr val="FFFFFF"/>
                </a:solidFill>
                <a:latin typeface="Calibri"/>
              </a:rPr>
              <a:t>Coverage Enhancements</a:t>
            </a:r>
          </a:p>
          <a:p>
            <a:pPr marL="542925" lvl="1" indent="-180975">
              <a:buClr>
                <a:schemeClr val="bg1"/>
              </a:buClr>
            </a:pPr>
            <a:r>
              <a:rPr lang="en-US" sz="1200" dirty="0">
                <a:solidFill>
                  <a:srgbClr val="FFFFFF"/>
                </a:solidFill>
                <a:latin typeface="Calibri"/>
              </a:rPr>
              <a:t>Positioning Enhancements</a:t>
            </a:r>
          </a:p>
          <a:p>
            <a:pPr marL="542925" lvl="1" indent="-180975">
              <a:buClr>
                <a:schemeClr val="bg1"/>
              </a:buClr>
            </a:pPr>
            <a:r>
              <a:rPr lang="en-US" sz="1200" dirty="0">
                <a:solidFill>
                  <a:srgbClr val="FFFFFF"/>
                </a:solidFill>
                <a:latin typeface="Calibri"/>
              </a:rPr>
              <a:t>SL Evolution</a:t>
            </a:r>
            <a:endParaRPr lang="en-US" sz="800" dirty="0">
              <a:solidFill>
                <a:srgbClr val="FFFFFF"/>
              </a:solidFill>
              <a:latin typeface="Calibri"/>
            </a:endParaRPr>
          </a:p>
          <a:p>
            <a:pPr marL="266700" indent="-266700"/>
            <a:r>
              <a:rPr lang="en-US" sz="1600" kern="0" dirty="0">
                <a:solidFill>
                  <a:srgbClr val="FFFFFF"/>
                </a:solidFill>
                <a:latin typeface="Calibri"/>
              </a:rPr>
              <a:t>Additional RAN2-led Candidate Topics</a:t>
            </a:r>
          </a:p>
          <a:p>
            <a:pPr marL="542925" lvl="1" indent="-180975">
              <a:buClr>
                <a:schemeClr val="bg1"/>
              </a:buClr>
            </a:pPr>
            <a:r>
              <a:rPr lang="en-US" sz="1200" dirty="0">
                <a:solidFill>
                  <a:srgbClr val="FFFFFF"/>
                </a:solidFill>
                <a:latin typeface="Calibri"/>
              </a:rPr>
              <a:t>NCR</a:t>
            </a:r>
            <a:endParaRPr lang="en-US" sz="1200" dirty="0">
              <a:solidFill>
                <a:srgbClr val="FFFFFF"/>
              </a:solidFill>
              <a:highlight>
                <a:srgbClr val="FFFF00"/>
              </a:highlight>
              <a:latin typeface="Calibri"/>
            </a:endParaRPr>
          </a:p>
          <a:p>
            <a:pPr marL="542925" lvl="1" indent="-180975">
              <a:buClr>
                <a:schemeClr val="bg1"/>
              </a:buClr>
            </a:pPr>
            <a:r>
              <a:rPr lang="en-US" sz="1200" kern="0" dirty="0">
                <a:solidFill>
                  <a:srgbClr val="FFFFFF"/>
                </a:solidFill>
                <a:latin typeface="Calibri"/>
              </a:rPr>
              <a:t>SL Relay Enhancements</a:t>
            </a:r>
          </a:p>
          <a:p>
            <a:pPr marL="542925" lvl="1" indent="-180975">
              <a:buClr>
                <a:schemeClr val="bg1"/>
              </a:buClr>
            </a:pPr>
            <a:r>
              <a:rPr lang="en-US" sz="1200" dirty="0">
                <a:solidFill>
                  <a:srgbClr val="FFFFFF"/>
                </a:solidFill>
                <a:latin typeface="Calibri"/>
              </a:rPr>
              <a:t>UAV/UAM</a:t>
            </a:r>
          </a:p>
          <a:p>
            <a:pPr marL="542925" lvl="1" indent="-180975">
              <a:buClr>
                <a:schemeClr val="bg1"/>
              </a:buClr>
            </a:pPr>
            <a:r>
              <a:rPr lang="en-US" sz="1200" dirty="0">
                <a:solidFill>
                  <a:srgbClr val="FFFFFF"/>
                </a:solidFill>
                <a:latin typeface="Calibri"/>
              </a:rPr>
              <a:t>MU-SIM</a:t>
            </a:r>
            <a:endParaRPr lang="en-US" sz="1200" strike="sngStrike" dirty="0">
              <a:solidFill>
                <a:srgbClr val="FFFFFF"/>
              </a:solidFill>
              <a:highlight>
                <a:srgbClr val="FFFF00"/>
              </a:highlight>
              <a:latin typeface="Calibri"/>
            </a:endParaRPr>
          </a:p>
          <a:p>
            <a:pPr marL="542925" lvl="1" indent="-180975">
              <a:buClr>
                <a:schemeClr val="bg1"/>
              </a:buClr>
            </a:pPr>
            <a:r>
              <a:rPr lang="en-US" sz="1200" dirty="0">
                <a:solidFill>
                  <a:srgbClr val="FFFFFF"/>
                </a:solidFill>
                <a:latin typeface="Calibri"/>
              </a:rPr>
              <a:t>Broadcast/multicast</a:t>
            </a:r>
          </a:p>
          <a:p>
            <a:pPr marL="542925" lvl="1" indent="-180975">
              <a:buClr>
                <a:schemeClr val="bg1"/>
              </a:buClr>
            </a:pPr>
            <a:r>
              <a:rPr lang="en-US" sz="1200" dirty="0">
                <a:solidFill>
                  <a:srgbClr val="FFFFFF"/>
                </a:solidFill>
                <a:latin typeface="Calibri"/>
              </a:rPr>
              <a:t>UE aggregation, collaboration, and backup</a:t>
            </a:r>
          </a:p>
          <a:p>
            <a:pPr marL="266700" indent="-266700"/>
            <a:r>
              <a:rPr lang="en-US" sz="1600" kern="0" dirty="0">
                <a:solidFill>
                  <a:srgbClr val="FFFFFF"/>
                </a:solidFill>
                <a:latin typeface="Calibri"/>
              </a:rPr>
              <a:t>Additional RAN3-led Candidate Topics</a:t>
            </a:r>
          </a:p>
          <a:p>
            <a:pPr marL="542925" lvl="1" indent="-180975">
              <a:buClr>
                <a:schemeClr val="bg1"/>
              </a:buClr>
            </a:pPr>
            <a:r>
              <a:rPr lang="en-US" sz="1200" dirty="0">
                <a:solidFill>
                  <a:srgbClr val="FFFFFF"/>
                </a:solidFill>
                <a:latin typeface="Calibri"/>
              </a:rPr>
              <a:t>Topological enhancements</a:t>
            </a:r>
          </a:p>
          <a:p>
            <a:pPr marL="714375" lvl="2" indent="-169863">
              <a:buClr>
                <a:schemeClr val="bg1"/>
              </a:buClr>
            </a:pPr>
            <a:r>
              <a:rPr lang="en-US" sz="1100" dirty="0">
                <a:solidFill>
                  <a:srgbClr val="FFFFFF"/>
                </a:solidFill>
                <a:latin typeface="Calibri"/>
              </a:rPr>
              <a:t>IAB/WAB/</a:t>
            </a:r>
            <a:r>
              <a:rPr lang="en-US" sz="1100" dirty="0" err="1">
                <a:solidFill>
                  <a:srgbClr val="FFFFFF"/>
                </a:solidFill>
                <a:latin typeface="Calibri"/>
              </a:rPr>
              <a:t>Femto</a:t>
            </a:r>
            <a:endParaRPr lang="en-US" sz="1100" dirty="0">
              <a:solidFill>
                <a:srgbClr val="FFFFFF"/>
              </a:solidFill>
              <a:latin typeface="Calibri"/>
            </a:endParaRPr>
          </a:p>
          <a:p>
            <a:pPr marL="714375" lvl="2" indent="-169863">
              <a:buClr>
                <a:schemeClr val="bg1"/>
              </a:buClr>
            </a:pPr>
            <a:r>
              <a:rPr lang="en-US" sz="1100" dirty="0">
                <a:solidFill>
                  <a:srgbClr val="FFFFFF"/>
                </a:solidFill>
                <a:latin typeface="Calibri"/>
              </a:rPr>
              <a:t>E.g.., for public safety/emergency services</a:t>
            </a:r>
          </a:p>
          <a:p>
            <a:pPr marL="542925" lvl="1" indent="-180975">
              <a:buClr>
                <a:schemeClr val="bg1"/>
              </a:buClr>
            </a:pPr>
            <a:r>
              <a:rPr lang="en-US" sz="1200" dirty="0" err="1">
                <a:solidFill>
                  <a:srgbClr val="FFFFFF"/>
                </a:solidFill>
                <a:latin typeface="Calibri"/>
              </a:rPr>
              <a:t>QoE</a:t>
            </a:r>
            <a:endParaRPr lang="en-US" sz="1200" dirty="0">
              <a:solidFill>
                <a:srgbClr val="FFFFFF"/>
              </a:solidFill>
              <a:latin typeface="Calibri"/>
            </a:endParaRPr>
          </a:p>
          <a:p>
            <a:pPr marL="0" indent="0">
              <a:buFontTx/>
              <a:buNone/>
            </a:pPr>
            <a:endParaRPr lang="en-US" sz="1800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BC8CEB-C927-BF25-894D-54BFBE8B3B8A}"/>
              </a:ext>
            </a:extLst>
          </p:cNvPr>
          <p:cNvSpPr txBox="1">
            <a:spLocks/>
          </p:cNvSpPr>
          <p:nvPr/>
        </p:nvSpPr>
        <p:spPr bwMode="auto">
          <a:xfrm>
            <a:off x="8184613" y="1541570"/>
            <a:ext cx="3527387" cy="5038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pPr marL="266700" indent="-266700"/>
            <a:r>
              <a:rPr lang="en-US" sz="1800" kern="0" dirty="0">
                <a:solidFill>
                  <a:srgbClr val="FFFFFF"/>
                </a:solidFill>
                <a:latin typeface="Calibri"/>
              </a:rPr>
              <a:t>Others</a:t>
            </a:r>
            <a:endParaRPr lang="en-US" sz="1600" dirty="0">
              <a:solidFill>
                <a:srgbClr val="FFFFFF"/>
              </a:solidFill>
              <a:latin typeface="Calibri"/>
            </a:endParaRPr>
          </a:p>
          <a:p>
            <a:pPr marL="542925" lvl="1" indent="-180975">
              <a:buClr>
                <a:schemeClr val="bg1"/>
              </a:buClr>
            </a:pPr>
            <a:r>
              <a:rPr lang="en-US" sz="1200" dirty="0">
                <a:solidFill>
                  <a:srgbClr val="FFFFFF"/>
                </a:solidFill>
                <a:latin typeface="Calibri"/>
              </a:rPr>
              <a:t>Lean protocol stack/High speed packetization</a:t>
            </a:r>
            <a:br>
              <a:rPr lang="en-US" sz="1200" dirty="0">
                <a:solidFill>
                  <a:srgbClr val="FFFFFF"/>
                </a:solidFill>
                <a:latin typeface="Calibri"/>
              </a:rPr>
            </a:br>
            <a:r>
              <a:rPr lang="en-US" sz="1200" dirty="0">
                <a:solidFill>
                  <a:srgbClr val="FFFFFF"/>
                </a:solidFill>
                <a:latin typeface="Calibri"/>
              </a:rPr>
              <a:t>/Layer 2 UP enhancements</a:t>
            </a:r>
          </a:p>
          <a:p>
            <a:pPr marL="542925" lvl="1" indent="-180975">
              <a:buClr>
                <a:schemeClr val="bg1"/>
              </a:buClr>
            </a:pPr>
            <a:r>
              <a:rPr lang="en-US" sz="1200" dirty="0">
                <a:solidFill>
                  <a:srgbClr val="FFFFFF"/>
                </a:solidFill>
                <a:latin typeface="Calibri"/>
              </a:rPr>
              <a:t>RAN architectural enhancements/</a:t>
            </a:r>
            <a:br>
              <a:rPr lang="en-US" sz="1200" dirty="0">
                <a:solidFill>
                  <a:srgbClr val="FFFFFF"/>
                </a:solidFill>
                <a:latin typeface="Calibri"/>
              </a:rPr>
            </a:br>
            <a:r>
              <a:rPr lang="en-US" sz="1200" dirty="0">
                <a:solidFill>
                  <a:srgbClr val="FFFFFF"/>
                </a:solidFill>
                <a:latin typeface="Calibri"/>
              </a:rPr>
              <a:t>AS Security Enhancements</a:t>
            </a:r>
          </a:p>
          <a:p>
            <a:pPr marL="542925" lvl="1" indent="-180975">
              <a:buClr>
                <a:schemeClr val="bg1"/>
              </a:buClr>
            </a:pPr>
            <a:r>
              <a:rPr lang="en-US" sz="1200" dirty="0">
                <a:solidFill>
                  <a:srgbClr val="FFFFFF"/>
                </a:solidFill>
                <a:latin typeface="Calibri"/>
              </a:rPr>
              <a:t>Network/Outer coding</a:t>
            </a:r>
          </a:p>
          <a:p>
            <a:pPr marL="542925" lvl="1" indent="-180975">
              <a:buClr>
                <a:schemeClr val="bg1"/>
              </a:buClr>
            </a:pPr>
            <a:r>
              <a:rPr lang="en-US" sz="1200" dirty="0" err="1">
                <a:solidFill>
                  <a:srgbClr val="FFFFFF"/>
                </a:solidFill>
                <a:latin typeface="Calibri"/>
              </a:rPr>
              <a:t>RedCap</a:t>
            </a:r>
            <a:r>
              <a:rPr lang="en-US" sz="1200" dirty="0">
                <a:solidFill>
                  <a:srgbClr val="FFFFFF"/>
                </a:solidFill>
                <a:latin typeface="Calibri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Calibri"/>
              </a:rPr>
              <a:t>Enh</a:t>
            </a:r>
            <a:r>
              <a:rPr lang="en-US" sz="1200" dirty="0">
                <a:solidFill>
                  <a:srgbClr val="FFFFFF"/>
                </a:solidFill>
                <a:latin typeface="Calibri"/>
              </a:rPr>
              <a:t>./High reliability and </a:t>
            </a:r>
            <a:br>
              <a:rPr lang="en-US" sz="1200" dirty="0">
                <a:solidFill>
                  <a:srgbClr val="FFFFFF"/>
                </a:solidFill>
                <a:latin typeface="Calibri"/>
              </a:rPr>
            </a:br>
            <a:r>
              <a:rPr lang="en-US" sz="1200" dirty="0">
                <a:solidFill>
                  <a:srgbClr val="FFFFFF"/>
                </a:solidFill>
                <a:latin typeface="Calibri"/>
              </a:rPr>
              <a:t>low complexity IoT</a:t>
            </a:r>
          </a:p>
          <a:p>
            <a:pPr marL="898525" lvl="3" indent="-436563"/>
            <a:r>
              <a:rPr lang="en-US" sz="1100" dirty="0">
                <a:solidFill>
                  <a:srgbClr val="FFFFFF"/>
                </a:solidFill>
                <a:latin typeface="Calibri"/>
              </a:rPr>
              <a:t>Combination w/ SL or NTN can be </a:t>
            </a:r>
            <a:br>
              <a:rPr lang="en-US" sz="1100" dirty="0">
                <a:solidFill>
                  <a:srgbClr val="FFFFFF"/>
                </a:solidFill>
                <a:latin typeface="Calibri"/>
              </a:rPr>
            </a:br>
            <a:r>
              <a:rPr lang="en-US" sz="1100" dirty="0">
                <a:solidFill>
                  <a:srgbClr val="FFFFFF"/>
                </a:solidFill>
                <a:latin typeface="Calibri"/>
              </a:rPr>
              <a:t>discussed in the SL/NTN topics, </a:t>
            </a:r>
            <a:br>
              <a:rPr lang="en-US" sz="1100" dirty="0">
                <a:solidFill>
                  <a:srgbClr val="FFFFFF"/>
                </a:solidFill>
                <a:latin typeface="Calibri"/>
              </a:rPr>
            </a:br>
            <a:r>
              <a:rPr lang="en-US" sz="1100" dirty="0">
                <a:solidFill>
                  <a:srgbClr val="FFFFFF"/>
                </a:solidFill>
                <a:latin typeface="Calibri"/>
              </a:rPr>
              <a:t>respectively)</a:t>
            </a:r>
          </a:p>
          <a:p>
            <a:pPr marL="542925" lvl="1" indent="-180975">
              <a:buClr>
                <a:schemeClr val="bg1"/>
              </a:buClr>
            </a:pPr>
            <a:r>
              <a:rPr lang="en-US" sz="1200" dirty="0" err="1">
                <a:solidFill>
                  <a:srgbClr val="FFFFFF"/>
                </a:solidFill>
                <a:latin typeface="Calibri"/>
              </a:rPr>
              <a:t>TaaS</a:t>
            </a:r>
            <a:r>
              <a:rPr lang="en-US" sz="1200" dirty="0">
                <a:solidFill>
                  <a:srgbClr val="FFFFFF"/>
                </a:solidFill>
                <a:latin typeface="Calibri"/>
              </a:rPr>
              <a:t> (Timing as a service)/</a:t>
            </a:r>
            <a:br>
              <a:rPr lang="en-US" sz="1200" dirty="0">
                <a:solidFill>
                  <a:srgbClr val="FFFFFF"/>
                </a:solidFill>
                <a:latin typeface="Calibri"/>
              </a:rPr>
            </a:br>
            <a:r>
              <a:rPr lang="en-US" sz="1200" dirty="0">
                <a:solidFill>
                  <a:srgbClr val="FFFFFF"/>
                </a:solidFill>
                <a:latin typeface="Calibri"/>
              </a:rPr>
              <a:t>High Accuracy Timing Service</a:t>
            </a:r>
          </a:p>
          <a:p>
            <a:pPr marL="542925" lvl="1" indent="-180975">
              <a:buClr>
                <a:schemeClr val="bg1"/>
              </a:buClr>
            </a:pPr>
            <a:r>
              <a:rPr lang="en-US" sz="1200" dirty="0">
                <a:solidFill>
                  <a:srgbClr val="FFFFFF"/>
                </a:solidFill>
                <a:latin typeface="Calibri"/>
              </a:rPr>
              <a:t>SDT enhancements</a:t>
            </a:r>
          </a:p>
          <a:p>
            <a:pPr marL="542925" lvl="1" indent="-180975">
              <a:buClr>
                <a:schemeClr val="bg1"/>
              </a:buClr>
            </a:pPr>
            <a:r>
              <a:rPr lang="en-US" sz="1200" dirty="0">
                <a:solidFill>
                  <a:srgbClr val="FFFFFF"/>
                </a:solidFill>
                <a:latin typeface="Calibri"/>
              </a:rPr>
              <a:t>LTE enhancements</a:t>
            </a:r>
          </a:p>
          <a:p>
            <a:pPr marL="542925" lvl="1" indent="-180975">
              <a:buClr>
                <a:schemeClr val="bg1"/>
              </a:buClr>
            </a:pPr>
            <a:r>
              <a:rPr lang="en-US" sz="1200" dirty="0">
                <a:solidFill>
                  <a:srgbClr val="FFFFFF"/>
                </a:solidFill>
                <a:latin typeface="Calibri"/>
              </a:rPr>
              <a:t>Dynamic UE capability update</a:t>
            </a:r>
          </a:p>
          <a:p>
            <a:pPr marL="542925" lvl="1" indent="-180975">
              <a:buClr>
                <a:schemeClr val="bg1"/>
              </a:buClr>
            </a:pPr>
            <a:r>
              <a:rPr lang="en-US" sz="1200" dirty="0">
                <a:solidFill>
                  <a:srgbClr val="FFFFFF"/>
                </a:solidFill>
                <a:latin typeface="Calibri"/>
              </a:rPr>
              <a:t>Others (e.g.,, Idle/Inactive enhancements, </a:t>
            </a:r>
            <a:br>
              <a:rPr lang="en-US" sz="1200" dirty="0">
                <a:solidFill>
                  <a:srgbClr val="FFFFFF"/>
                </a:solidFill>
                <a:latin typeface="Calibri"/>
              </a:rPr>
            </a:br>
            <a:r>
              <a:rPr lang="en-US" sz="1200" dirty="0">
                <a:solidFill>
                  <a:srgbClr val="FFFFFF"/>
                </a:solidFill>
                <a:latin typeface="Calibri"/>
              </a:rPr>
              <a:t>RAN slicing enhancements, etc.)</a:t>
            </a:r>
            <a:endParaRPr lang="en-US" sz="2000" kern="0" dirty="0">
              <a:solidFill>
                <a:srgbClr val="FFFFFF"/>
              </a:solidFill>
              <a:latin typeface="Calibri"/>
            </a:endParaRPr>
          </a:p>
          <a:p>
            <a:pPr marL="0" indent="0">
              <a:buFontTx/>
              <a:buNone/>
            </a:pPr>
            <a:endParaRPr lang="en-US" sz="2000" kern="0" dirty="0">
              <a:solidFill>
                <a:prstClr val="black"/>
              </a:solidFill>
              <a:latin typeface="Calibri"/>
            </a:endParaRPr>
          </a:p>
          <a:p>
            <a:endParaRPr lang="en-US" sz="2000" kern="0" dirty="0">
              <a:solidFill>
                <a:prstClr val="black"/>
              </a:solidFill>
              <a:latin typeface="Calibri"/>
            </a:endParaRPr>
          </a:p>
          <a:p>
            <a:endParaRPr lang="en-US" sz="2000" kern="0" dirty="0">
              <a:solidFill>
                <a:prstClr val="black"/>
              </a:solidFill>
              <a:latin typeface="Calibri"/>
            </a:endParaRPr>
          </a:p>
          <a:p>
            <a:endParaRPr lang="en-US" sz="2000" kern="0" dirty="0">
              <a:solidFill>
                <a:prstClr val="black"/>
              </a:solidFill>
              <a:latin typeface="Calibri"/>
            </a:endParaRPr>
          </a:p>
          <a:p>
            <a:endParaRPr lang="en-US" sz="2000" kern="0" dirty="0">
              <a:solidFill>
                <a:prstClr val="black"/>
              </a:solidFill>
              <a:latin typeface="Calibri"/>
            </a:endParaRPr>
          </a:p>
          <a:p>
            <a:endParaRPr lang="en-US" sz="1800" kern="0" dirty="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9" name="Gerader Verbinder 8">
            <a:extLst>
              <a:ext uri="{FF2B5EF4-FFF2-40B4-BE49-F238E27FC236}">
                <a16:creationId xmlns:a16="http://schemas.microsoft.com/office/drawing/2014/main" id="{18DD3538-3605-8E98-46E9-368FFACD3167}"/>
              </a:ext>
            </a:extLst>
          </p:cNvPr>
          <p:cNvCxnSpPr>
            <a:cxnSpLocks/>
          </p:cNvCxnSpPr>
          <p:nvPr/>
        </p:nvCxnSpPr>
        <p:spPr>
          <a:xfrm>
            <a:off x="4152000" y="1290194"/>
            <a:ext cx="7752825" cy="5364624"/>
          </a:xfrm>
          <a:prstGeom prst="line">
            <a:avLst/>
          </a:prstGeom>
          <a:ln w="762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r Verbinder 9">
            <a:extLst>
              <a:ext uri="{FF2B5EF4-FFF2-40B4-BE49-F238E27FC236}">
                <a16:creationId xmlns:a16="http://schemas.microsoft.com/office/drawing/2014/main" id="{C53A98A4-12C1-490D-6F02-A91DD833CE9E}"/>
              </a:ext>
            </a:extLst>
          </p:cNvPr>
          <p:cNvCxnSpPr>
            <a:cxnSpLocks/>
          </p:cNvCxnSpPr>
          <p:nvPr/>
        </p:nvCxnSpPr>
        <p:spPr>
          <a:xfrm flipV="1">
            <a:off x="4152000" y="1302269"/>
            <a:ext cx="7560624" cy="5352549"/>
          </a:xfrm>
          <a:prstGeom prst="line">
            <a:avLst/>
          </a:prstGeom>
          <a:ln w="762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标题 1">
            <a:extLst>
              <a:ext uri="{FF2B5EF4-FFF2-40B4-BE49-F238E27FC236}">
                <a16:creationId xmlns:a16="http://schemas.microsoft.com/office/drawing/2014/main" id="{4DC44DBC-704F-D28E-4E7D-343871272C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242" y="330355"/>
            <a:ext cx="11669579" cy="7277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609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1219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2438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zh-CN" sz="3200" b="1" dirty="0"/>
              <a:t>An agreeable &amp; manageable RAN Rel-19 packages looks like this:</a:t>
            </a: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46488" y="337949"/>
            <a:ext cx="11669579" cy="727710"/>
          </a:xfrm>
        </p:spPr>
        <p:txBody>
          <a:bodyPr/>
          <a:lstStyle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</a:rPr>
              <a:t>Our Proposals</a:t>
            </a: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F39C4765-907D-1AA0-8326-586FD11A01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095" y="2023428"/>
            <a:ext cx="11468972" cy="430771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609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1219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2438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9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zh-CN" sz="2400" dirty="0"/>
              <a:t>Define a “lightly loaded” Rel-19, aiming for high quality specifications</a:t>
            </a:r>
          </a:p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zh-CN" sz="2400" dirty="0"/>
              <a:t>MNO relevant topics of highest priority (listed in the green box) shall be covered </a:t>
            </a:r>
            <a:br>
              <a:rPr lang="en-US" altLang="zh-CN" sz="2400" dirty="0"/>
            </a:br>
            <a:r>
              <a:rPr lang="en-US" altLang="zh-CN" sz="2400" dirty="0"/>
              <a:t>in Rel-19; large/final ? evolution step for those started in a previous release</a:t>
            </a:r>
          </a:p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zh-CN" sz="2400" dirty="0"/>
              <a:t>No further evolution of topics which had multiple evolutions already, </a:t>
            </a:r>
            <a:br>
              <a:rPr lang="en-US" altLang="zh-CN" sz="2400" dirty="0"/>
            </a:br>
            <a:r>
              <a:rPr lang="en-US" altLang="zh-CN" sz="2400" dirty="0"/>
              <a:t>but no market take up so far </a:t>
            </a:r>
          </a:p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zh-CN" sz="2400" dirty="0"/>
              <a:t>Add Ambient-IoT and Channel Modelling Studies to enhance 5G-Advanced  </a:t>
            </a:r>
          </a:p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zh-CN" sz="2400" dirty="0"/>
              <a:t>No 6G related work shall be started off in Rel-19 already</a:t>
            </a:r>
          </a:p>
          <a:p>
            <a:pPr marL="457200" indent="-457200" eaLnBrk="1" hangingPunct="1">
              <a:buFont typeface="Wingdings" panose="05000000000000000000" pitchFamily="2" charset="2"/>
              <a:buChar char="§"/>
            </a:pPr>
            <a:endParaRPr lang="en-US" altLang="zh-CN" sz="2400" b="1" dirty="0"/>
          </a:p>
          <a:p>
            <a:pPr marL="457200" indent="-457200" eaLnBrk="1" hangingPunct="1">
              <a:buFont typeface="Wingdings" panose="05000000000000000000" pitchFamily="2" charset="2"/>
              <a:buChar char="§"/>
            </a:pPr>
            <a:endParaRPr lang="en-US" altLang="zh-CN" sz="3200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47877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3999" y="14652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 dirty="0"/>
              <a:t>Thank you!</a:t>
            </a:r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376</Words>
  <Application>Microsoft Office PowerPoint</Application>
  <PresentationFormat>Benutzerdefiniert</PresentationFormat>
  <Paragraphs>60</Paragraphs>
  <Slides>4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Wingdings</vt:lpstr>
      <vt:lpstr>Office 主题</vt:lpstr>
      <vt:lpstr>An MNO agreeable RAN Rel-19 package</vt:lpstr>
      <vt:lpstr>Proposed RAN Rel-19 timeline to align between SA/CT/RAN</vt:lpstr>
      <vt:lpstr>Our Proposals</vt:lpstr>
      <vt:lpstr>Thank you!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Deutsche Telekom AG (Axel Klatt)</cp:lastModifiedBy>
  <cp:revision>1252</cp:revision>
  <dcterms:created xsi:type="dcterms:W3CDTF">2018-09-20T03:53:00Z</dcterms:created>
  <dcterms:modified xsi:type="dcterms:W3CDTF">2023-09-06T14:48:55Z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2052-11.8.2.10912</vt:lpwstr>
  </property>
  <property fmtid="{D5CDD505-2E9C-101B-9397-08002B2CF9AE}" pid="10" name="ICV">
    <vt:lpwstr>9BD0920C87BB41A799B49BCDF7E68354</vt:lpwstr>
  </property>
</Properties>
</file>