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38" r:id="rId5"/>
    <p:sldId id="2144327741" r:id="rId6"/>
    <p:sldId id="2144327740" r:id="rId7"/>
    <p:sldId id="2144327748" r:id="rId8"/>
    <p:sldId id="292" r:id="rId9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6A81C5-2E33-2F5A-9096-415521BD244C}" name="Lee, Daewon2" initials="DW2" userId="Lee, Daewon2" providerId="None"/>
  <p188:author id="{227667D8-C9A6-4D69-1F38-896F2D92B1BD}" name="Intel" initials="PSK" userId="Intel" providerId="None"/>
  <p188:author id="{DE886BED-F912-A953-C87C-7B5AE8295CE8}" name="Richard Burbidge" initials="RB" userId="Richard Burbidg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7FD"/>
    <a:srgbClr val="2872C5"/>
    <a:srgbClr val="525252"/>
    <a:srgbClr val="FFFFFF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18D66F-ECB0-43AF-8559-EE4E73C90269}" v="2" dt="2023-09-03T20:18:32.12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990" y="90"/>
      </p:cViewPr>
      <p:guideLst>
        <p:guide orient="horz" pos="4032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55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One Display Medium" panose="020B0703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75 pt Intel Clear Light</a:t>
            </a:r>
            <a:endParaRPr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IntelOne Text Light" panose="020B0403020203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IntelOne Text Light" panose="020B0403020203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IntelOne Text Light" panose="020B0403020203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IntelOne Text Light" panose="020B04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500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1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6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11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0831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5479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25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69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9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323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5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787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4985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Display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Display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 dirty="0"/>
              <a:t>Body copy Intel clear light 28 point</a:t>
            </a:r>
          </a:p>
          <a:p>
            <a:pPr lvl="1"/>
            <a:r>
              <a:rPr lang="en-US" dirty="0"/>
              <a:t>Sub Bullet one 24 point</a:t>
            </a:r>
          </a:p>
          <a:p>
            <a:pPr lvl="2"/>
            <a:r>
              <a:rPr lang="en-US" dirty="0"/>
              <a:t>Sub Bullet two 20 point</a:t>
            </a:r>
          </a:p>
          <a:p>
            <a:pPr lvl="3"/>
            <a:r>
              <a:rPr lang="en-US" dirty="0"/>
              <a:t>Sub Bullet three 18 point</a:t>
            </a:r>
          </a:p>
          <a:p>
            <a:pPr lvl="4"/>
            <a:r>
              <a:rPr lang="en-US" dirty="0"/>
              <a:t>Sub Bullet four 16 point</a:t>
            </a:r>
            <a:br>
              <a:rPr lang="en-US" dirty="0"/>
            </a:br>
            <a:endParaRPr lang="en-US" dirty="0"/>
          </a:p>
          <a:p>
            <a:pPr lvl="2"/>
            <a:endParaRPr dirty="0"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 dirty="0"/>
              <a:t>40pt Intel Clear Light Text Goes Here</a:t>
            </a:r>
            <a:endParaRPr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 userDrawn="1"/>
        </p:nvSpPr>
        <p:spPr>
          <a:xfrm>
            <a:off x="11907029" y="6579173"/>
            <a:ext cx="13144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IntelOne Text Light" panose="020B0403020203020204" pitchFamily="34" charset="0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IntelOne Text Light" panose="020B0403020203020204" pitchFamily="34" charset="0"/>
              <a:ea typeface="+mn-ea"/>
              <a:cs typeface="+mn-cs"/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6" r:id="rId2"/>
    <p:sldLayoutId id="2147483759" r:id="rId3"/>
    <p:sldLayoutId id="2147483755" r:id="rId4"/>
    <p:sldLayoutId id="2147483722" r:id="rId5"/>
    <p:sldLayoutId id="2147483778" r:id="rId6"/>
    <p:sldLayoutId id="2147483724" r:id="rId7"/>
    <p:sldLayoutId id="2147483751" r:id="rId8"/>
    <p:sldLayoutId id="2147483730" r:id="rId9"/>
    <p:sldLayoutId id="2147483754" r:id="rId10"/>
    <p:sldLayoutId id="2147483749" r:id="rId11"/>
    <p:sldLayoutId id="2147483746" r:id="rId12"/>
    <p:sldLayoutId id="2147483750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One Display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 lIns="0" tIns="0" rIns="0" bIns="0" anchor="t">
            <a:normAutofit/>
          </a:bodyPr>
          <a:lstStyle/>
          <a:p>
            <a:r>
              <a:rPr lang="en-GB" sz="2000" b="0" dirty="0">
                <a:solidFill>
                  <a:schemeClr val="bg1"/>
                </a:solidFill>
              </a:rPr>
              <a:t>3GPP TSG RAN #101													RP-232552</a:t>
            </a:r>
          </a:p>
          <a:p>
            <a:r>
              <a:rPr lang="en-GB" sz="2000" b="0" dirty="0">
                <a:solidFill>
                  <a:schemeClr val="bg1"/>
                </a:solidFill>
                <a:latin typeface="IntelOne Text Light" panose="020B0403020203020204" pitchFamily="34" charset="0"/>
              </a:rPr>
              <a:t>Bangalore, India, 11</a:t>
            </a:r>
            <a:r>
              <a:rPr lang="en-GB" sz="2000" b="0" baseline="30000" dirty="0">
                <a:solidFill>
                  <a:schemeClr val="bg1"/>
                </a:solidFill>
                <a:latin typeface="IntelOne Text Light" panose="020B0403020203020204" pitchFamily="34" charset="0"/>
              </a:rPr>
              <a:t>th</a:t>
            </a:r>
            <a:r>
              <a:rPr lang="en-GB" sz="2000" b="0" dirty="0">
                <a:solidFill>
                  <a:schemeClr val="bg1"/>
                </a:solidFill>
                <a:latin typeface="IntelOne Text Light" panose="020B0403020203020204" pitchFamily="34" charset="0"/>
              </a:rPr>
              <a:t> – 15</a:t>
            </a:r>
            <a:r>
              <a:rPr lang="en-GB" sz="2000" b="0" baseline="30000" dirty="0">
                <a:solidFill>
                  <a:schemeClr val="bg1"/>
                </a:solidFill>
                <a:latin typeface="IntelOne Text Light" panose="020B0403020203020204" pitchFamily="34" charset="0"/>
              </a:rPr>
              <a:t>th</a:t>
            </a:r>
            <a:r>
              <a:rPr lang="en-GB" sz="2000" b="0" dirty="0">
                <a:solidFill>
                  <a:schemeClr val="bg1"/>
                </a:solidFill>
                <a:latin typeface="IntelOne Text Light" panose="020B0403020203020204" pitchFamily="34" charset="0"/>
              </a:rPr>
              <a:t> September 2023</a:t>
            </a:r>
          </a:p>
          <a:p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349" y="2265782"/>
            <a:ext cx="9870363" cy="1091827"/>
          </a:xfrm>
        </p:spPr>
        <p:txBody>
          <a:bodyPr/>
          <a:lstStyle/>
          <a:p>
            <a:r>
              <a:rPr lang="en-US" sz="5400" dirty="0"/>
              <a:t>Discussion on security for UE configuration provided by DU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280279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 dirty="0"/>
              <a:t>Agenda Item:		8A.2.15</a:t>
            </a:r>
          </a:p>
          <a:p>
            <a:r>
              <a:rPr lang="en-GB" sz="2000" dirty="0"/>
              <a:t>Source: 			Intel Corporation</a:t>
            </a:r>
          </a:p>
          <a:p>
            <a:r>
              <a:rPr lang="en-GB" sz="2000" dirty="0"/>
              <a:t>Document for:		Discussion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4D8867-BF46-BBA4-89A6-0A7F4D93E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Motivation/limitations of current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3310C-3310-82AC-3076-1B3403F6CD80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900" dirty="0"/>
              <a:t>Current RAN architecture prevents fast, secure and reliable control signalling to the UE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Current architecture creates additional security risk by increasing use of MAC CEs 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MAC CEs now carry information that can be considered sensitive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solidFill>
                  <a:schemeClr val="tx1"/>
                </a:solidFill>
              </a:rPr>
              <a:t>Use of MAC CEs primarily to avoid delays from using RRC delay</a:t>
            </a:r>
          </a:p>
          <a:p>
            <a:pPr lvl="1">
              <a:lnSpc>
                <a:spcPct val="120000"/>
              </a:lnSpc>
            </a:pPr>
            <a:r>
              <a:rPr lang="en-US" sz="2100" dirty="0">
                <a:solidFill>
                  <a:schemeClr val="tx1"/>
                </a:solidFill>
              </a:rPr>
              <a:t>Security risks already </a:t>
            </a:r>
            <a:r>
              <a:rPr lang="en-US" sz="2100" dirty="0"/>
              <a:t>being raised by SA3 and academia</a:t>
            </a:r>
          </a:p>
          <a:p>
            <a:pPr>
              <a:lnSpc>
                <a:spcPct val="120000"/>
              </a:lnSpc>
            </a:pPr>
            <a:r>
              <a:rPr lang="en-US" sz="2250" dirty="0"/>
              <a:t>Current architecture has unnecessary </a:t>
            </a:r>
            <a:r>
              <a:rPr lang="en-US" sz="2250" dirty="0" err="1"/>
              <a:t>signalling</a:t>
            </a:r>
            <a:r>
              <a:rPr lang="en-US" sz="2250" dirty="0"/>
              <a:t> delay and dependency between DU and CU for lower layer configuration</a:t>
            </a:r>
          </a:p>
          <a:p>
            <a:pPr lvl="1">
              <a:lnSpc>
                <a:spcPct val="120000"/>
              </a:lnSpc>
            </a:pPr>
            <a:r>
              <a:rPr lang="en-US" sz="1867" dirty="0"/>
              <a:t>DU generated RRC </a:t>
            </a:r>
            <a:r>
              <a:rPr lang="en-US" sz="1867" dirty="0" err="1"/>
              <a:t>signalling</a:t>
            </a:r>
            <a:r>
              <a:rPr lang="en-US" sz="1867" dirty="0"/>
              <a:t> to control L1 and L2 are sent to CU for security and encapsulation in RRC Reconfiguration message</a:t>
            </a:r>
          </a:p>
          <a:p>
            <a:pPr lvl="1">
              <a:lnSpc>
                <a:spcPct val="120000"/>
              </a:lnSpc>
            </a:pPr>
            <a:r>
              <a:rPr lang="en-US" sz="1867" dirty="0"/>
              <a:t>Larger RRC processing delay of RRC Reconfiguration message</a:t>
            </a:r>
          </a:p>
          <a:p>
            <a:pPr>
              <a:lnSpc>
                <a:spcPct val="120000"/>
              </a:lnSpc>
            </a:pPr>
            <a:r>
              <a:rPr lang="en-US" sz="2250" dirty="0">
                <a:solidFill>
                  <a:srgbClr val="525252"/>
                </a:solidFill>
                <a:cs typeface="Segoe UI"/>
              </a:rPr>
              <a:t>Configuration information from DU delivered to UE by MAC-CEs less reliable than that delivered by RRC (HARQ only, no RLC)</a:t>
            </a:r>
            <a:endParaRPr lang="en-US" sz="2250" dirty="0"/>
          </a:p>
        </p:txBody>
      </p:sp>
    </p:spTree>
    <p:extLst>
      <p:ext uri="{BB962C8B-B14F-4D97-AF65-F5344CB8AC3E}">
        <p14:creationId xmlns:p14="http://schemas.microsoft.com/office/powerpoint/2010/main" val="15378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4D8867-BF46-BBA4-89A6-0A7F4D93E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71501"/>
            <a:ext cx="11010901" cy="952500"/>
          </a:xfrm>
        </p:spPr>
        <p:txBody>
          <a:bodyPr>
            <a:normAutofit/>
          </a:bodyPr>
          <a:lstStyle/>
          <a:p>
            <a:r>
              <a:rPr lang="en-GB" dirty="0"/>
              <a:t>Proposed objective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3C73CB-52F8-A015-9912-164D4D42CDA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498" y="1381539"/>
            <a:ext cx="6038022" cy="4904960"/>
          </a:xfrm>
        </p:spPr>
        <p:txBody>
          <a:bodyPr vert="horz" lIns="121920" tIns="60960" rIns="121920" bIns="60960" rtlCol="0">
            <a:normAutofit fontScale="77500" lnSpcReduction="20000"/>
          </a:bodyPr>
          <a:lstStyle/>
          <a:p>
            <a:pPr marL="179388" indent="-179388">
              <a:lnSpc>
                <a:spcPct val="120000"/>
              </a:lnSpc>
              <a:spcBef>
                <a:spcPts val="600"/>
              </a:spcBef>
            </a:pPr>
            <a:r>
              <a:rPr lang="en-GB" sz="2400" dirty="0"/>
              <a:t>Objective: Specify security for DU generated signalling</a:t>
            </a:r>
          </a:p>
          <a:p>
            <a:pPr marL="382588" lvl="1" indent="-179388">
              <a:lnSpc>
                <a:spcPct val="120000"/>
              </a:lnSpc>
              <a:spcBef>
                <a:spcPts val="600"/>
              </a:spcBef>
            </a:pPr>
            <a:r>
              <a:rPr lang="en-GB" sz="2000" dirty="0"/>
              <a:t>Suggested architectural changes</a:t>
            </a:r>
          </a:p>
          <a:p>
            <a:pPr marL="792414" lvl="2">
              <a:lnSpc>
                <a:spcPct val="120000"/>
              </a:lnSpc>
              <a:spcBef>
                <a:spcPts val="600"/>
              </a:spcBef>
            </a:pPr>
            <a:r>
              <a:rPr lang="en-GB" sz="1300" dirty="0"/>
              <a:t>Support PDCP termination at DU for security.</a:t>
            </a:r>
          </a:p>
          <a:p>
            <a:pPr marL="792414" lvl="2">
              <a:lnSpc>
                <a:spcPct val="120000"/>
              </a:lnSpc>
              <a:spcBef>
                <a:spcPts val="600"/>
              </a:spcBef>
            </a:pPr>
            <a:r>
              <a:rPr lang="en-GB" sz="1300" dirty="0"/>
              <a:t>Support direct transfer of RRC messages generated at DU to the UE </a:t>
            </a:r>
          </a:p>
          <a:p>
            <a:pPr marL="1025777" lvl="3">
              <a:lnSpc>
                <a:spcPct val="120000"/>
              </a:lnSpc>
              <a:spcBef>
                <a:spcPts val="600"/>
              </a:spcBef>
            </a:pPr>
            <a:r>
              <a:rPr lang="en-GB" sz="1700" dirty="0"/>
              <a:t>Allow DU to generate RRC messages for DU configuration (</a:t>
            </a:r>
            <a:r>
              <a:rPr lang="en-US" sz="1700" dirty="0"/>
              <a:t>e.g.</a:t>
            </a:r>
            <a:r>
              <a:rPr lang="ko-KR" altLang="en-US" sz="1700" dirty="0"/>
              <a:t> </a:t>
            </a:r>
            <a:r>
              <a:rPr lang="en-GB" sz="1700" dirty="0" err="1"/>
              <a:t>CellGroupConfig</a:t>
            </a:r>
            <a:r>
              <a:rPr lang="en-GB" sz="1700" dirty="0"/>
              <a:t>) and send directly to UE without transferring to CU</a:t>
            </a:r>
          </a:p>
          <a:p>
            <a:pPr marL="792414" lvl="2">
              <a:lnSpc>
                <a:spcPct val="120000"/>
              </a:lnSpc>
              <a:spcBef>
                <a:spcPts val="600"/>
              </a:spcBef>
            </a:pPr>
            <a:r>
              <a:rPr lang="en-GB" sz="1300" dirty="0"/>
              <a:t>Reduced RRC processing delay</a:t>
            </a:r>
          </a:p>
          <a:p>
            <a:pPr marL="1025777" lvl="3">
              <a:lnSpc>
                <a:spcPct val="120000"/>
              </a:lnSpc>
              <a:spcBef>
                <a:spcPts val="600"/>
              </a:spcBef>
            </a:pPr>
            <a:r>
              <a:rPr lang="en-GB" sz="1700" dirty="0"/>
              <a:t>Introduce “simpler” RRC messages (similar configuration contents as MAC CEs) generated at DU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Possible specification approach</a:t>
            </a:r>
          </a:p>
          <a:p>
            <a:pPr lvl="2">
              <a:spcBef>
                <a:spcPts val="600"/>
              </a:spcBef>
            </a:pPr>
            <a:r>
              <a:rPr lang="en-GB" sz="1300" dirty="0"/>
              <a:t>New RRC message to encapsulate RRC-DU and MAC-CE like control information</a:t>
            </a:r>
          </a:p>
          <a:p>
            <a:pPr lvl="2">
              <a:spcBef>
                <a:spcPts val="600"/>
              </a:spcBef>
            </a:pPr>
            <a:r>
              <a:rPr lang="en-GB" sz="1300" dirty="0"/>
              <a:t>Define new </a:t>
            </a:r>
            <a:r>
              <a:rPr lang="en-GB" sz="1300" dirty="0" err="1"/>
              <a:t>SRBx</a:t>
            </a:r>
            <a:r>
              <a:rPr lang="en-GB" sz="1300" dirty="0"/>
              <a:t> for RRC-DU directly from DU to UE</a:t>
            </a:r>
          </a:p>
          <a:p>
            <a:pPr lvl="2">
              <a:spcBef>
                <a:spcPts val="600"/>
              </a:spcBef>
            </a:pPr>
            <a:r>
              <a:rPr lang="en-GB" sz="1300" dirty="0"/>
              <a:t>PDCP for </a:t>
            </a:r>
            <a:r>
              <a:rPr lang="en-GB" sz="1300" dirty="0" err="1"/>
              <a:t>SRBx</a:t>
            </a:r>
            <a:r>
              <a:rPr lang="en-GB" sz="1300" dirty="0"/>
              <a:t> at DU with DU specific security keys</a:t>
            </a:r>
          </a:p>
          <a:p>
            <a:pPr marL="637382" lvl="2" indent="-179388">
              <a:lnSpc>
                <a:spcPct val="120000"/>
              </a:lnSpc>
              <a:spcBef>
                <a:spcPts val="600"/>
              </a:spcBef>
            </a:pPr>
            <a:r>
              <a:rPr lang="en-GB" sz="1400" dirty="0"/>
              <a:t>Security for MAC CE</a:t>
            </a:r>
          </a:p>
          <a:p>
            <a:pPr marL="870745" lvl="3" indent="-179388">
              <a:lnSpc>
                <a:spcPct val="120000"/>
              </a:lnSpc>
              <a:spcBef>
                <a:spcPts val="600"/>
              </a:spcBef>
            </a:pPr>
            <a:r>
              <a:rPr lang="en-GB" sz="2000" dirty="0"/>
              <a:t>Encapsulate MAC CE in DU-RRC</a:t>
            </a:r>
          </a:p>
          <a:p>
            <a:pPr marL="870745" lvl="3" indent="-179388">
              <a:lnSpc>
                <a:spcPct val="120000"/>
              </a:lnSpc>
              <a:spcBef>
                <a:spcPts val="600"/>
              </a:spcBef>
            </a:pPr>
            <a:r>
              <a:rPr lang="en-GB" sz="2000" dirty="0"/>
              <a:t>Define simple RRC message containing same information as MAC CE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AFB2216-8900-C943-46FC-233880DB7A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496667"/>
              </p:ext>
            </p:extLst>
          </p:nvPr>
        </p:nvGraphicFramePr>
        <p:xfrm>
          <a:off x="6911977" y="1676392"/>
          <a:ext cx="4708525" cy="271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76708" imgH="2695767" progId="Visio.Drawing.15">
                  <p:embed/>
                </p:oleObj>
              </mc:Choice>
              <mc:Fallback>
                <p:oleObj name="Visio" r:id="rId3" imgW="4676708" imgH="2695767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AFB2216-8900-C943-46FC-233880DB7A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11977" y="1676392"/>
                        <a:ext cx="4708525" cy="2719387"/>
                      </a:xfrm>
                      <a:prstGeom prst="rect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575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1254B-5A39-8152-AF1E-450AC46E8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Summary: Motivation and 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7BA0F-5A98-14E0-A531-69B9920AD5DE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GB" dirty="0"/>
              <a:t>Motivation</a:t>
            </a:r>
          </a:p>
          <a:p>
            <a:pPr lvl="1"/>
            <a:r>
              <a:rPr lang="en-GB" dirty="0"/>
              <a:t>Current RAN architecture prevents fast, secure and reliable signalling of lower layer configurations</a:t>
            </a:r>
          </a:p>
          <a:p>
            <a:pPr lvl="2"/>
            <a:r>
              <a:rPr lang="en-GB" dirty="0"/>
              <a:t>Security risk from using MAC CEs to avoid RRC delay</a:t>
            </a:r>
          </a:p>
          <a:p>
            <a:pPr lvl="2"/>
            <a:r>
              <a:rPr lang="en-GB" dirty="0">
                <a:solidFill>
                  <a:srgbClr val="525252"/>
                </a:solidFill>
                <a:cs typeface="Segoe UI"/>
              </a:rPr>
              <a:t>Longer delay in configuration by DU generated signalling sent via CU</a:t>
            </a:r>
          </a:p>
          <a:p>
            <a:pPr lvl="2"/>
            <a:r>
              <a:rPr lang="en-GB" dirty="0"/>
              <a:t>Less reliable transmission (no RLC) for MAC CEs</a:t>
            </a:r>
          </a:p>
          <a:p>
            <a:r>
              <a:rPr lang="en-GB" dirty="0"/>
              <a:t>Objective: Specify security for UE configuration provided by DU</a:t>
            </a:r>
          </a:p>
        </p:txBody>
      </p:sp>
    </p:spTree>
    <p:extLst>
      <p:ext uri="{BB962C8B-B14F-4D97-AF65-F5344CB8AC3E}">
        <p14:creationId xmlns:p14="http://schemas.microsoft.com/office/powerpoint/2010/main" val="281147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  <MediaLengthInSeconds xmlns="bb68e84a-79f1-40e2-8fa4-eef56fb57167" xsi:nil="true"/>
    <SharedWithUsers xmlns="55203b47-d1d7-4393-ae6d-8c2601aa5758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B0EB747-1CCC-47C4-B089-7A535CED6A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68e84a-79f1-40e2-8fa4-eef56fb57167"/>
    <ds:schemaRef ds:uri="a7bc6c04-a6f3-4b85-abcc-278c78dc556b"/>
    <ds:schemaRef ds:uri="55203b47-d1d7-4393-ae6d-8c2601aa57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4B8A99-8161-4D52-8DFD-478F5C1B3170}">
  <ds:schemaRefs>
    <ds:schemaRef ds:uri="http://purl.org/dc/terms/"/>
    <ds:schemaRef ds:uri="55203b47-d1d7-4393-ae6d-8c2601aa5758"/>
    <ds:schemaRef ds:uri="bb68e84a-79f1-40e2-8fa4-eef56fb57167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a7bc6c04-a6f3-4b85-abcc-278c78dc556b"/>
    <ds:schemaRef ds:uri="http://schemas.microsoft.com/office/2006/metadata/properties"/>
    <ds:schemaRef ds:uri="http://schemas.openxmlformats.org/package/2006/metadata/core-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1680</TotalTime>
  <Words>382</Words>
  <Application>Microsoft Office PowerPoint</Application>
  <PresentationFormat>Widescreen</PresentationFormat>
  <Paragraphs>38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Calibri</vt:lpstr>
      <vt:lpstr>Helvetica</vt:lpstr>
      <vt:lpstr>Helvetica Neue</vt:lpstr>
      <vt:lpstr>Helvetica Neue Medium</vt:lpstr>
      <vt:lpstr>IntelOne Display Light</vt:lpstr>
      <vt:lpstr>IntelOne Display Medium</vt:lpstr>
      <vt:lpstr>IntelOne Text Light</vt:lpstr>
      <vt:lpstr>Wingdings</vt:lpstr>
      <vt:lpstr>21_BasicWhite</vt:lpstr>
      <vt:lpstr>Visio</vt:lpstr>
      <vt:lpstr>Discussion on security for UE configuration provided by DU</vt:lpstr>
      <vt:lpstr>Motivation/limitations of current architecture</vt:lpstr>
      <vt:lpstr>Proposed objective</vt:lpstr>
      <vt:lpstr>Summary: Motivation and objective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keywords>CTPClassification=CTP_NT</cp:keywords>
  <cp:lastModifiedBy>Intel</cp:lastModifiedBy>
  <cp:revision>4</cp:revision>
  <dcterms:modified xsi:type="dcterms:W3CDTF">2023-09-04T16:09:36Z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0x010100A1E365D4B25D8A4C96DF9F125DC217C7</vt:lpwstr>
  </property>
  <property fmtid="{D5CDD505-2E9C-101B-9397-08002B2CF9AE}" pid="9" name="MediaServiceImageTags">
    <vt:lpwstr/>
  </property>
  <property fmtid="{D5CDD505-2E9C-101B-9397-08002B2CF9AE}" pid="10" name="xd_ProgID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ExtendedDescription">
    <vt:lpwstr/>
  </property>
  <property fmtid="{D5CDD505-2E9C-101B-9397-08002B2CF9AE}" pid="14" name="TriggerFlowInfo">
    <vt:lpwstr/>
  </property>
  <property fmtid="{D5CDD505-2E9C-101B-9397-08002B2CF9AE}" pid="15" name="xd_Signature">
    <vt:bool>false</vt:bool>
  </property>
</Properties>
</file>