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12192000"/>
  <p:notesSz cx="6921500" cy="100838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3176" orient="horz"/>
        <p:guide pos="218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t" bIns="47200" lIns="94425" spcFirstLastPara="1" rIns="94425" wrap="square" tIns="472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21125" y="0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t" bIns="47200" lIns="94425" spcFirstLastPara="1" rIns="94425" wrap="square" tIns="472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  <a:noFill/>
          <a:ln>
            <a:noFill/>
          </a:ln>
        </p:spPr>
        <p:txBody>
          <a:bodyPr anchorCtr="0" anchor="t" bIns="47200" lIns="94425" spcFirstLastPara="1" rIns="94425" wrap="square" tIns="472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578975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b" bIns="47200" lIns="94425" spcFirstLastPara="1" rIns="94425" wrap="square" tIns="472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21125" y="9578975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b" bIns="47200" lIns="94425" spcFirstLastPara="1" rIns="94425" wrap="square" tIns="472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:notes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1:notes"/>
          <p:cNvSpPr/>
          <p:nvPr>
            <p:ph idx="2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2:notes"/>
          <p:cNvSpPr/>
          <p:nvPr>
            <p:ph idx="2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:notes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3:notes"/>
          <p:cNvSpPr/>
          <p:nvPr>
            <p:ph idx="2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27ae0a3b18b_0_6:notes"/>
          <p:cNvSpPr txBox="1"/>
          <p:nvPr>
            <p:ph idx="1" type="body"/>
          </p:nvPr>
        </p:nvSpPr>
        <p:spPr>
          <a:xfrm>
            <a:off x="923925" y="4789488"/>
            <a:ext cx="5073600" cy="4538700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g27ae0a3b18b_0_6:notes"/>
          <p:cNvSpPr/>
          <p:nvPr>
            <p:ph idx="2" type="sldImg"/>
          </p:nvPr>
        </p:nvSpPr>
        <p:spPr>
          <a:xfrm>
            <a:off x="100013" y="755650"/>
            <a:ext cx="6721500" cy="3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:notes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7:notes"/>
          <p:cNvSpPr/>
          <p:nvPr>
            <p:ph idx="2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/>
          <p:nvPr>
            <p:ph type="ctrTitle"/>
          </p:nvPr>
        </p:nvSpPr>
        <p:spPr>
          <a:xfrm>
            <a:off x="648393" y="1787235"/>
            <a:ext cx="10706792" cy="172272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4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" type="subTitle"/>
          </p:nvPr>
        </p:nvSpPr>
        <p:spPr>
          <a:xfrm>
            <a:off x="648393" y="4397432"/>
            <a:ext cx="10706792" cy="8603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/>
          <p:nvPr>
            <p:ph type="title"/>
          </p:nvPr>
        </p:nvSpPr>
        <p:spPr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413500"/>
            <a:ext cx="12199938" cy="182563"/>
          </a:xfrm>
          <a:prstGeom prst="snip1Rect">
            <a:avLst>
              <a:gd fmla="val 16667" name="adj"/>
            </a:avLst>
          </a:prstGeom>
          <a:gradFill>
            <a:gsLst>
              <a:gs pos="0">
                <a:srgbClr val="AFAFAF"/>
              </a:gs>
              <a:gs pos="50000">
                <a:schemeClr val="accent3"/>
              </a:gs>
              <a:gs pos="100000">
                <a:srgbClr val="919191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/>
          <p:nvPr/>
        </p:nvSpPr>
        <p:spPr>
          <a:xfrm>
            <a:off x="-7938" y="1455738"/>
            <a:ext cx="11483976" cy="269875"/>
          </a:xfrm>
          <a:prstGeom prst="snip1Rect">
            <a:avLst>
              <a:gd fmla="val 16667" name="adj"/>
            </a:avLst>
          </a:prstGeom>
          <a:gradFill>
            <a:gsLst>
              <a:gs pos="0">
                <a:srgbClr val="7FB75F"/>
              </a:gs>
              <a:gs pos="50000">
                <a:srgbClr val="6EB141"/>
              </a:gs>
              <a:gs pos="100000">
                <a:srgbClr val="5FA134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"/>
          <p:cNvSpPr txBox="1"/>
          <p:nvPr/>
        </p:nvSpPr>
        <p:spPr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3GPP 2023</a:t>
            </a:r>
            <a:endParaRPr/>
          </a:p>
        </p:txBody>
      </p:sp>
      <p:pic>
        <p:nvPicPr>
          <p:cNvPr id="15" name="Google Shape;15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9867900" y="656570"/>
            <a:ext cx="1408113" cy="73725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"/>
          <p:cNvSpPr txBox="1"/>
          <p:nvPr/>
        </p:nvSpPr>
        <p:spPr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"/>
          <p:cNvSpPr txBox="1"/>
          <p:nvPr/>
        </p:nvSpPr>
        <p:spPr>
          <a:xfrm>
            <a:off x="133350" y="36513"/>
            <a:ext cx="4239145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3GPP TSG-RAN Meeting # 101	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Bangalore, India, September 11 – 15, 2023 </a:t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"/>
          <p:cNvSpPr txBox="1"/>
          <p:nvPr/>
        </p:nvSpPr>
        <p:spPr>
          <a:xfrm>
            <a:off x="9308757" y="133350"/>
            <a:ext cx="2045043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RP-232442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Agenda Item 13.4.1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ctrTitle"/>
          </p:nvPr>
        </p:nvSpPr>
        <p:spPr>
          <a:xfrm>
            <a:off x="648393" y="1787235"/>
            <a:ext cx="10706792" cy="172272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NTN Testing work for NGSO deployments</a:t>
            </a:r>
            <a:endParaRPr/>
          </a:p>
        </p:txBody>
      </p:sp>
      <p:sp>
        <p:nvSpPr>
          <p:cNvPr id="32" name="Google Shape;32;p5"/>
          <p:cNvSpPr txBox="1"/>
          <p:nvPr>
            <p:ph idx="1" type="subTitle"/>
          </p:nvPr>
        </p:nvSpPr>
        <p:spPr>
          <a:xfrm>
            <a:off x="648393" y="4397432"/>
            <a:ext cx="10706792" cy="8603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/>
              <a:t>Sateliot, Novamint, GateHouse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Situation</a:t>
            </a:r>
            <a:endParaRPr/>
          </a:p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17175" y="1673225"/>
            <a:ext cx="10887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 </a:t>
            </a:r>
            <a:r>
              <a:rPr b="1" lang="en-GB" sz="2000"/>
              <a:t>NGSO support in NR NTN &amp; IoT NTN </a:t>
            </a:r>
            <a:endParaRPr b="1" sz="20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Work conducted in Rel-17 and Rel-18 in RAN1/2/3 for NR NTN &amp; IoT NTN includes explicitly both GSO and NGSO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Corresponding work in RAN4/RAN5 for both NR NTN &amp; IoT NTN include as well both GSO and NGSO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LS </a:t>
            </a:r>
            <a:r>
              <a:rPr lang="en-GB" sz="1600"/>
              <a:t>between RAN5 &amp; RAN4 in the last 2 meetings (May &amp; Aug)  identified that additional work is needed, first in RAN4 and then in RAN5, to support properly NGSO:</a:t>
            </a:r>
            <a:endParaRPr i="1" sz="1600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i="1" lang="en-GB" sz="1600"/>
              <a:t>In</a:t>
            </a:r>
            <a:r>
              <a:rPr i="1" lang="en-GB" sz="1600"/>
              <a:t> particular introducing new TE-emulated channel model with Doppler and delay shifts matching the satellite propagator model, ensuring that only the correctly-implemented UEs can pass the NGSO test cases</a:t>
            </a:r>
            <a:endParaRPr i="1" sz="1600"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NGSO support is a key requirement for inclusion of NR NTN &amp; IoT NTN in satellite "IMT 2020"</a:t>
            </a:r>
            <a:endParaRPr b="1" sz="1600"/>
          </a:p>
          <a:p>
            <a:pPr indent="-241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en-GB" sz="2000"/>
              <a:t> Market situation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Several Rel-17 based NGSO commercial deployments are ongoing (IoT &amp; NR NTN)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Non 3GPP based NGSO deployment are already there or moving fast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For IoT NTN,  the perspective is even more urgent: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GB" sz="1600"/>
              <a:t>There is a market requiring both GSO and NGSO solutions from 3GPP -  focus is NB-IoT</a:t>
            </a:r>
            <a:endParaRPr sz="1600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GB" sz="1600"/>
              <a:t>Rel-17  based IoT NTN NGSO deployments are targeting to be commercial in first half 2024</a:t>
            </a:r>
            <a:endParaRPr sz="1600"/>
          </a:p>
          <a:p>
            <a:pPr indent="-2159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3GPP ecosystem is ready to push for both GSO and NGSO solutions  </a:t>
            </a:r>
            <a:endParaRPr sz="1600"/>
          </a:p>
          <a:p>
            <a:pPr indent="-241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i="1" lang="en-GB" sz="2000"/>
              <a:t> </a:t>
            </a:r>
            <a:r>
              <a:rPr b="1" lang="en-GB" sz="2000"/>
              <a:t>Therefore, it is urgent to address NTN Testing work for NGSO deployments in RAN4 &amp; RAN5 within the current release</a:t>
            </a:r>
            <a:endParaRPr sz="800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Issues - RAN4</a:t>
            </a:r>
            <a:endParaRPr/>
          </a:p>
        </p:txBody>
      </p:sp>
      <p:sp>
        <p:nvSpPr>
          <p:cNvPr id="44" name="Google Shape;44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41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en-GB" sz="2000"/>
              <a:t>Issue 1: RAN4 needs to work/complete work on TE-emulated channel model by RAN#102 at least for IoT NTN</a:t>
            </a:r>
            <a:endParaRPr b="1" sz="2000"/>
          </a:p>
          <a:p>
            <a:pPr indent="0" lvl="0" marL="228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600"/>
          </a:p>
          <a:p>
            <a:pPr indent="-241300" lvl="1" marL="6858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i="1" lang="en-GB" sz="1600"/>
              <a:t>There are 2 RAN4 meetings in Q4 23 (RAN4#108-bis, RAN4#109) and 1 RAN4 meeting in Q1 24 (RAN4#110)</a:t>
            </a:r>
            <a:endParaRPr i="1" sz="1600"/>
          </a:p>
          <a:p>
            <a:pPr indent="-241300" lvl="1" marL="6858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i="1" lang="en-GB" sz="1600"/>
              <a:t>If well coordinated, it should be possible to complete work on TE-emulated channel model in 2 meetings</a:t>
            </a:r>
            <a:endParaRPr i="1" sz="1600"/>
          </a:p>
          <a:p>
            <a:pPr indent="-241300" lvl="1" marL="6858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i="1" lang="en-GB" sz="1600"/>
              <a:t>Several satellite companies are committed to put more resources in RAN4 (&amp; RAN5) to support the work on NGSO</a:t>
            </a:r>
            <a:endParaRPr i="1" sz="1600"/>
          </a:p>
          <a:p>
            <a:pPr indent="-241300" lvl="1" marL="6858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i="1" lang="en-GB" sz="1600"/>
              <a:t>Coordination can be done before each meeting in order to bring consolidated channel model work and conclude the work by RAN4#109 at least for IoT NTN</a:t>
            </a:r>
            <a:endParaRPr i="1" sz="1600" strike="sngStrike"/>
          </a:p>
          <a:p>
            <a:pPr indent="-215900" lvl="1" marL="6858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i="1" lang="en-GB" sz="1600"/>
              <a:t>Workload can be managed by addressing the common parts valid for NR and IoT and prioritizing the completion of the IoT NTN model </a:t>
            </a:r>
            <a:endParaRPr i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600"/>
          </a:p>
          <a:p>
            <a:pPr indent="-215900" lvl="0" marL="2286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b="1" i="1" lang="en-GB" sz="2000"/>
              <a:t>Proposal 1: RAN to mandate RAN4 to complete work on TE-emulated channel model for IoT NTN by RAN#102 and for NR NTN by RAN#103</a:t>
            </a:r>
            <a:endParaRPr i="1" sz="2000"/>
          </a:p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/>
          <p:nvPr>
            <p:ph type="title"/>
          </p:nvPr>
        </p:nvSpPr>
        <p:spPr>
          <a:xfrm>
            <a:off x="838200" y="560387"/>
            <a:ext cx="10515600" cy="11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Issues - RAN5</a:t>
            </a:r>
            <a:endParaRPr/>
          </a:p>
        </p:txBody>
      </p:sp>
      <p:sp>
        <p:nvSpPr>
          <p:cNvPr id="50" name="Google Shape;50;p8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41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en-GB" sz="2000"/>
              <a:t>Issue 2: RAN5 waiting for RAN4 to conclude, IoT NTN is the urgency to be concluded by RAN#102</a:t>
            </a:r>
            <a:endParaRPr i="1" sz="1600"/>
          </a:p>
          <a:p>
            <a:pPr indent="-215900" lvl="2" marL="1143000" rtl="0" algn="l"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1600"/>
              <a:buChar char="•"/>
            </a:pPr>
            <a:r>
              <a:rPr i="1" lang="en-GB" sz="1600"/>
              <a:t>Several s</a:t>
            </a:r>
            <a:r>
              <a:rPr i="1" lang="en-GB" sz="1600"/>
              <a:t>atellite companies are committed to put more resources in RAN4 &amp; RAN5 to support the work on NGSO</a:t>
            </a:r>
            <a:endParaRPr i="1" sz="1600"/>
          </a:p>
          <a:p>
            <a:pPr indent="-215900" lvl="2" marL="1143000" rtl="0" algn="l"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1600"/>
              <a:buChar char="•"/>
            </a:pPr>
            <a:r>
              <a:rPr i="1" lang="en-GB" sz="1600"/>
              <a:t>Coordination in November’s meeting (RAN4#109 &amp; RAN5#101)</a:t>
            </a:r>
            <a:endParaRPr i="1" sz="1600"/>
          </a:p>
          <a:p>
            <a:pPr indent="-215900" lvl="2" marL="1143000" rtl="0" algn="l"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1600"/>
              <a:buChar char="•"/>
            </a:pPr>
            <a:r>
              <a:rPr i="1" lang="en-GB" sz="1600"/>
              <a:t>If the work needed in RAN5 is too high to be concluded in one meeting, prioritization could be done:</a:t>
            </a:r>
            <a:endParaRPr sz="2400"/>
          </a:p>
          <a:p>
            <a:pPr indent="-215900" lvl="3" marL="1600200" rtl="0" algn="l"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i="1" lang="en-GB" sz="1600"/>
              <a:t>Prioritize IoT over NR if needed for TU: minimum workable solution in Rel 17 with Discontinuous Coverage is feasible in IoT</a:t>
            </a:r>
            <a:endParaRPr i="1" sz="1600"/>
          </a:p>
          <a:p>
            <a:pPr indent="-215900" lvl="3" marL="1600200" rtl="0" algn="l"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i="1" lang="en-GB" sz="1600"/>
              <a:t>A second prioritization can be done from methodology point of view with NB-IoT before eMTC (currently deployments are targeting only NB-IoT)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600"/>
          </a:p>
          <a:p>
            <a:pPr indent="-215900" lvl="0" marL="2286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b="1" i="1" lang="en-GB" sz="2000"/>
              <a:t>Proposal 2: Coordination between RAN4 &amp; RAN5 is needed in November 23 and in February 2024 - Join sessions RAN4-RAN5 to be planned in Nov 23 and Feb 24 on this topic</a:t>
            </a:r>
            <a:endParaRPr b="1" i="1" sz="2000"/>
          </a:p>
          <a:p>
            <a:pPr indent="-215900" lvl="0" marL="2286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b="1" i="1" lang="en-GB" sz="2000"/>
              <a:t>Proposal 3: RAN5 - Prioritize IoT over NR if needed for TU to be able to complete work on RAN5 IoT NTN NGSO by Dec 23</a:t>
            </a:r>
            <a:endParaRPr b="1" i="1" sz="2000"/>
          </a:p>
          <a:p>
            <a:pPr indent="-241300" lvl="0" marL="2286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i="1" lang="en-GB" sz="2000"/>
              <a:t>Proposal 4: RAN5 - Prioritize NB-IoT before eMTC if needed to complete the work by Dec</a:t>
            </a:r>
            <a:endParaRPr b="1" i="1" sz="2000"/>
          </a:p>
          <a:p>
            <a:pPr indent="-241300" lvl="0" marL="2286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i="1" lang="en-GB" sz="2000"/>
              <a:t>Proposal 5: Remaining RAN5 work on NR NTN &amp; IoT NTN to support NGSO to be completed by RAN#103</a:t>
            </a:r>
            <a:endParaRPr b="1" i="1" sz="2000"/>
          </a:p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Conclusion</a:t>
            </a:r>
            <a:endParaRPr/>
          </a:p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GB" sz="2000"/>
              <a:t>RAN4</a:t>
            </a:r>
            <a:endParaRPr b="1" i="1" sz="2000"/>
          </a:p>
          <a:p>
            <a:pPr indent="-215900" lvl="0" marL="2286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b="1" i="1" lang="en-GB" sz="2000"/>
              <a:t>Proposal 1: RAN to mandate RAN4 to complete work on TE-emulated channel model for IoT NTN by RAN#102 and for NR NTN by RAN#103</a:t>
            </a:r>
            <a:endParaRPr b="1" i="1"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GB" sz="2000"/>
              <a:t>RAN4 &amp; RAN 5 Nov 23 &amp; Feb 24</a:t>
            </a:r>
            <a:endParaRPr b="1" i="1" sz="2000"/>
          </a:p>
          <a:p>
            <a:pPr indent="-215900" lvl="0" marL="2286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b="1" i="1" lang="en-GB" sz="2000"/>
              <a:t>Proposal 2: Coordination between RAN4 &amp; RAN5 is needed in November 23 and in February 2024 - Join sessions RAN4-RAN5 to be planned in Nov 23 and Feb 24 on this topic</a:t>
            </a:r>
            <a:endParaRPr b="1" i="1"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GB" sz="2000"/>
              <a:t>RAN5</a:t>
            </a:r>
            <a:endParaRPr b="1" i="1" sz="2000"/>
          </a:p>
          <a:p>
            <a:pPr indent="-215900" lvl="0" marL="2286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b="1" i="1" lang="en-GB" sz="2000"/>
              <a:t>Proposal 3: RAN5 - Prioritize IoT over NR if needed for TU to be able to complete work on RAN5 IoT NTN NGSO by Dec 23</a:t>
            </a:r>
            <a:endParaRPr b="1" i="1" sz="2000"/>
          </a:p>
          <a:p>
            <a:pPr indent="-241300" lvl="0" marL="2286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i="1" lang="en-GB" sz="2000"/>
              <a:t>Proposal 4: RAN5 - Prioritize NB-IoT before eMTC if needed to complete the work by Dec 23</a:t>
            </a:r>
            <a:endParaRPr b="1" i="1" sz="2000"/>
          </a:p>
          <a:p>
            <a:pPr indent="-241300" lvl="0" marL="2286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i="1" lang="en-GB" sz="2000"/>
              <a:t>Proposal 5: Remaining RAN5 work on NR NTN &amp; IoT NTN to support NGSO to be completed by RAN#103</a:t>
            </a:r>
            <a:endParaRPr b="1" i="1" sz="2000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