
<file path=[Content_Types].xml><?xml version="1.0" encoding="utf-8"?>
<Types xmlns="http://schemas.openxmlformats.org/package/2006/content-types">
  <Default Extension="xml" ContentType="application/xml"/>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9"/>
  </p:notesMasterIdLst>
  <p:handoutMasterIdLst>
    <p:handoutMasterId r:id="rId10"/>
  </p:handoutMasterIdLst>
  <p:sldIdLst>
    <p:sldId id="2357" r:id="rId2"/>
    <p:sldId id="2360" r:id="rId3"/>
    <p:sldId id="2359" r:id="rId4"/>
    <p:sldId id="2361" r:id="rId5"/>
    <p:sldId id="2362" r:id="rId6"/>
    <p:sldId id="2363" r:id="rId7"/>
    <p:sldId id="2358" r:id="rId8"/>
  </p:sldIdLst>
  <p:sldSz cx="9144000" cy="5143500" type="screen16x9"/>
  <p:notesSz cx="6797675" cy="9872663"/>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10">
          <p15:clr>
            <a:srgbClr val="A4A3A4"/>
          </p15:clr>
        </p15:guide>
        <p15:guide id="4"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ierry Berisot" initials="TB [23]" lastIdx="1" clrIdx="0"/>
  <p:cmAuthor id="2" name="Jerome Bell" initials="JB" lastIdx="9" clrIdx="1"/>
  <p:cmAuthor id="3" name="Thierry Berisot" initials="TB [8]" lastIdx="1" clrIdx="2"/>
  <p:cmAuthor id="4" name="Thierry Berisot" initials="TB [9]"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98A2AE"/>
    <a:srgbClr val="27F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789" autoAdjust="0"/>
    <p:restoredTop sz="86323" autoAdjust="0"/>
  </p:normalViewPr>
  <p:slideViewPr>
    <p:cSldViewPr>
      <p:cViewPr>
        <p:scale>
          <a:sx n="135" d="100"/>
          <a:sy n="135" d="100"/>
        </p:scale>
        <p:origin x="328" y="0"/>
      </p:cViewPr>
      <p:guideLst>
        <p:guide orient="horz" pos="2160"/>
        <p:guide pos="2880"/>
        <p:guide orient="horz" pos="16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6" d="100"/>
          <a:sy n="46" d="100"/>
        </p:scale>
        <p:origin x="2808" y="29"/>
      </p:cViewPr>
      <p:guideLst>
        <p:guide orient="horz" pos="2880"/>
        <p:guide pos="2160"/>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commentAuthors" Target="commentAuthors.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C419B2F-358F-49E8-AA4C-3CCBF980E92D}" type="datetimeFigureOut">
              <a:rPr lang="fr-FR"/>
              <a:pPr>
                <a:defRPr/>
              </a:pPr>
              <a:t>04/09/2023</a:t>
            </a:fld>
            <a:endParaRPr lang="fr-FR"/>
          </a:p>
        </p:txBody>
      </p:sp>
      <p:sp>
        <p:nvSpPr>
          <p:cNvPr id="4" name="Espace réservé du pied de page 3"/>
          <p:cNvSpPr>
            <a:spLocks noGrp="1"/>
          </p:cNvSpPr>
          <p:nvPr>
            <p:ph type="ftr" sz="quarter" idx="2"/>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EA41666-3582-438F-AF1B-B5FBB2EC317F}" type="slidenum">
              <a:rPr lang="fr-FR"/>
              <a:pPr>
                <a:defRPr/>
              </a:pPr>
              <a:t>‹#›</a:t>
            </a:fld>
            <a:endParaRPr lang="fr-FR"/>
          </a:p>
        </p:txBody>
      </p:sp>
    </p:spTree>
    <p:extLst>
      <p:ext uri="{BB962C8B-B14F-4D97-AF65-F5344CB8AC3E}">
        <p14:creationId xmlns:p14="http://schemas.microsoft.com/office/powerpoint/2010/main" val="2795219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A0DADF3-1C88-41A0-B138-876CB3C20240}" type="datetimeFigureOut">
              <a:rPr lang="fr-FR"/>
              <a:pPr>
                <a:defRPr/>
              </a:pPr>
              <a:t>04/09/2023</a:t>
            </a:fld>
            <a:endParaRPr lang="fr-FR"/>
          </a:p>
        </p:txBody>
      </p:sp>
      <p:sp>
        <p:nvSpPr>
          <p:cNvPr id="4" name="Espace réservé de l'image des diapositives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A602E30-61EE-4150-94DB-FBB717E710B3}" type="slidenum">
              <a:rPr lang="fr-FR"/>
              <a:pPr>
                <a:defRPr/>
              </a:pPr>
              <a:t>‹#›</a:t>
            </a:fld>
            <a:endParaRPr lang="fr-FR"/>
          </a:p>
        </p:txBody>
      </p:sp>
    </p:spTree>
    <p:extLst>
      <p:ext uri="{BB962C8B-B14F-4D97-AF65-F5344CB8AC3E}">
        <p14:creationId xmlns:p14="http://schemas.microsoft.com/office/powerpoint/2010/main" val="39964560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966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091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09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702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359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8945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 name="Espace réservé du numéro de diapositive 5"/>
          <p:cNvSpPr txBox="1">
            <a:spLocks/>
          </p:cNvSpPr>
          <p:nvPr userDrawn="1"/>
        </p:nvSpPr>
        <p:spPr>
          <a:xfrm>
            <a:off x="35496" y="4918720"/>
            <a:ext cx="539552" cy="173310"/>
          </a:xfrm>
          <a:prstGeom prst="rect">
            <a:avLst/>
          </a:prstGeom>
        </p:spPr>
        <p:txBody>
          <a:bodyPr/>
          <a:lstStyle>
            <a:defPPr>
              <a:defRPr lang="fr-FR"/>
            </a:defPPr>
            <a:lvl1pPr algn="l" rtl="0" fontAlgn="auto">
              <a:spcBef>
                <a:spcPts val="0"/>
              </a:spcBef>
              <a:spcAft>
                <a:spcPts val="0"/>
              </a:spcAft>
              <a:defRPr sz="900"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B843D4B4-55EE-47AE-9227-24BAD3C53284}" type="slidenum">
              <a:rPr lang="fr-BE" sz="700" smtClean="0">
                <a:solidFill>
                  <a:srgbClr val="002060"/>
                </a:solidFill>
              </a:rPr>
              <a:pPr>
                <a:defRPr/>
              </a:pPr>
              <a:t>‹#›</a:t>
            </a:fld>
            <a:endParaRPr lang="fr-BE" sz="700" dirty="0">
              <a:solidFill>
                <a:srgbClr val="002060"/>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13" r:id="rId5"/>
    <p:sldLayoutId id="2147483714" r:id="rId6"/>
  </p:sldLayoutIdLst>
  <p:hf hdr="0" dt="0"/>
  <p:txStyles>
    <p:title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euwena.e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7318720-C85F-4369-8596-1A067EF7A20D}"/>
              </a:ext>
            </a:extLst>
          </p:cNvPr>
          <p:cNvSpPr txBox="1"/>
          <p:nvPr/>
        </p:nvSpPr>
        <p:spPr>
          <a:xfrm>
            <a:off x="6876256" y="348016"/>
            <a:ext cx="2124636" cy="830997"/>
          </a:xfrm>
          <a:prstGeom prst="rect">
            <a:avLst/>
          </a:prstGeom>
          <a:noFill/>
        </p:spPr>
        <p:txBody>
          <a:bodyPr wrap="square" rtlCol="0">
            <a:spAutoFit/>
          </a:bodyPr>
          <a:lstStyle/>
          <a:p>
            <a:r>
              <a:rPr lang="en-US" sz="1200" b="1" dirty="0" smtClean="0">
                <a:solidFill>
                  <a:srgbClr val="002060"/>
                </a:solidFill>
                <a:latin typeface="+mn-lt"/>
              </a:rPr>
              <a:t>RP-232419 </a:t>
            </a:r>
            <a:endParaRPr lang="en-US" sz="1200" b="1" dirty="0">
              <a:solidFill>
                <a:srgbClr val="002060"/>
              </a:solidFill>
              <a:latin typeface="+mn-lt"/>
            </a:endParaRPr>
          </a:p>
          <a:p>
            <a:r>
              <a:rPr lang="en-US" sz="1200" b="1" dirty="0">
                <a:solidFill>
                  <a:srgbClr val="002060"/>
                </a:solidFill>
                <a:latin typeface="+mn-lt"/>
              </a:rPr>
              <a:t>Agenda Item: 8A.2.4</a:t>
            </a:r>
          </a:p>
          <a:p>
            <a:r>
              <a:rPr lang="en-US" sz="1200" b="1" dirty="0">
                <a:solidFill>
                  <a:srgbClr val="002060"/>
                </a:solidFill>
                <a:latin typeface="+mn-lt"/>
              </a:rPr>
              <a:t>Type: Discussion</a:t>
            </a:r>
          </a:p>
          <a:p>
            <a:r>
              <a:rPr lang="en-US" sz="1200" b="1" dirty="0">
                <a:solidFill>
                  <a:srgbClr val="002060"/>
                </a:solidFill>
                <a:latin typeface="+mn-lt"/>
              </a:rPr>
              <a:t>Document for: </a:t>
            </a:r>
            <a:r>
              <a:rPr lang="en-US" sz="1200" b="1" dirty="0" smtClean="0">
                <a:solidFill>
                  <a:srgbClr val="002060"/>
                </a:solidFill>
                <a:latin typeface="+mn-lt"/>
              </a:rPr>
              <a:t>Discussion</a:t>
            </a:r>
            <a:endParaRPr lang="en-US" sz="1200" b="1" dirty="0">
              <a:solidFill>
                <a:srgbClr val="002060"/>
              </a:solidFill>
              <a:latin typeface="+mn-lt"/>
            </a:endParaRPr>
          </a:p>
        </p:txBody>
      </p:sp>
      <p:sp>
        <p:nvSpPr>
          <p:cNvPr id="3" name="TextBox 2">
            <a:extLst>
              <a:ext uri="{FF2B5EF4-FFF2-40B4-BE49-F238E27FC236}">
                <a16:creationId xmlns:a16="http://schemas.microsoft.com/office/drawing/2014/main" xmlns="" id="{7AE1B338-72BE-45B2-B1DB-71E45ED0FD32}"/>
              </a:ext>
            </a:extLst>
          </p:cNvPr>
          <p:cNvSpPr txBox="1"/>
          <p:nvPr/>
        </p:nvSpPr>
        <p:spPr>
          <a:xfrm>
            <a:off x="403412" y="301270"/>
            <a:ext cx="2716305" cy="646331"/>
          </a:xfrm>
          <a:prstGeom prst="rect">
            <a:avLst/>
          </a:prstGeom>
          <a:noFill/>
        </p:spPr>
        <p:txBody>
          <a:bodyPr wrap="square" rtlCol="0">
            <a:spAutoFit/>
          </a:bodyPr>
          <a:lstStyle/>
          <a:p>
            <a:r>
              <a:rPr lang="en-US" sz="1200" b="1" dirty="0">
                <a:solidFill>
                  <a:srgbClr val="002060"/>
                </a:solidFill>
                <a:latin typeface="+mn-lt"/>
              </a:rPr>
              <a:t>3GPP TSG RAN </a:t>
            </a:r>
            <a:r>
              <a:rPr lang="en-US" sz="1200" b="1" dirty="0" smtClean="0">
                <a:solidFill>
                  <a:srgbClr val="002060"/>
                </a:solidFill>
                <a:latin typeface="+mn-lt"/>
              </a:rPr>
              <a:t>101</a:t>
            </a:r>
            <a:endParaRPr lang="en-US" sz="1200" b="1" dirty="0">
              <a:solidFill>
                <a:srgbClr val="002060"/>
              </a:solidFill>
              <a:latin typeface="+mn-lt"/>
            </a:endParaRPr>
          </a:p>
          <a:p>
            <a:r>
              <a:rPr lang="en-US" sz="1200" dirty="0" smtClean="0">
                <a:solidFill>
                  <a:srgbClr val="002060"/>
                </a:solidFill>
                <a:latin typeface="+mn-lt"/>
              </a:rPr>
              <a:t>Bangalore</a:t>
            </a:r>
            <a:r>
              <a:rPr lang="en-US" sz="1200" dirty="0">
                <a:solidFill>
                  <a:srgbClr val="002060"/>
                </a:solidFill>
                <a:latin typeface="+mn-lt"/>
              </a:rPr>
              <a:t>, India, </a:t>
            </a:r>
            <a:endParaRPr lang="en-US" sz="1200" dirty="0" smtClean="0">
              <a:solidFill>
                <a:srgbClr val="002060"/>
              </a:solidFill>
              <a:latin typeface="+mn-lt"/>
            </a:endParaRPr>
          </a:p>
          <a:p>
            <a:r>
              <a:rPr lang="en-US" sz="1200" dirty="0" smtClean="0">
                <a:solidFill>
                  <a:srgbClr val="002060"/>
                </a:solidFill>
                <a:latin typeface="+mn-lt"/>
              </a:rPr>
              <a:t>September </a:t>
            </a:r>
            <a:r>
              <a:rPr lang="en-US" sz="1200" dirty="0">
                <a:solidFill>
                  <a:srgbClr val="002060"/>
                </a:solidFill>
                <a:latin typeface="+mn-lt"/>
              </a:rPr>
              <a:t>11 – 15, 2023 </a:t>
            </a:r>
          </a:p>
        </p:txBody>
      </p:sp>
      <p:sp>
        <p:nvSpPr>
          <p:cNvPr id="4" name="Title 1">
            <a:extLst>
              <a:ext uri="{FF2B5EF4-FFF2-40B4-BE49-F238E27FC236}">
                <a16:creationId xmlns:a16="http://schemas.microsoft.com/office/drawing/2014/main" xmlns="" id="{A50E2D7E-7F50-4248-A2EF-3A2F219E8EB2}"/>
              </a:ext>
            </a:extLst>
          </p:cNvPr>
          <p:cNvSpPr txBox="1">
            <a:spLocks/>
          </p:cNvSpPr>
          <p:nvPr/>
        </p:nvSpPr>
        <p:spPr>
          <a:xfrm>
            <a:off x="1763688" y="2067694"/>
            <a:ext cx="5616624" cy="1008112"/>
          </a:xfrm>
          <a:prstGeom prst="rect">
            <a:avLst/>
          </a:prstGeom>
        </p:spPr>
        <p:txBody>
          <a:bodyPr anchor="ctr">
            <a:noAutofit/>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gn="ctr"/>
            <a:r>
              <a:rPr lang="en-US" sz="3200" dirty="0" smtClean="0">
                <a:solidFill>
                  <a:srgbClr val="002060"/>
                </a:solidFill>
                <a:latin typeface="+mn-lt"/>
              </a:rPr>
              <a:t>Views </a:t>
            </a:r>
            <a:r>
              <a:rPr lang="en-US" sz="3200" dirty="0">
                <a:solidFill>
                  <a:srgbClr val="002060"/>
                </a:solidFill>
                <a:latin typeface="+mn-lt"/>
              </a:rPr>
              <a:t>and considerations for Rel-19 work on Ambient </a:t>
            </a:r>
            <a:r>
              <a:rPr lang="en-US" sz="3200" dirty="0" err="1">
                <a:solidFill>
                  <a:srgbClr val="002060"/>
                </a:solidFill>
                <a:latin typeface="+mn-lt"/>
              </a:rPr>
              <a:t>IoT</a:t>
            </a:r>
            <a:endParaRPr lang="en-US" sz="3200" dirty="0">
              <a:solidFill>
                <a:srgbClr val="002060"/>
              </a:solidFill>
              <a:latin typeface="+mn-lt"/>
            </a:endParaRPr>
          </a:p>
        </p:txBody>
      </p:sp>
      <p:sp>
        <p:nvSpPr>
          <p:cNvPr id="5" name="TextBox 4">
            <a:extLst>
              <a:ext uri="{FF2B5EF4-FFF2-40B4-BE49-F238E27FC236}">
                <a16:creationId xmlns:a16="http://schemas.microsoft.com/office/drawing/2014/main" xmlns="" id="{649A4101-2CD6-4199-8D53-1D872B1B25E3}"/>
              </a:ext>
            </a:extLst>
          </p:cNvPr>
          <p:cNvSpPr txBox="1"/>
          <p:nvPr/>
        </p:nvSpPr>
        <p:spPr>
          <a:xfrm>
            <a:off x="403412" y="3777256"/>
            <a:ext cx="7768988" cy="374461"/>
          </a:xfrm>
          <a:prstGeom prst="rect">
            <a:avLst/>
          </a:prstGeom>
          <a:noFill/>
        </p:spPr>
        <p:txBody>
          <a:bodyPr wrap="square" rtlCol="0">
            <a:spAutoFit/>
          </a:bodyPr>
          <a:lstStyle/>
          <a:p>
            <a:pPr>
              <a:lnSpc>
                <a:spcPts val="2200"/>
              </a:lnSpc>
              <a:spcAft>
                <a:spcPts val="300"/>
              </a:spcAft>
            </a:pPr>
            <a:r>
              <a:rPr lang="en-US" sz="1600" b="1" u="sng" dirty="0" smtClean="0">
                <a:solidFill>
                  <a:srgbClr val="002060"/>
                </a:solidFill>
                <a:latin typeface="+mn-lt"/>
              </a:rPr>
              <a:t>Sources:</a:t>
            </a:r>
            <a:r>
              <a:rPr lang="en-US" sz="1600" dirty="0" smtClean="0">
                <a:solidFill>
                  <a:srgbClr val="002060"/>
                </a:solidFill>
                <a:latin typeface="+mn-lt"/>
              </a:rPr>
              <a:t> Novamint</a:t>
            </a:r>
            <a:r>
              <a:rPr lang="en-US" sz="1600" dirty="0" smtClean="0">
                <a:solidFill>
                  <a:srgbClr val="002060"/>
                </a:solidFill>
                <a:latin typeface="+mn-lt"/>
              </a:rPr>
              <a:t>, EDF </a:t>
            </a:r>
            <a:endParaRPr lang="en-US" sz="1600" dirty="0">
              <a:solidFill>
                <a:srgbClr val="002060"/>
              </a:solidFill>
              <a:latin typeface="+mn-lt"/>
            </a:endParaRPr>
          </a:p>
        </p:txBody>
      </p:sp>
    </p:spTree>
    <p:extLst>
      <p:ext uri="{BB962C8B-B14F-4D97-AF65-F5344CB8AC3E}">
        <p14:creationId xmlns:p14="http://schemas.microsoft.com/office/powerpoint/2010/main" val="1942419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359024" y="915566"/>
            <a:ext cx="8533456" cy="391951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lnSpc>
                <a:spcPct val="150000"/>
              </a:lnSpc>
              <a:buFont typeface="Arial" charset="0"/>
              <a:buChar char="•"/>
            </a:pPr>
            <a:r>
              <a:rPr lang="en-GB" sz="1400" dirty="0" smtClean="0">
                <a:solidFill>
                  <a:srgbClr val="002060"/>
                </a:solidFill>
              </a:rPr>
              <a:t>This contribution was done in the context of EUWENA</a:t>
            </a:r>
          </a:p>
          <a:p>
            <a:pPr marL="342900" lvl="1" indent="-342900">
              <a:lnSpc>
                <a:spcPct val="150000"/>
              </a:lnSpc>
              <a:buFont typeface="Arial" charset="0"/>
              <a:buChar char="•"/>
            </a:pPr>
            <a:r>
              <a:rPr lang="en-GB" sz="1400" b="1" dirty="0">
                <a:solidFill>
                  <a:srgbClr val="002060"/>
                </a:solidFill>
              </a:rPr>
              <a:t>EUWENA</a:t>
            </a:r>
            <a:r>
              <a:rPr lang="en-GB" sz="1400" dirty="0">
                <a:solidFill>
                  <a:srgbClr val="002060"/>
                </a:solidFill>
              </a:rPr>
              <a:t> (</a:t>
            </a:r>
            <a:r>
              <a:rPr lang="en-GB" sz="1400" b="1" dirty="0">
                <a:solidFill>
                  <a:srgbClr val="002060"/>
                </a:solidFill>
              </a:rPr>
              <a:t>European Users Wireless Enterprise Network Association</a:t>
            </a:r>
            <a:r>
              <a:rPr lang="en-GB" sz="1400" dirty="0">
                <a:solidFill>
                  <a:srgbClr val="002060"/>
                </a:solidFill>
              </a:rPr>
              <a:t>, </a:t>
            </a:r>
            <a:r>
              <a:rPr lang="en-GB" sz="1400" dirty="0">
                <a:solidFill>
                  <a:srgbClr val="002060"/>
                </a:solidFill>
                <a:hlinkClick r:id="rId2"/>
              </a:rPr>
              <a:t>https://</a:t>
            </a:r>
            <a:r>
              <a:rPr lang="en-GB" sz="1400" dirty="0" err="1">
                <a:solidFill>
                  <a:srgbClr val="002060"/>
                </a:solidFill>
                <a:hlinkClick r:id="rId2"/>
              </a:rPr>
              <a:t>www.euwena.eu</a:t>
            </a:r>
            <a:r>
              <a:rPr lang="en-GB" sz="1400" dirty="0">
                <a:solidFill>
                  <a:srgbClr val="002060"/>
                </a:solidFill>
              </a:rPr>
              <a:t>) has </a:t>
            </a:r>
            <a:r>
              <a:rPr lang="en-GB" sz="1400" dirty="0" smtClean="0">
                <a:solidFill>
                  <a:srgbClr val="002060"/>
                </a:solidFill>
              </a:rPr>
              <a:t>been established </a:t>
            </a:r>
            <a:r>
              <a:rPr lang="en-GB" sz="1400" dirty="0">
                <a:solidFill>
                  <a:srgbClr val="002060"/>
                </a:solidFill>
              </a:rPr>
              <a:t>in 2021, as a vehicle to entice and promote private wireless networks (Non Public Network </a:t>
            </a:r>
            <a:r>
              <a:rPr lang="en-GB" sz="1400" dirty="0" smtClean="0">
                <a:solidFill>
                  <a:srgbClr val="002060"/>
                </a:solidFill>
              </a:rPr>
              <a:t>for 3GPP</a:t>
            </a:r>
            <a:r>
              <a:rPr lang="en-GB" sz="1400" dirty="0">
                <a:solidFill>
                  <a:srgbClr val="002060"/>
                </a:solidFill>
              </a:rPr>
              <a:t>) or services for industries and verticals.</a:t>
            </a:r>
          </a:p>
          <a:p>
            <a:pPr marL="342900" lvl="1" indent="-342900">
              <a:lnSpc>
                <a:spcPct val="150000"/>
              </a:lnSpc>
              <a:buFont typeface="Arial" charset="0"/>
              <a:buChar char="•"/>
            </a:pPr>
            <a:r>
              <a:rPr lang="en-GB" sz="1400" dirty="0">
                <a:solidFill>
                  <a:srgbClr val="002060"/>
                </a:solidFill>
              </a:rPr>
              <a:t>EUWENA mission </a:t>
            </a:r>
            <a:r>
              <a:rPr lang="en-GB" sz="1400" dirty="0" smtClean="0">
                <a:solidFill>
                  <a:srgbClr val="002060"/>
                </a:solidFill>
              </a:rPr>
              <a:t>statement: </a:t>
            </a:r>
            <a:r>
              <a:rPr lang="en-GB" sz="1400" dirty="0">
                <a:solidFill>
                  <a:srgbClr val="002060"/>
                </a:solidFill>
              </a:rPr>
              <a:t/>
            </a:r>
            <a:br>
              <a:rPr lang="en-GB" sz="1400" dirty="0">
                <a:solidFill>
                  <a:srgbClr val="002060"/>
                </a:solidFill>
              </a:rPr>
            </a:br>
            <a:r>
              <a:rPr lang="en-GB" sz="1400" dirty="0" smtClean="0">
                <a:solidFill>
                  <a:srgbClr val="002060"/>
                </a:solidFill>
              </a:rPr>
              <a:t>“Working </a:t>
            </a:r>
            <a:r>
              <a:rPr lang="en-GB" sz="1400" dirty="0">
                <a:solidFill>
                  <a:srgbClr val="002060"/>
                </a:solidFill>
              </a:rPr>
              <a:t>together with all interested parties, EUWENA acts as a catalyst </a:t>
            </a:r>
            <a:r>
              <a:rPr lang="en-GB" sz="1400" dirty="0" smtClean="0">
                <a:solidFill>
                  <a:srgbClr val="002060"/>
                </a:solidFill>
              </a:rPr>
              <a:t>for the </a:t>
            </a:r>
            <a:r>
              <a:rPr lang="en-GB" sz="1400" dirty="0">
                <a:solidFill>
                  <a:srgbClr val="002060"/>
                </a:solidFill>
              </a:rPr>
              <a:t>wider adoption of feature-rich private mobile networks across Europe. It advocates sufficient, accessible</a:t>
            </a:r>
            <a:r>
              <a:rPr lang="en-GB" sz="1400" dirty="0" smtClean="0">
                <a:solidFill>
                  <a:srgbClr val="002060"/>
                </a:solidFill>
              </a:rPr>
              <a:t>, affordable</a:t>
            </a:r>
            <a:r>
              <a:rPr lang="en-GB" sz="1400" dirty="0">
                <a:solidFill>
                  <a:srgbClr val="002060"/>
                </a:solidFill>
              </a:rPr>
              <a:t>, harmonised spectrum and promotes an open, multi-vendor approach to advanced services </a:t>
            </a:r>
            <a:r>
              <a:rPr lang="en-GB" sz="1400" dirty="0" smtClean="0">
                <a:solidFill>
                  <a:srgbClr val="002060"/>
                </a:solidFill>
              </a:rPr>
              <a:t>and applications </a:t>
            </a:r>
            <a:r>
              <a:rPr lang="en-GB" sz="1400" dirty="0">
                <a:solidFill>
                  <a:srgbClr val="002060"/>
                </a:solidFill>
              </a:rPr>
              <a:t>running in these networks. EUWENA’s ultimate goal through its actions is to make the adoption </a:t>
            </a:r>
            <a:r>
              <a:rPr lang="en-GB" sz="1400" dirty="0" smtClean="0">
                <a:solidFill>
                  <a:srgbClr val="002060"/>
                </a:solidFill>
              </a:rPr>
              <a:t>of such </a:t>
            </a:r>
            <a:r>
              <a:rPr lang="en-GB" sz="1400" dirty="0">
                <a:solidFill>
                  <a:srgbClr val="002060"/>
                </a:solidFill>
              </a:rPr>
              <a:t>solutions as easy as possible for as many organisations as possible, thereby creating enhanced </a:t>
            </a:r>
            <a:r>
              <a:rPr lang="en-GB" sz="1400" dirty="0" smtClean="0">
                <a:solidFill>
                  <a:srgbClr val="002060"/>
                </a:solidFill>
              </a:rPr>
              <a:t>and sustained </a:t>
            </a:r>
            <a:r>
              <a:rPr lang="en-GB" sz="1400" dirty="0">
                <a:solidFill>
                  <a:srgbClr val="002060"/>
                </a:solidFill>
              </a:rPr>
              <a:t>value for enterprises and wider society</a:t>
            </a:r>
            <a:r>
              <a:rPr lang="en-GB" sz="1400" dirty="0" smtClean="0">
                <a:solidFill>
                  <a:srgbClr val="002060"/>
                </a:solidFill>
              </a:rPr>
              <a:t>.”</a:t>
            </a:r>
          </a:p>
          <a:p>
            <a:pPr marL="342900" lvl="1" indent="-342900">
              <a:lnSpc>
                <a:spcPct val="150000"/>
              </a:lnSpc>
              <a:buFont typeface="Arial" charset="0"/>
              <a:buChar char="•"/>
            </a:pPr>
            <a:r>
              <a:rPr lang="en-GB" sz="1400" dirty="0" smtClean="0">
                <a:solidFill>
                  <a:srgbClr val="002060"/>
                </a:solidFill>
              </a:rPr>
              <a:t>The analysis and recommendations have been conducted by EUWENA’s “Use Case” working Group</a:t>
            </a:r>
            <a:endParaRPr lang="en-GB" sz="1400" dirty="0" smtClean="0">
              <a:solidFill>
                <a:srgbClr val="002060"/>
              </a:solidFill>
            </a:endParaRPr>
          </a:p>
          <a:p>
            <a:pPr marL="342900" lvl="1" indent="-342900">
              <a:lnSpc>
                <a:spcPct val="150000"/>
              </a:lnSpc>
              <a:buFont typeface="Arial" charset="0"/>
              <a:buChar char="•"/>
            </a:pPr>
            <a:endParaRPr lang="en-GB" sz="1400" dirty="0">
              <a:solidFill>
                <a:srgbClr val="002060"/>
              </a:solidFill>
            </a:endParaRPr>
          </a:p>
          <a:p>
            <a:pPr marL="342900" lvl="1" indent="-342900">
              <a:lnSpc>
                <a:spcPct val="150000"/>
              </a:lnSpc>
              <a:buFont typeface="Arial" charset="0"/>
              <a:buChar char="•"/>
            </a:pPr>
            <a:endParaRPr lang="en-GB" sz="1400" dirty="0">
              <a:solidFill>
                <a:srgbClr val="002060"/>
              </a:solidFill>
            </a:endParaRPr>
          </a:p>
        </p:txBody>
      </p:sp>
      <p:sp>
        <p:nvSpPr>
          <p:cNvPr id="3" name="Titre 1">
            <a:extLst>
              <a:ext uri="{FF2B5EF4-FFF2-40B4-BE49-F238E27FC236}">
                <a16:creationId xmlns:a16="http://schemas.microsoft.com/office/drawing/2014/main" xmlns="" id="{832DAAFA-F955-4A56-ADEF-01EEF57A73D9}"/>
              </a:ext>
            </a:extLst>
          </p:cNvPr>
          <p:cNvSpPr txBox="1">
            <a:spLocks/>
          </p:cNvSpPr>
          <p:nvPr/>
        </p:nvSpPr>
        <p:spPr>
          <a:xfrm>
            <a:off x="179512" y="51471"/>
            <a:ext cx="8964488" cy="576063"/>
          </a:xfrm>
          <a:prstGeom prst="rect">
            <a:avLst/>
          </a:prstGeom>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nSpc>
                <a:spcPct val="150000"/>
              </a:lnSpc>
            </a:pPr>
            <a:r>
              <a:rPr lang="en-GB" sz="2800" dirty="0" smtClean="0">
                <a:solidFill>
                  <a:srgbClr val="002060"/>
                </a:solidFill>
                <a:latin typeface="+mn-lt"/>
              </a:rPr>
              <a:t>Disclaimer</a:t>
            </a:r>
            <a:endParaRPr lang="en-GB" sz="2800" dirty="0">
              <a:solidFill>
                <a:srgbClr val="002060"/>
              </a:solidFill>
              <a:latin typeface="+mn-lt"/>
            </a:endParaRPr>
          </a:p>
        </p:txBody>
      </p:sp>
    </p:spTree>
    <p:extLst>
      <p:ext uri="{BB962C8B-B14F-4D97-AF65-F5344CB8AC3E}">
        <p14:creationId xmlns:p14="http://schemas.microsoft.com/office/powerpoint/2010/main" val="20026545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251520" y="740470"/>
            <a:ext cx="8784976" cy="3919512"/>
          </a:xfrm>
          <a:prstGeom prst="rect">
            <a:avLst/>
          </a:prstGeom>
        </p:spPr>
        <p:txBody>
          <a:bodyPr anchor="ct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GB" sz="1600" dirty="0" smtClean="0">
                <a:solidFill>
                  <a:srgbClr val="002060"/>
                </a:solidFill>
              </a:rPr>
              <a:t>Verticals see a strong potential in Ambient </a:t>
            </a:r>
            <a:r>
              <a:rPr lang="en-GB" sz="1600" dirty="0" err="1" smtClean="0">
                <a:solidFill>
                  <a:srgbClr val="002060"/>
                </a:solidFill>
              </a:rPr>
              <a:t>IoT</a:t>
            </a:r>
            <a:endParaRPr lang="en-GB" sz="1600" dirty="0" smtClean="0">
              <a:solidFill>
                <a:srgbClr val="002060"/>
              </a:solidFill>
            </a:endParaRPr>
          </a:p>
          <a:p>
            <a:pPr>
              <a:lnSpc>
                <a:spcPct val="150000"/>
              </a:lnSpc>
            </a:pPr>
            <a:r>
              <a:rPr lang="en-GB" sz="1600" dirty="0" smtClean="0">
                <a:solidFill>
                  <a:srgbClr val="002060"/>
                </a:solidFill>
              </a:rPr>
              <a:t>Large number of Ambient </a:t>
            </a:r>
            <a:r>
              <a:rPr lang="en-GB" sz="1600" dirty="0" err="1" smtClean="0">
                <a:solidFill>
                  <a:srgbClr val="002060"/>
                </a:solidFill>
              </a:rPr>
              <a:t>IoT</a:t>
            </a:r>
            <a:r>
              <a:rPr lang="en-GB" sz="1600" dirty="0" smtClean="0">
                <a:solidFill>
                  <a:srgbClr val="002060"/>
                </a:solidFill>
              </a:rPr>
              <a:t> use cases are verticals driven</a:t>
            </a:r>
          </a:p>
          <a:p>
            <a:pPr>
              <a:lnSpc>
                <a:spcPct val="150000"/>
              </a:lnSpc>
            </a:pPr>
            <a:r>
              <a:rPr lang="en-GB" sz="1600" dirty="0" smtClean="0">
                <a:solidFill>
                  <a:srgbClr val="002060"/>
                </a:solidFill>
              </a:rPr>
              <a:t>Full benefits of having 3GPP new approach such as Ambient </a:t>
            </a:r>
            <a:r>
              <a:rPr lang="en-GB" sz="1600" dirty="0" err="1" smtClean="0">
                <a:solidFill>
                  <a:srgbClr val="002060"/>
                </a:solidFill>
              </a:rPr>
              <a:t>IoT</a:t>
            </a:r>
            <a:r>
              <a:rPr lang="en-GB" sz="1600" dirty="0" smtClean="0">
                <a:solidFill>
                  <a:srgbClr val="002060"/>
                </a:solidFill>
              </a:rPr>
              <a:t> is to be able to </a:t>
            </a:r>
            <a:r>
              <a:rPr lang="en-GB" sz="1600" dirty="0" smtClean="0">
                <a:solidFill>
                  <a:srgbClr val="002060"/>
                </a:solidFill>
              </a:rPr>
              <a:t>be supported by</a:t>
            </a:r>
            <a:r>
              <a:rPr lang="en-GB" sz="1600" dirty="0" smtClean="0">
                <a:solidFill>
                  <a:srgbClr val="002060"/>
                </a:solidFill>
              </a:rPr>
              <a:t> Private Networks or dedicated networks</a:t>
            </a:r>
          </a:p>
          <a:p>
            <a:pPr lvl="1"/>
            <a:r>
              <a:rPr lang="en-GB" sz="1400" dirty="0" smtClean="0">
                <a:solidFill>
                  <a:srgbClr val="002060"/>
                </a:solidFill>
              </a:rPr>
              <a:t>Ports/Airports/</a:t>
            </a:r>
            <a:r>
              <a:rPr lang="en-GB" sz="1400" dirty="0" err="1" smtClean="0">
                <a:solidFill>
                  <a:srgbClr val="002060"/>
                </a:solidFill>
              </a:rPr>
              <a:t>mainports</a:t>
            </a:r>
            <a:endParaRPr lang="en-GB" sz="1400" dirty="0" smtClean="0">
              <a:solidFill>
                <a:srgbClr val="002060"/>
              </a:solidFill>
            </a:endParaRPr>
          </a:p>
          <a:p>
            <a:pPr lvl="1"/>
            <a:r>
              <a:rPr lang="en-GB" sz="1400" dirty="0">
                <a:solidFill>
                  <a:srgbClr val="002060"/>
                </a:solidFill>
              </a:rPr>
              <a:t>Smart Grid/Utilities</a:t>
            </a:r>
          </a:p>
          <a:p>
            <a:pPr lvl="1"/>
            <a:r>
              <a:rPr lang="en-GB" sz="1400" dirty="0" smtClean="0">
                <a:solidFill>
                  <a:srgbClr val="002060"/>
                </a:solidFill>
              </a:rPr>
              <a:t>Warehouses</a:t>
            </a:r>
          </a:p>
          <a:p>
            <a:pPr lvl="1"/>
            <a:r>
              <a:rPr lang="en-GB" sz="1400" dirty="0" smtClean="0">
                <a:solidFill>
                  <a:srgbClr val="002060"/>
                </a:solidFill>
              </a:rPr>
              <a:t>Hospitals</a:t>
            </a:r>
          </a:p>
          <a:p>
            <a:r>
              <a:rPr lang="en-GB" sz="1600" dirty="0" smtClean="0">
                <a:solidFill>
                  <a:srgbClr val="002060"/>
                </a:solidFill>
              </a:rPr>
              <a:t>Spectrum aspect is paramount</a:t>
            </a:r>
          </a:p>
          <a:p>
            <a:r>
              <a:rPr lang="en-GB" sz="1600" dirty="0" smtClean="0">
                <a:solidFill>
                  <a:srgbClr val="002060"/>
                </a:solidFill>
              </a:rPr>
              <a:t>The scenario currently privileged by 3GPP to support Ambient </a:t>
            </a:r>
            <a:r>
              <a:rPr lang="en-GB" sz="1600" dirty="0" err="1" smtClean="0">
                <a:solidFill>
                  <a:srgbClr val="002060"/>
                </a:solidFill>
              </a:rPr>
              <a:t>IoT</a:t>
            </a:r>
            <a:r>
              <a:rPr lang="en-GB" sz="1600" dirty="0" smtClean="0">
                <a:solidFill>
                  <a:srgbClr val="002060"/>
                </a:solidFill>
              </a:rPr>
              <a:t> is use of licensed spectrum (see RWS-230407) </a:t>
            </a:r>
          </a:p>
          <a:p>
            <a:r>
              <a:rPr lang="en-GB" sz="1600" dirty="0" smtClean="0">
                <a:solidFill>
                  <a:srgbClr val="002060"/>
                </a:solidFill>
              </a:rPr>
              <a:t>See our view on the spectrum per use case types</a:t>
            </a:r>
            <a:endParaRPr lang="en-GB" sz="1600" dirty="0">
              <a:solidFill>
                <a:srgbClr val="002060"/>
              </a:solidFill>
            </a:endParaRPr>
          </a:p>
        </p:txBody>
      </p:sp>
      <p:sp>
        <p:nvSpPr>
          <p:cNvPr id="3" name="Titre 1">
            <a:extLst>
              <a:ext uri="{FF2B5EF4-FFF2-40B4-BE49-F238E27FC236}">
                <a16:creationId xmlns:a16="http://schemas.microsoft.com/office/drawing/2014/main" xmlns="" id="{832DAAFA-F955-4A56-ADEF-01EEF57A73D9}"/>
              </a:ext>
            </a:extLst>
          </p:cNvPr>
          <p:cNvSpPr txBox="1">
            <a:spLocks/>
          </p:cNvSpPr>
          <p:nvPr/>
        </p:nvSpPr>
        <p:spPr>
          <a:xfrm>
            <a:off x="179512" y="51471"/>
            <a:ext cx="8964488" cy="576063"/>
          </a:xfrm>
          <a:prstGeom prst="rect">
            <a:avLst/>
          </a:prstGeom>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nSpc>
                <a:spcPct val="150000"/>
              </a:lnSpc>
            </a:pPr>
            <a:r>
              <a:rPr lang="en-GB" sz="2800" dirty="0" smtClean="0">
                <a:solidFill>
                  <a:srgbClr val="002060"/>
                </a:solidFill>
                <a:latin typeface="+mn-lt"/>
              </a:rPr>
              <a:t>Verticals perspectives on Ambient </a:t>
            </a:r>
            <a:r>
              <a:rPr lang="en-GB" sz="2800" dirty="0" err="1" smtClean="0">
                <a:solidFill>
                  <a:srgbClr val="002060"/>
                </a:solidFill>
                <a:latin typeface="+mn-lt"/>
              </a:rPr>
              <a:t>IoT</a:t>
            </a:r>
            <a:endParaRPr lang="en-US" sz="2800" dirty="0" smtClean="0">
              <a:solidFill>
                <a:srgbClr val="002060"/>
              </a:solidFill>
              <a:latin typeface="+mn-lt"/>
            </a:endParaRPr>
          </a:p>
        </p:txBody>
      </p:sp>
    </p:spTree>
    <p:extLst>
      <p:ext uri="{BB962C8B-B14F-4D97-AF65-F5344CB8AC3E}">
        <p14:creationId xmlns:p14="http://schemas.microsoft.com/office/powerpoint/2010/main" val="3925958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smtClean="0">
                <a:solidFill>
                  <a:srgbClr val="002060"/>
                </a:solidFill>
                <a:latin typeface="+mn-lt"/>
              </a:rPr>
              <a:t>Potential spectrum for Ambient </a:t>
            </a:r>
            <a:r>
              <a:rPr lang="en-GB" sz="2800" dirty="0" err="1" smtClean="0">
                <a:solidFill>
                  <a:srgbClr val="002060"/>
                </a:solidFill>
                <a:latin typeface="+mn-lt"/>
              </a:rPr>
              <a:t>IoT</a:t>
            </a:r>
            <a:r>
              <a:rPr lang="en-GB" sz="2800" dirty="0" smtClean="0">
                <a:solidFill>
                  <a:srgbClr val="002060"/>
                </a:solidFill>
                <a:latin typeface="+mn-lt"/>
              </a:rPr>
              <a:t> Indoor use cases</a:t>
            </a:r>
            <a:endParaRPr lang="en-GB" sz="2800" dirty="0">
              <a:solidFill>
                <a:srgbClr val="002060"/>
              </a:solidFill>
              <a:latin typeface="+mn-lt"/>
            </a:endParaRPr>
          </a:p>
        </p:txBody>
      </p:sp>
      <p:graphicFrame>
        <p:nvGraphicFramePr>
          <p:cNvPr id="2" name="Table 1"/>
          <p:cNvGraphicFramePr>
            <a:graphicFrameLocks noGrp="1"/>
          </p:cNvGraphicFramePr>
          <p:nvPr>
            <p:extLst>
              <p:ext uri="{D42A27DB-BD31-4B8C-83A1-F6EECF244321}">
                <p14:modId xmlns:p14="http://schemas.microsoft.com/office/powerpoint/2010/main" val="869740843"/>
              </p:ext>
            </p:extLst>
          </p:nvPr>
        </p:nvGraphicFramePr>
        <p:xfrm>
          <a:off x="323528" y="1023273"/>
          <a:ext cx="8424934" cy="3780725"/>
        </p:xfrm>
        <a:graphic>
          <a:graphicData uri="http://schemas.openxmlformats.org/drawingml/2006/table">
            <a:tbl>
              <a:tblPr firstRow="1" bandRow="1">
                <a:tableStyleId>{5C22544A-7EE6-4342-B048-85BDC9FD1C3A}</a:tableStyleId>
              </a:tblPr>
              <a:tblGrid>
                <a:gridCol w="360040"/>
                <a:gridCol w="1080120"/>
                <a:gridCol w="2304256"/>
                <a:gridCol w="1080120"/>
                <a:gridCol w="1224136"/>
                <a:gridCol w="1172700"/>
                <a:gridCol w="1203562"/>
              </a:tblGrid>
              <a:tr h="495284">
                <a:tc>
                  <a:txBody>
                    <a:bodyPr/>
                    <a:lstStyle/>
                    <a:p>
                      <a:endParaRPr lang="en-US" dirty="0"/>
                    </a:p>
                  </a:txBody>
                  <a:tcPr>
                    <a:solidFill>
                      <a:schemeClr val="bg1"/>
                    </a:solidFill>
                  </a:tcPr>
                </a:tc>
                <a:tc>
                  <a:txBody>
                    <a:bodyPr/>
                    <a:lstStyle/>
                    <a:p>
                      <a:endParaRPr lang="en-US"/>
                    </a:p>
                  </a:txBody>
                  <a:tcPr>
                    <a:solidFill>
                      <a:schemeClr val="bg1"/>
                    </a:solidFill>
                  </a:tcPr>
                </a:tc>
                <a:tc>
                  <a:txBody>
                    <a:bodyPr/>
                    <a:lstStyle/>
                    <a:p>
                      <a:endParaRPr lang="en-US" dirty="0"/>
                    </a:p>
                  </a:txBody>
                  <a:tcPr>
                    <a:solidFill>
                      <a:schemeClr val="bg1"/>
                    </a:solidFill>
                  </a:tcPr>
                </a:tc>
                <a:tc>
                  <a:txBody>
                    <a:bodyPr/>
                    <a:lstStyle/>
                    <a:p>
                      <a:pPr algn="ctr" fontAlgn="ctr"/>
                      <a:r>
                        <a:rPr lang="en-US" sz="1600" b="0" i="0" u="none" strike="noStrike" dirty="0">
                          <a:solidFill>
                            <a:schemeClr val="bg1"/>
                          </a:solidFill>
                          <a:effectLst/>
                          <a:latin typeface="Calibri" charset="0"/>
                        </a:rPr>
                        <a:t>Unlicensed</a:t>
                      </a:r>
                    </a:p>
                  </a:txBody>
                  <a:tcPr marL="12700" marR="12700" marT="12700" marB="0" anchor="ctr"/>
                </a:tc>
                <a:tc>
                  <a:txBody>
                    <a:bodyPr/>
                    <a:lstStyle/>
                    <a:p>
                      <a:pPr algn="ctr" fontAlgn="ctr"/>
                      <a:r>
                        <a:rPr lang="en-US" sz="1600" b="0" i="0" u="none" strike="noStrike" dirty="0">
                          <a:solidFill>
                            <a:schemeClr val="bg1"/>
                          </a:solidFill>
                          <a:effectLst/>
                          <a:latin typeface="Calibri" charset="0"/>
                        </a:rPr>
                        <a:t>MNO spectrum</a:t>
                      </a:r>
                    </a:p>
                  </a:txBody>
                  <a:tcPr marL="12700" marR="12700" marT="12700" marB="0" anchor="ctr"/>
                </a:tc>
                <a:tc>
                  <a:txBody>
                    <a:bodyPr/>
                    <a:lstStyle/>
                    <a:p>
                      <a:pPr algn="ctr" fontAlgn="ctr"/>
                      <a:r>
                        <a:rPr lang="en-US" sz="1600" b="0" i="0" u="none" strike="noStrike">
                          <a:solidFill>
                            <a:schemeClr val="bg1"/>
                          </a:solidFill>
                          <a:effectLst/>
                          <a:latin typeface="Calibri" charset="0"/>
                        </a:rPr>
                        <a:t>NPN Spectrum</a:t>
                      </a:r>
                    </a:p>
                  </a:txBody>
                  <a:tcPr marL="12700" marR="12700" marT="12700" marB="0" anchor="ctr"/>
                </a:tc>
                <a:tc>
                  <a:txBody>
                    <a:bodyPr/>
                    <a:lstStyle/>
                    <a:p>
                      <a:pPr algn="ctr" fontAlgn="ctr"/>
                      <a:r>
                        <a:rPr lang="en-US" sz="1600" b="1" i="0" u="none" strike="noStrike" dirty="0">
                          <a:solidFill>
                            <a:schemeClr val="bg1"/>
                          </a:solidFill>
                          <a:effectLst/>
                          <a:latin typeface="Calibri" charset="0"/>
                        </a:rPr>
                        <a:t>preferred solution</a:t>
                      </a:r>
                    </a:p>
                  </a:txBody>
                  <a:tcPr marL="12700" marR="12700" marT="12700" marB="0" anchor="ctr"/>
                </a:tc>
              </a:tr>
              <a:tr h="804735">
                <a:tc>
                  <a:txBody>
                    <a:bodyPr/>
                    <a:lstStyle/>
                    <a:p>
                      <a:pPr algn="ctr" fontAlgn="ctr"/>
                      <a:r>
                        <a:rPr lang="en-US" sz="1400" b="0" i="0" u="none" strike="noStrike" dirty="0">
                          <a:solidFill>
                            <a:srgbClr val="002060"/>
                          </a:solidFill>
                          <a:effectLst/>
                          <a:latin typeface="Calibri" charset="0"/>
                        </a:rPr>
                        <a:t>1</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Inventory: </a:t>
                      </a:r>
                      <a:endParaRPr lang="en-US" sz="1400" b="0" i="0" u="none" strike="noStrike" dirty="0" smtClean="0">
                        <a:solidFill>
                          <a:srgbClr val="002060"/>
                        </a:solidFill>
                        <a:effectLst/>
                        <a:latin typeface="Calibri" charset="0"/>
                      </a:endParaRPr>
                    </a:p>
                    <a:p>
                      <a:pPr algn="ctr" fontAlgn="ctr"/>
                      <a:r>
                        <a:rPr lang="en-US" sz="1400" b="0" i="0" u="none" strike="noStrike" dirty="0" smtClean="0">
                          <a:solidFill>
                            <a:srgbClr val="002060"/>
                          </a:solidFill>
                          <a:effectLst/>
                          <a:latin typeface="Calibri" charset="0"/>
                        </a:rPr>
                        <a:t>10 </a:t>
                      </a:r>
                      <a:r>
                        <a:rPr lang="en-US" sz="1400" b="0" i="0" u="none" strike="noStrike" dirty="0">
                          <a:solidFill>
                            <a:srgbClr val="002060"/>
                          </a:solidFill>
                          <a:effectLst/>
                          <a:latin typeface="Calibri" charset="0"/>
                        </a:rPr>
                        <a:t>use cases</a:t>
                      </a:r>
                    </a:p>
                  </a:txBody>
                  <a:tcPr marL="12700" marR="12700" marT="12700" marB="0" anchor="ctr"/>
                </a:tc>
                <a:tc>
                  <a:txBody>
                    <a:bodyPr/>
                    <a:lstStyle/>
                    <a:p>
                      <a:pPr algn="l" fontAlgn="ctr"/>
                      <a:r>
                        <a:rPr lang="en-US" sz="1400" b="0" i="0" u="none" strike="noStrike">
                          <a:solidFill>
                            <a:srgbClr val="002060"/>
                          </a:solidFill>
                          <a:effectLst/>
                          <a:latin typeface="Calibri" charset="0"/>
                        </a:rPr>
                        <a:t>Automated warehousing, automobile manufacturing, logistics, supply chain, etc.</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a:solidFill>
                            <a:srgbClr val="002060"/>
                          </a:solidFill>
                          <a:effectLst/>
                          <a:latin typeface="Calibri" charset="0"/>
                        </a:rPr>
                        <a:t>NO</a:t>
                      </a:r>
                    </a:p>
                  </a:txBody>
                  <a:tcPr marL="12700" marR="12700" marT="12700" marB="0" anchor="ctr"/>
                </a:tc>
                <a:tc>
                  <a:txBody>
                    <a:bodyPr/>
                    <a:lstStyle/>
                    <a:p>
                      <a:pPr algn="ctr" fontAlgn="ctr"/>
                      <a:r>
                        <a:rPr lang="en-US" sz="1400" b="0" i="0" u="none" strike="noStrike">
                          <a:solidFill>
                            <a:srgbClr val="002060"/>
                          </a:solidFill>
                          <a:effectLst/>
                          <a:latin typeface="Calibri" charset="0"/>
                        </a:rPr>
                        <a:t>YES</a:t>
                      </a:r>
                    </a:p>
                  </a:txBody>
                  <a:tcPr marL="12700" marR="12700" marT="12700" marB="0" anchor="ctr"/>
                </a:tc>
                <a:tc>
                  <a:txBody>
                    <a:bodyPr/>
                    <a:lstStyle/>
                    <a:p>
                      <a:pPr algn="ctr" fontAlgn="ctr"/>
                      <a:r>
                        <a:rPr lang="en-US" sz="1400" b="1" i="0" u="none" strike="noStrike" dirty="0">
                          <a:solidFill>
                            <a:srgbClr val="002060"/>
                          </a:solidFill>
                          <a:effectLst/>
                          <a:latin typeface="Calibri" charset="0"/>
                        </a:rPr>
                        <a:t>Vertical NPN spectrum</a:t>
                      </a:r>
                    </a:p>
                  </a:txBody>
                  <a:tcPr marL="12700" marR="12700" marT="12700" marB="0" anchor="ctr"/>
                </a:tc>
              </a:tr>
              <a:tr h="804735">
                <a:tc>
                  <a:txBody>
                    <a:bodyPr/>
                    <a:lstStyle/>
                    <a:p>
                      <a:pPr algn="ctr" fontAlgn="ctr"/>
                      <a:r>
                        <a:rPr lang="en-US" sz="1400" b="0" i="0" u="none" strike="noStrike">
                          <a:solidFill>
                            <a:srgbClr val="002060"/>
                          </a:solidFill>
                          <a:effectLst/>
                          <a:latin typeface="Calibri" charset="0"/>
                        </a:rPr>
                        <a:t>2</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Sensors: </a:t>
                      </a:r>
                      <a:endParaRPr lang="en-US" sz="1400" b="0" i="0" u="none" strike="noStrike" dirty="0" smtClean="0">
                        <a:solidFill>
                          <a:srgbClr val="002060"/>
                        </a:solidFill>
                        <a:effectLst/>
                        <a:latin typeface="Calibri" charset="0"/>
                      </a:endParaRPr>
                    </a:p>
                    <a:p>
                      <a:pPr algn="ctr" fontAlgn="ctr"/>
                      <a:r>
                        <a:rPr lang="en-US" sz="1400" b="0" i="0" u="none" strike="noStrike" dirty="0" smtClean="0">
                          <a:solidFill>
                            <a:srgbClr val="002060"/>
                          </a:solidFill>
                          <a:effectLst/>
                          <a:latin typeface="Calibri" charset="0"/>
                        </a:rPr>
                        <a:t>6 </a:t>
                      </a:r>
                      <a:r>
                        <a:rPr lang="en-US" sz="1400" b="0" i="0" u="none" strike="noStrike" dirty="0">
                          <a:solidFill>
                            <a:srgbClr val="002060"/>
                          </a:solidFill>
                          <a:effectLst/>
                          <a:latin typeface="Calibri" charset="0"/>
                        </a:rPr>
                        <a:t>use cases</a:t>
                      </a:r>
                    </a:p>
                  </a:txBody>
                  <a:tcPr marL="12700" marR="12700" marT="12700" marB="0" anchor="ctr"/>
                </a:tc>
                <a:tc>
                  <a:txBody>
                    <a:bodyPr/>
                    <a:lstStyle/>
                    <a:p>
                      <a:pPr algn="l" fontAlgn="ctr"/>
                      <a:r>
                        <a:rPr lang="en-US" sz="1400" b="0" i="0" u="none" strike="noStrike">
                          <a:solidFill>
                            <a:srgbClr val="002060"/>
                          </a:solidFill>
                          <a:effectLst/>
                          <a:latin typeface="Calibri" charset="0"/>
                        </a:rPr>
                        <a:t>Smart homes, smart agriculture, smart pig farm, etc.</a:t>
                      </a:r>
                    </a:p>
                  </a:txBody>
                  <a:tcPr marL="12700" marR="12700" marT="12700" marB="0" anchor="ctr"/>
                </a:tc>
                <a:tc>
                  <a:txBody>
                    <a:bodyPr/>
                    <a:lstStyle/>
                    <a:p>
                      <a:pPr algn="ctr" fontAlgn="ctr"/>
                      <a:r>
                        <a:rPr lang="en-US" sz="1400" b="0" i="0" u="none" strike="noStrike">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U</a:t>
                      </a:r>
                      <a:r>
                        <a:rPr lang="en-US" sz="1400" b="0" i="0" u="none" strike="noStrike" dirty="0" smtClean="0">
                          <a:solidFill>
                            <a:srgbClr val="002060"/>
                          </a:solidFill>
                          <a:effectLst/>
                          <a:latin typeface="Calibri" charset="0"/>
                        </a:rPr>
                        <a:t>nlikely</a:t>
                      </a:r>
                      <a:endParaRPr lang="en-US" sz="1400" b="0" i="0" u="none" strike="noStrike" dirty="0">
                        <a:solidFill>
                          <a:srgbClr val="002060"/>
                        </a:solidFill>
                        <a:effectLst/>
                        <a:latin typeface="Calibri" charset="0"/>
                      </a:endParaRPr>
                    </a:p>
                  </a:txBody>
                  <a:tcPr marL="12700" marR="12700" marT="12700" marB="0" anchor="ctr"/>
                </a:tc>
                <a:tc>
                  <a:txBody>
                    <a:bodyPr/>
                    <a:lstStyle/>
                    <a:p>
                      <a:pPr algn="ctr" fontAlgn="ctr"/>
                      <a:r>
                        <a:rPr lang="en-US" sz="1400" b="0" i="0" u="none" strike="noStrike" dirty="0">
                          <a:solidFill>
                            <a:srgbClr val="002060"/>
                          </a:solidFill>
                          <a:effectLst/>
                          <a:latin typeface="Calibri" charset="0"/>
                        </a:rPr>
                        <a:t>U</a:t>
                      </a:r>
                      <a:r>
                        <a:rPr lang="en-US" sz="1400" b="0" i="0" u="none" strike="noStrike" dirty="0" smtClean="0">
                          <a:solidFill>
                            <a:srgbClr val="002060"/>
                          </a:solidFill>
                          <a:effectLst/>
                          <a:latin typeface="Calibri" charset="0"/>
                        </a:rPr>
                        <a:t>nlicensed </a:t>
                      </a:r>
                      <a:r>
                        <a:rPr lang="en-US" sz="1400" b="0" i="0" u="none" strike="noStrike" dirty="0">
                          <a:solidFill>
                            <a:srgbClr val="002060"/>
                          </a:solidFill>
                          <a:effectLst/>
                          <a:latin typeface="Calibri" charset="0"/>
                        </a:rPr>
                        <a:t>or operator spectrum</a:t>
                      </a:r>
                    </a:p>
                  </a:txBody>
                  <a:tcPr marL="12700" marR="12700" marT="12700" marB="0" anchor="ctr"/>
                </a:tc>
              </a:tr>
              <a:tr h="804735">
                <a:tc>
                  <a:txBody>
                    <a:bodyPr/>
                    <a:lstStyle/>
                    <a:p>
                      <a:pPr algn="ctr" fontAlgn="ctr"/>
                      <a:r>
                        <a:rPr lang="en-US" sz="1400" b="0" i="0" u="none" strike="noStrike">
                          <a:solidFill>
                            <a:srgbClr val="002060"/>
                          </a:solidFill>
                          <a:effectLst/>
                          <a:latin typeface="Calibri" charset="0"/>
                        </a:rPr>
                        <a:t>3</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Positioning: </a:t>
                      </a:r>
                      <a:endParaRPr lang="en-US" sz="1400" b="0" i="0" u="none" strike="noStrike" dirty="0" smtClean="0">
                        <a:solidFill>
                          <a:srgbClr val="002060"/>
                        </a:solidFill>
                        <a:effectLst/>
                        <a:latin typeface="Calibri" charset="0"/>
                      </a:endParaRPr>
                    </a:p>
                    <a:p>
                      <a:pPr algn="ctr" fontAlgn="ctr"/>
                      <a:r>
                        <a:rPr lang="en-US" sz="1400" b="0" i="0" u="none" strike="noStrike" dirty="0" smtClean="0">
                          <a:solidFill>
                            <a:srgbClr val="002060"/>
                          </a:solidFill>
                          <a:effectLst/>
                          <a:latin typeface="Calibri" charset="0"/>
                        </a:rPr>
                        <a:t>6 </a:t>
                      </a:r>
                      <a:r>
                        <a:rPr lang="en-US" sz="1400" b="0" i="0" u="none" strike="noStrike" dirty="0">
                          <a:solidFill>
                            <a:srgbClr val="002060"/>
                          </a:solidFill>
                          <a:effectLst/>
                          <a:latin typeface="Calibri" charset="0"/>
                        </a:rPr>
                        <a:t>use cases</a:t>
                      </a:r>
                    </a:p>
                  </a:txBody>
                  <a:tcPr marL="12700" marR="12700" marT="12700" marB="0" anchor="ctr"/>
                </a:tc>
                <a:tc>
                  <a:txBody>
                    <a:bodyPr/>
                    <a:lstStyle/>
                    <a:p>
                      <a:pPr algn="l" fontAlgn="ctr"/>
                      <a:r>
                        <a:rPr lang="en-US" sz="1400" b="0" i="0" u="none" strike="noStrike">
                          <a:solidFill>
                            <a:srgbClr val="002060"/>
                          </a:solidFill>
                          <a:effectLst/>
                          <a:latin typeface="Calibri" charset="0"/>
                        </a:rPr>
                        <a:t>Lost item finding, personal belonging finding, positioning in shopping centre, museum guide, etc.</a:t>
                      </a:r>
                    </a:p>
                  </a:txBody>
                  <a:tcPr marL="12700" marR="12700" marT="12700" marB="0" anchor="ctr"/>
                </a:tc>
                <a:tc>
                  <a:txBody>
                    <a:bodyPr/>
                    <a:lstStyle/>
                    <a:p>
                      <a:pPr algn="ctr" fontAlgn="ctr"/>
                      <a:r>
                        <a:rPr lang="en-US" sz="1400" b="0" i="0" u="none" strike="noStrike">
                          <a:solidFill>
                            <a:srgbClr val="002060"/>
                          </a:solidFill>
                          <a:effectLst/>
                          <a:latin typeface="Calibri" charset="0"/>
                        </a:rPr>
                        <a:t>YES</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U</a:t>
                      </a:r>
                      <a:r>
                        <a:rPr lang="en-US" sz="1400" b="0" i="0" u="none" strike="noStrike" dirty="0" smtClean="0">
                          <a:solidFill>
                            <a:srgbClr val="002060"/>
                          </a:solidFill>
                          <a:effectLst/>
                          <a:latin typeface="Calibri" charset="0"/>
                        </a:rPr>
                        <a:t>nlikely</a:t>
                      </a:r>
                      <a:endParaRPr lang="en-US" sz="1400" b="0" i="0" u="none" strike="noStrike" dirty="0">
                        <a:solidFill>
                          <a:srgbClr val="002060"/>
                        </a:solidFill>
                        <a:effectLst/>
                        <a:latin typeface="Calibri" charset="0"/>
                      </a:endParaRPr>
                    </a:p>
                  </a:txBody>
                  <a:tcPr marL="12700" marR="12700" marT="12700" marB="0" anchor="ctr"/>
                </a:tc>
                <a:tc>
                  <a:txBody>
                    <a:bodyPr/>
                    <a:lstStyle/>
                    <a:p>
                      <a:pPr algn="ctr" fontAlgn="ctr"/>
                      <a:r>
                        <a:rPr lang="en-US" sz="1400" b="0" i="0" u="none" strike="noStrike">
                          <a:solidFill>
                            <a:srgbClr val="002060"/>
                          </a:solidFill>
                          <a:effectLst/>
                          <a:latin typeface="Calibri" charset="0"/>
                        </a:rPr>
                        <a:t>NO</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U</a:t>
                      </a:r>
                      <a:r>
                        <a:rPr lang="en-US" sz="1400" b="0" i="0" u="none" strike="noStrike" dirty="0" smtClean="0">
                          <a:solidFill>
                            <a:srgbClr val="002060"/>
                          </a:solidFill>
                          <a:effectLst/>
                          <a:latin typeface="Calibri" charset="0"/>
                        </a:rPr>
                        <a:t>nlicensed</a:t>
                      </a:r>
                      <a:endParaRPr lang="en-US" sz="1400" b="0" i="0" u="none" strike="noStrike" dirty="0">
                        <a:solidFill>
                          <a:srgbClr val="002060"/>
                        </a:solidFill>
                        <a:effectLst/>
                        <a:latin typeface="Calibri" charset="0"/>
                      </a:endParaRPr>
                    </a:p>
                  </a:txBody>
                  <a:tcPr marL="12700" marR="12700" marT="12700" marB="0" anchor="ctr"/>
                </a:tc>
              </a:tr>
              <a:tr h="804735">
                <a:tc>
                  <a:txBody>
                    <a:bodyPr/>
                    <a:lstStyle/>
                    <a:p>
                      <a:pPr algn="ctr" fontAlgn="ctr"/>
                      <a:r>
                        <a:rPr lang="en-US" sz="1400" b="0" i="0" u="none" strike="noStrike">
                          <a:solidFill>
                            <a:srgbClr val="002060"/>
                          </a:solidFill>
                          <a:effectLst/>
                          <a:latin typeface="Calibri" charset="0"/>
                        </a:rPr>
                        <a:t>4</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Command: </a:t>
                      </a:r>
                      <a:endParaRPr lang="en-US" sz="1400" b="0" i="0" u="none" strike="noStrike" dirty="0" smtClean="0">
                        <a:solidFill>
                          <a:srgbClr val="002060"/>
                        </a:solidFill>
                        <a:effectLst/>
                        <a:latin typeface="Calibri" charset="0"/>
                      </a:endParaRPr>
                    </a:p>
                    <a:p>
                      <a:pPr algn="ctr" fontAlgn="ctr"/>
                      <a:r>
                        <a:rPr lang="en-US" sz="1400" b="0" i="0" u="none" strike="noStrike" dirty="0" smtClean="0">
                          <a:solidFill>
                            <a:srgbClr val="002060"/>
                          </a:solidFill>
                          <a:effectLst/>
                          <a:latin typeface="Calibri" charset="0"/>
                        </a:rPr>
                        <a:t>5 </a:t>
                      </a:r>
                      <a:r>
                        <a:rPr lang="en-US" sz="1400" b="0" i="0" u="none" strike="noStrike" dirty="0">
                          <a:solidFill>
                            <a:srgbClr val="002060"/>
                          </a:solidFill>
                          <a:effectLst/>
                          <a:latin typeface="Calibri" charset="0"/>
                        </a:rPr>
                        <a:t>use cases</a:t>
                      </a:r>
                    </a:p>
                  </a:txBody>
                  <a:tcPr marL="12700" marR="12700" marT="12700" marB="0" anchor="ctr"/>
                </a:tc>
                <a:tc>
                  <a:txBody>
                    <a:bodyPr/>
                    <a:lstStyle/>
                    <a:p>
                      <a:pPr algn="l" fontAlgn="ctr"/>
                      <a:r>
                        <a:rPr lang="en-US" sz="1400" b="0" i="0" u="none" strike="noStrike">
                          <a:solidFill>
                            <a:srgbClr val="002060"/>
                          </a:solidFill>
                          <a:effectLst/>
                          <a:latin typeface="Calibri" charset="0"/>
                        </a:rPr>
                        <a:t>Electronic shelf label, elderly health care, device deactivation, etc</a:t>
                      </a:r>
                    </a:p>
                  </a:txBody>
                  <a:tcPr marL="12700" marR="12700" marT="12700" marB="0" anchor="ctr"/>
                </a:tc>
                <a:tc>
                  <a:txBody>
                    <a:bodyPr/>
                    <a:lstStyle/>
                    <a:p>
                      <a:pPr algn="ctr" fontAlgn="ctr"/>
                      <a:r>
                        <a:rPr lang="en-US" sz="1400" b="0" i="0" u="none" strike="noStrike">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U</a:t>
                      </a:r>
                      <a:r>
                        <a:rPr lang="en-US" sz="1400" b="0" i="0" u="none" strike="noStrike" dirty="0" smtClean="0">
                          <a:solidFill>
                            <a:srgbClr val="002060"/>
                          </a:solidFill>
                          <a:effectLst/>
                          <a:latin typeface="Calibri" charset="0"/>
                        </a:rPr>
                        <a:t>nlikely</a:t>
                      </a:r>
                      <a:endParaRPr lang="en-US" sz="1400" b="0" i="0" u="none" strike="noStrike" dirty="0">
                        <a:solidFill>
                          <a:srgbClr val="002060"/>
                        </a:solidFill>
                        <a:effectLst/>
                        <a:latin typeface="Calibri" charset="0"/>
                      </a:endParaRPr>
                    </a:p>
                  </a:txBody>
                  <a:tcPr marL="12700" marR="12700" marT="12700" marB="0" anchor="ctr"/>
                </a:tc>
                <a:tc>
                  <a:txBody>
                    <a:bodyPr/>
                    <a:lstStyle/>
                    <a:p>
                      <a:pPr algn="ctr" fontAlgn="ctr"/>
                      <a:r>
                        <a:rPr lang="en-US" sz="1400" b="0" i="0" u="none" strike="noStrike" dirty="0">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U</a:t>
                      </a:r>
                      <a:r>
                        <a:rPr lang="en-US" sz="1400" b="0" i="0" u="none" strike="noStrike" dirty="0" smtClean="0">
                          <a:solidFill>
                            <a:srgbClr val="002060"/>
                          </a:solidFill>
                          <a:effectLst/>
                          <a:latin typeface="Calibri" charset="0"/>
                        </a:rPr>
                        <a:t>nlicensed </a:t>
                      </a:r>
                      <a:r>
                        <a:rPr lang="en-US" sz="1400" b="0" i="0" u="none" strike="noStrike" dirty="0">
                          <a:solidFill>
                            <a:srgbClr val="002060"/>
                          </a:solidFill>
                          <a:effectLst/>
                          <a:latin typeface="Calibri" charset="0"/>
                        </a:rPr>
                        <a:t>or </a:t>
                      </a:r>
                      <a:r>
                        <a:rPr lang="en-US" sz="1400" b="1" i="0" u="none" strike="noStrike" dirty="0">
                          <a:solidFill>
                            <a:srgbClr val="002060"/>
                          </a:solidFill>
                          <a:effectLst/>
                          <a:latin typeface="Calibri" charset="0"/>
                        </a:rPr>
                        <a:t>vertical NPN spectrum</a:t>
                      </a:r>
                    </a:p>
                  </a:txBody>
                  <a:tcPr marL="12700" marR="12700" marT="12700" marB="0" anchor="ctr"/>
                </a:tc>
              </a:tr>
            </a:tbl>
          </a:graphicData>
        </a:graphic>
      </p:graphicFrame>
      <p:sp>
        <p:nvSpPr>
          <p:cNvPr id="5" name="TextBox 4"/>
          <p:cNvSpPr txBox="1"/>
          <p:nvPr/>
        </p:nvSpPr>
        <p:spPr>
          <a:xfrm>
            <a:off x="5453972" y="4845809"/>
            <a:ext cx="3294492" cy="246221"/>
          </a:xfrm>
          <a:prstGeom prst="rect">
            <a:avLst/>
          </a:prstGeom>
          <a:noFill/>
        </p:spPr>
        <p:txBody>
          <a:bodyPr wrap="none" rtlCol="0">
            <a:spAutoFit/>
          </a:bodyPr>
          <a:lstStyle/>
          <a:p>
            <a:r>
              <a:rPr lang="en-US" sz="1000" i="1" smtClean="0">
                <a:solidFill>
                  <a:srgbClr val="002060"/>
                </a:solidFill>
                <a:latin typeface="+mn-lt"/>
              </a:rPr>
              <a:t>Analysis conducted </a:t>
            </a:r>
            <a:r>
              <a:rPr lang="en-US" sz="1000" i="1" smtClean="0">
                <a:solidFill>
                  <a:srgbClr val="002060"/>
                </a:solidFill>
                <a:latin typeface="+mn-lt"/>
              </a:rPr>
              <a:t>by </a:t>
            </a:r>
            <a:r>
              <a:rPr lang="en-US" sz="1000" i="1" smtClean="0">
                <a:solidFill>
                  <a:srgbClr val="002060"/>
                </a:solidFill>
                <a:latin typeface="+mn-lt"/>
              </a:rPr>
              <a:t>EUWENA’s “Use Case</a:t>
            </a:r>
            <a:r>
              <a:rPr lang="en-US" sz="1000" i="1" dirty="0" smtClean="0">
                <a:solidFill>
                  <a:srgbClr val="002060"/>
                </a:solidFill>
                <a:latin typeface="+mn-lt"/>
              </a:rPr>
              <a:t>” working group</a:t>
            </a:r>
            <a:endParaRPr lang="en-US" sz="1000" i="1" dirty="0">
              <a:solidFill>
                <a:srgbClr val="002060"/>
              </a:solidFill>
              <a:latin typeface="+mn-lt"/>
            </a:endParaRPr>
          </a:p>
        </p:txBody>
      </p:sp>
    </p:spTree>
    <p:extLst>
      <p:ext uri="{BB962C8B-B14F-4D97-AF65-F5344CB8AC3E}">
        <p14:creationId xmlns:p14="http://schemas.microsoft.com/office/powerpoint/2010/main" val="1626896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smtClean="0">
                <a:solidFill>
                  <a:srgbClr val="002060"/>
                </a:solidFill>
                <a:latin typeface="+mn-lt"/>
              </a:rPr>
              <a:t>Potential spectrum for Ambient </a:t>
            </a:r>
            <a:r>
              <a:rPr lang="en-GB" sz="2800" dirty="0" err="1" smtClean="0">
                <a:solidFill>
                  <a:srgbClr val="002060"/>
                </a:solidFill>
                <a:latin typeface="+mn-lt"/>
              </a:rPr>
              <a:t>IoT</a:t>
            </a:r>
            <a:r>
              <a:rPr lang="en-GB" sz="2800" dirty="0" smtClean="0">
                <a:solidFill>
                  <a:srgbClr val="002060"/>
                </a:solidFill>
                <a:latin typeface="+mn-lt"/>
              </a:rPr>
              <a:t> Outdoor use cases</a:t>
            </a:r>
            <a:endParaRPr lang="en-GB" sz="2800" dirty="0">
              <a:solidFill>
                <a:srgbClr val="002060"/>
              </a:solidFill>
              <a:latin typeface="+mn-lt"/>
            </a:endParaRPr>
          </a:p>
        </p:txBody>
      </p:sp>
      <p:graphicFrame>
        <p:nvGraphicFramePr>
          <p:cNvPr id="2" name="Table 1"/>
          <p:cNvGraphicFramePr>
            <a:graphicFrameLocks noGrp="1"/>
          </p:cNvGraphicFramePr>
          <p:nvPr>
            <p:extLst>
              <p:ext uri="{D42A27DB-BD31-4B8C-83A1-F6EECF244321}">
                <p14:modId xmlns:p14="http://schemas.microsoft.com/office/powerpoint/2010/main" val="2109873295"/>
              </p:ext>
            </p:extLst>
          </p:nvPr>
        </p:nvGraphicFramePr>
        <p:xfrm>
          <a:off x="323528" y="809913"/>
          <a:ext cx="8424934" cy="3994085"/>
        </p:xfrm>
        <a:graphic>
          <a:graphicData uri="http://schemas.openxmlformats.org/drawingml/2006/table">
            <a:tbl>
              <a:tblPr firstRow="1" bandRow="1">
                <a:tableStyleId>{5C22544A-7EE6-4342-B048-85BDC9FD1C3A}</a:tableStyleId>
              </a:tblPr>
              <a:tblGrid>
                <a:gridCol w="360040"/>
                <a:gridCol w="1080120"/>
                <a:gridCol w="2304256"/>
                <a:gridCol w="1080120"/>
                <a:gridCol w="1224136"/>
                <a:gridCol w="1172700"/>
                <a:gridCol w="1203562"/>
              </a:tblGrid>
              <a:tr h="495284">
                <a:tc>
                  <a:txBody>
                    <a:bodyPr/>
                    <a:lstStyle/>
                    <a:p>
                      <a:endParaRPr lang="en-US" dirty="0"/>
                    </a:p>
                  </a:txBody>
                  <a:tcPr>
                    <a:solidFill>
                      <a:schemeClr val="bg1"/>
                    </a:solidFill>
                  </a:tcPr>
                </a:tc>
                <a:tc>
                  <a:txBody>
                    <a:bodyPr/>
                    <a:lstStyle/>
                    <a:p>
                      <a:endParaRPr lang="en-US"/>
                    </a:p>
                  </a:txBody>
                  <a:tcPr>
                    <a:solidFill>
                      <a:schemeClr val="bg1"/>
                    </a:solidFill>
                  </a:tcPr>
                </a:tc>
                <a:tc>
                  <a:txBody>
                    <a:bodyPr/>
                    <a:lstStyle/>
                    <a:p>
                      <a:endParaRPr lang="en-US" dirty="0"/>
                    </a:p>
                  </a:txBody>
                  <a:tcPr>
                    <a:solidFill>
                      <a:schemeClr val="bg1"/>
                    </a:solidFill>
                  </a:tcPr>
                </a:tc>
                <a:tc>
                  <a:txBody>
                    <a:bodyPr/>
                    <a:lstStyle/>
                    <a:p>
                      <a:pPr algn="ctr" fontAlgn="ctr"/>
                      <a:r>
                        <a:rPr lang="en-US" sz="1600" b="0" i="0" u="none" strike="noStrike" dirty="0">
                          <a:solidFill>
                            <a:schemeClr val="bg1"/>
                          </a:solidFill>
                          <a:effectLst/>
                          <a:latin typeface="Calibri" charset="0"/>
                        </a:rPr>
                        <a:t>Unlicensed</a:t>
                      </a:r>
                    </a:p>
                  </a:txBody>
                  <a:tcPr marL="12700" marR="12700" marT="12700" marB="0" anchor="ctr"/>
                </a:tc>
                <a:tc>
                  <a:txBody>
                    <a:bodyPr/>
                    <a:lstStyle/>
                    <a:p>
                      <a:pPr algn="ctr" fontAlgn="ctr"/>
                      <a:r>
                        <a:rPr lang="en-US" sz="1600" b="0" i="0" u="none" strike="noStrike" dirty="0">
                          <a:solidFill>
                            <a:schemeClr val="bg1"/>
                          </a:solidFill>
                          <a:effectLst/>
                          <a:latin typeface="Calibri" charset="0"/>
                        </a:rPr>
                        <a:t>MNO spectrum</a:t>
                      </a:r>
                    </a:p>
                  </a:txBody>
                  <a:tcPr marL="12700" marR="12700" marT="12700" marB="0" anchor="ctr"/>
                </a:tc>
                <a:tc>
                  <a:txBody>
                    <a:bodyPr/>
                    <a:lstStyle/>
                    <a:p>
                      <a:pPr algn="ctr" fontAlgn="ctr"/>
                      <a:r>
                        <a:rPr lang="en-US" sz="1600" b="0" i="0" u="none" strike="noStrike">
                          <a:solidFill>
                            <a:schemeClr val="bg1"/>
                          </a:solidFill>
                          <a:effectLst/>
                          <a:latin typeface="Calibri" charset="0"/>
                        </a:rPr>
                        <a:t>NPN Spectrum</a:t>
                      </a:r>
                    </a:p>
                  </a:txBody>
                  <a:tcPr marL="12700" marR="12700" marT="12700" marB="0" anchor="ctr"/>
                </a:tc>
                <a:tc>
                  <a:txBody>
                    <a:bodyPr/>
                    <a:lstStyle/>
                    <a:p>
                      <a:pPr algn="ctr" fontAlgn="ctr"/>
                      <a:r>
                        <a:rPr lang="en-US" sz="1600" b="1" i="0" u="none" strike="noStrike" dirty="0">
                          <a:solidFill>
                            <a:schemeClr val="bg1"/>
                          </a:solidFill>
                          <a:effectLst/>
                          <a:latin typeface="Calibri" charset="0"/>
                        </a:rPr>
                        <a:t>preferred solution</a:t>
                      </a:r>
                    </a:p>
                  </a:txBody>
                  <a:tcPr marL="12700" marR="12700" marT="12700" marB="0" anchor="ctr"/>
                </a:tc>
              </a:tr>
              <a:tr h="804735">
                <a:tc>
                  <a:txBody>
                    <a:bodyPr/>
                    <a:lstStyle/>
                    <a:p>
                      <a:pPr algn="ctr" fontAlgn="ctr"/>
                      <a:r>
                        <a:rPr lang="en-US" sz="1400" b="0" i="0" u="none" strike="noStrike" dirty="0">
                          <a:solidFill>
                            <a:srgbClr val="002060"/>
                          </a:solidFill>
                          <a:effectLst/>
                          <a:latin typeface="Calibri" charset="0"/>
                        </a:rPr>
                        <a:t>5</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Inventory: </a:t>
                      </a:r>
                      <a:endParaRPr lang="en-US" sz="1400" b="0" i="0" u="none" strike="noStrike" dirty="0" smtClean="0">
                        <a:solidFill>
                          <a:srgbClr val="002060"/>
                        </a:solidFill>
                        <a:effectLst/>
                        <a:latin typeface="Calibri" charset="0"/>
                      </a:endParaRPr>
                    </a:p>
                    <a:p>
                      <a:pPr algn="ctr" fontAlgn="ctr"/>
                      <a:r>
                        <a:rPr lang="en-US" sz="1400" b="0" i="0" u="none" strike="noStrike" dirty="0" smtClean="0">
                          <a:solidFill>
                            <a:srgbClr val="002060"/>
                          </a:solidFill>
                          <a:effectLst/>
                          <a:latin typeface="Calibri" charset="0"/>
                        </a:rPr>
                        <a:t>4 </a:t>
                      </a:r>
                      <a:r>
                        <a:rPr lang="en-US" sz="1400" b="0" i="0" u="none" strike="noStrike" dirty="0">
                          <a:solidFill>
                            <a:srgbClr val="002060"/>
                          </a:solidFill>
                          <a:effectLst/>
                          <a:latin typeface="Calibri" charset="0"/>
                        </a:rPr>
                        <a:t>use </a:t>
                      </a:r>
                      <a:r>
                        <a:rPr lang="en-US" sz="1400" b="0" i="0" u="none" strike="noStrike" dirty="0" smtClean="0">
                          <a:solidFill>
                            <a:srgbClr val="002060"/>
                          </a:solidFill>
                          <a:effectLst/>
                          <a:latin typeface="Calibri" charset="0"/>
                        </a:rPr>
                        <a:t>cases</a:t>
                      </a:r>
                      <a:endParaRPr lang="en-US" sz="1400" b="0" i="0" u="none" strike="noStrike" dirty="0">
                        <a:solidFill>
                          <a:srgbClr val="002060"/>
                        </a:solidFill>
                        <a:effectLst/>
                        <a:latin typeface="Calibri" charset="0"/>
                      </a:endParaRPr>
                    </a:p>
                  </a:txBody>
                  <a:tcPr marL="12700" marR="12700" marT="12700" marB="0" anchor="ctr"/>
                </a:tc>
                <a:tc>
                  <a:txBody>
                    <a:bodyPr/>
                    <a:lstStyle/>
                    <a:p>
                      <a:pPr algn="l" fontAlgn="ctr"/>
                      <a:r>
                        <a:rPr lang="en-US" sz="1400" b="0" i="0" u="none" strike="noStrike">
                          <a:solidFill>
                            <a:srgbClr val="002060"/>
                          </a:solidFill>
                          <a:effectLst/>
                          <a:latin typeface="Calibri" charset="0"/>
                        </a:rPr>
                        <a:t>Airport terminal / shipping port asset tracking, medical instruments management, etc.</a:t>
                      </a:r>
                    </a:p>
                  </a:txBody>
                  <a:tcPr marL="12700" marR="12700" marT="12700" marB="0" anchor="ctr"/>
                </a:tc>
                <a:tc>
                  <a:txBody>
                    <a:bodyPr/>
                    <a:lstStyle/>
                    <a:p>
                      <a:pPr algn="ctr" fontAlgn="ctr"/>
                      <a:r>
                        <a:rPr lang="en-US" sz="1400" b="0" i="0" u="none" strike="noStrike">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a:solidFill>
                            <a:srgbClr val="002060"/>
                          </a:solidFill>
                          <a:effectLst/>
                          <a:latin typeface="Calibri" charset="0"/>
                        </a:rPr>
                        <a:t>NO</a:t>
                      </a:r>
                    </a:p>
                  </a:txBody>
                  <a:tcPr marL="12700" marR="12700" marT="12700" marB="0" anchor="ctr"/>
                </a:tc>
                <a:tc>
                  <a:txBody>
                    <a:bodyPr/>
                    <a:lstStyle/>
                    <a:p>
                      <a:pPr algn="ctr" fontAlgn="ctr"/>
                      <a:r>
                        <a:rPr lang="en-US" sz="1400" b="0" i="0" u="none" strike="noStrike">
                          <a:solidFill>
                            <a:srgbClr val="002060"/>
                          </a:solidFill>
                          <a:effectLst/>
                          <a:latin typeface="Calibri" charset="0"/>
                        </a:rPr>
                        <a:t>YES</a:t>
                      </a:r>
                    </a:p>
                  </a:txBody>
                  <a:tcPr marL="12700" marR="12700" marT="12700" marB="0" anchor="ctr"/>
                </a:tc>
                <a:tc>
                  <a:txBody>
                    <a:bodyPr/>
                    <a:lstStyle/>
                    <a:p>
                      <a:pPr algn="ctr" fontAlgn="ctr"/>
                      <a:r>
                        <a:rPr lang="en-US" sz="1400" b="1" i="0" u="none" strike="noStrike" dirty="0">
                          <a:solidFill>
                            <a:srgbClr val="002060"/>
                          </a:solidFill>
                          <a:effectLst/>
                          <a:latin typeface="Calibri" charset="0"/>
                        </a:rPr>
                        <a:t>Vertical NPN spectrum</a:t>
                      </a:r>
                    </a:p>
                  </a:txBody>
                  <a:tcPr marL="12700" marR="12700" marT="12700" marB="0" anchor="ctr"/>
                </a:tc>
              </a:tr>
              <a:tr h="804735">
                <a:tc>
                  <a:txBody>
                    <a:bodyPr/>
                    <a:lstStyle/>
                    <a:p>
                      <a:pPr algn="ctr" fontAlgn="ctr"/>
                      <a:r>
                        <a:rPr lang="en-US" sz="1400" b="0" i="0" u="none" strike="noStrike" dirty="0">
                          <a:solidFill>
                            <a:srgbClr val="002060"/>
                          </a:solidFill>
                          <a:effectLst/>
                          <a:latin typeface="Calibri" charset="0"/>
                        </a:rPr>
                        <a:t>6</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Sensors: </a:t>
                      </a:r>
                      <a:endParaRPr lang="en-US" sz="1400" b="0" i="0" u="none" strike="noStrike" dirty="0" smtClean="0">
                        <a:solidFill>
                          <a:srgbClr val="002060"/>
                        </a:solidFill>
                        <a:effectLst/>
                        <a:latin typeface="Calibri" charset="0"/>
                      </a:endParaRPr>
                    </a:p>
                    <a:p>
                      <a:pPr algn="ctr" fontAlgn="ctr"/>
                      <a:r>
                        <a:rPr lang="en-US" sz="1400" b="0" i="0" u="none" strike="noStrike" dirty="0" smtClean="0">
                          <a:solidFill>
                            <a:srgbClr val="002060"/>
                          </a:solidFill>
                          <a:effectLst/>
                          <a:latin typeface="Calibri" charset="0"/>
                        </a:rPr>
                        <a:t>5 </a:t>
                      </a:r>
                      <a:r>
                        <a:rPr lang="en-US" sz="1400" b="0" i="0" u="none" strike="noStrike" dirty="0">
                          <a:solidFill>
                            <a:srgbClr val="002060"/>
                          </a:solidFill>
                          <a:effectLst/>
                          <a:latin typeface="Calibri" charset="0"/>
                        </a:rPr>
                        <a:t>use cases</a:t>
                      </a:r>
                    </a:p>
                  </a:txBody>
                  <a:tcPr marL="12700" marR="12700" marT="12700" marB="0" anchor="ctr"/>
                </a:tc>
                <a:tc>
                  <a:txBody>
                    <a:bodyPr/>
                    <a:lstStyle/>
                    <a:p>
                      <a:pPr algn="l" fontAlgn="ctr"/>
                      <a:r>
                        <a:rPr lang="en-US" sz="1400" b="0" i="0" u="none" strike="noStrike">
                          <a:solidFill>
                            <a:srgbClr val="002060"/>
                          </a:solidFill>
                          <a:effectLst/>
                          <a:latin typeface="Calibri" charset="0"/>
                        </a:rPr>
                        <a:t>Smart grid, forest fire monitoring, manhole cover safety monitoring, bridge health monitoring, dairy farming, etc.</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dirty="0" smtClean="0">
                          <a:solidFill>
                            <a:srgbClr val="002060"/>
                          </a:solidFill>
                          <a:effectLst/>
                          <a:latin typeface="Calibri" charset="0"/>
                        </a:rPr>
                        <a:t>Eventually</a:t>
                      </a:r>
                      <a:r>
                        <a:rPr lang="en-US" sz="1400" b="0" i="0" u="none" strike="noStrike" baseline="0" dirty="0" smtClean="0">
                          <a:solidFill>
                            <a:srgbClr val="002060"/>
                          </a:solidFill>
                          <a:effectLst/>
                          <a:latin typeface="Calibri" charset="0"/>
                        </a:rPr>
                        <a:t> for some use cases</a:t>
                      </a:r>
                      <a:endParaRPr lang="en-US" sz="1400" b="0" i="0" u="none" strike="noStrike" dirty="0">
                        <a:solidFill>
                          <a:srgbClr val="002060"/>
                        </a:solidFill>
                        <a:effectLst/>
                        <a:latin typeface="Calibri" charset="0"/>
                      </a:endParaRPr>
                    </a:p>
                  </a:txBody>
                  <a:tcPr marL="12700" marR="12700" marT="12700" marB="0" anchor="ctr"/>
                </a:tc>
                <a:tc>
                  <a:txBody>
                    <a:bodyPr/>
                    <a:lstStyle/>
                    <a:p>
                      <a:pPr algn="ctr" fontAlgn="ctr"/>
                      <a:r>
                        <a:rPr lang="en-US" sz="1400" b="0" i="0" u="none" strike="noStrike" dirty="0" smtClean="0">
                          <a:solidFill>
                            <a:srgbClr val="002060"/>
                          </a:solidFill>
                          <a:effectLst/>
                          <a:latin typeface="Calibri" charset="0"/>
                        </a:rPr>
                        <a:t>Eventually</a:t>
                      </a:r>
                      <a:endParaRPr lang="en-US" sz="1400" b="0" i="0" u="none" strike="noStrike" dirty="0">
                        <a:solidFill>
                          <a:srgbClr val="002060"/>
                        </a:solidFill>
                        <a:effectLst/>
                        <a:latin typeface="Calibri" charset="0"/>
                      </a:endParaRPr>
                    </a:p>
                  </a:txBody>
                  <a:tcPr marL="12700" marR="12700" marT="12700" marB="0" anchor="ctr"/>
                </a:tc>
                <a:tc>
                  <a:txBody>
                    <a:bodyPr/>
                    <a:lstStyle/>
                    <a:p>
                      <a:pPr algn="ctr" fontAlgn="ctr"/>
                      <a:r>
                        <a:rPr lang="en-US" sz="1400" b="0" i="0" u="none" strike="noStrike" dirty="0" smtClean="0">
                          <a:solidFill>
                            <a:srgbClr val="002060"/>
                          </a:solidFill>
                          <a:effectLst/>
                          <a:latin typeface="Calibri" charset="0"/>
                        </a:rPr>
                        <a:t>Unlicensed or </a:t>
                      </a:r>
                      <a:r>
                        <a:rPr lang="en-US" sz="1400" b="1" i="0" u="none" strike="noStrike" dirty="0" smtClean="0">
                          <a:solidFill>
                            <a:srgbClr val="002060"/>
                          </a:solidFill>
                          <a:effectLst/>
                          <a:latin typeface="Calibri" charset="0"/>
                        </a:rPr>
                        <a:t>vertical NPN spectrum</a:t>
                      </a:r>
                      <a:endParaRPr lang="en-US" sz="1400" b="1" i="0" u="none" strike="noStrike" dirty="0">
                        <a:solidFill>
                          <a:srgbClr val="002060"/>
                        </a:solidFill>
                        <a:effectLst/>
                        <a:latin typeface="Calibri" charset="0"/>
                      </a:endParaRPr>
                    </a:p>
                  </a:txBody>
                  <a:tcPr marL="12700" marR="12700" marT="12700" marB="0" anchor="ctr"/>
                </a:tc>
              </a:tr>
              <a:tr h="804735">
                <a:tc>
                  <a:txBody>
                    <a:bodyPr/>
                    <a:lstStyle/>
                    <a:p>
                      <a:pPr algn="ctr" fontAlgn="ctr"/>
                      <a:r>
                        <a:rPr lang="en-US" sz="1400" b="0" i="0" u="none" strike="noStrike" dirty="0">
                          <a:solidFill>
                            <a:srgbClr val="002060"/>
                          </a:solidFill>
                          <a:effectLst/>
                          <a:latin typeface="Calibri" charset="0"/>
                        </a:rPr>
                        <a:t>7</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Positioning (in public area): </a:t>
                      </a:r>
                      <a:endParaRPr lang="en-US" sz="1400" b="0" i="0" u="none" strike="noStrike" dirty="0" smtClean="0">
                        <a:solidFill>
                          <a:srgbClr val="002060"/>
                        </a:solidFill>
                        <a:effectLst/>
                        <a:latin typeface="Calibri" charset="0"/>
                      </a:endParaRPr>
                    </a:p>
                    <a:p>
                      <a:pPr algn="ctr" fontAlgn="ctr"/>
                      <a:r>
                        <a:rPr lang="en-US" sz="1400" b="0" i="0" u="none" strike="noStrike" dirty="0" smtClean="0">
                          <a:solidFill>
                            <a:srgbClr val="002060"/>
                          </a:solidFill>
                          <a:effectLst/>
                          <a:latin typeface="Calibri" charset="0"/>
                        </a:rPr>
                        <a:t>3 </a:t>
                      </a:r>
                      <a:r>
                        <a:rPr lang="en-US" sz="1400" b="0" i="0" u="none" strike="noStrike" dirty="0">
                          <a:solidFill>
                            <a:srgbClr val="002060"/>
                          </a:solidFill>
                          <a:effectLst/>
                          <a:latin typeface="Calibri" charset="0"/>
                        </a:rPr>
                        <a:t>use cases</a:t>
                      </a:r>
                    </a:p>
                  </a:txBody>
                  <a:tcPr marL="12700" marR="12700" marT="12700" marB="0" anchor="ctr"/>
                </a:tc>
                <a:tc>
                  <a:txBody>
                    <a:bodyPr/>
                    <a:lstStyle/>
                    <a:p>
                      <a:pPr algn="l" fontAlgn="ctr"/>
                      <a:r>
                        <a:rPr lang="en-US" sz="1400" b="0" i="0" u="none" strike="noStrike">
                          <a:solidFill>
                            <a:srgbClr val="002060"/>
                          </a:solidFill>
                          <a:effectLst/>
                          <a:latin typeface="Calibri" charset="0"/>
                        </a:rPr>
                        <a:t>Personal belonging finding, remote lost item finding, etc.</a:t>
                      </a:r>
                    </a:p>
                  </a:txBody>
                  <a:tcPr marL="12700" marR="12700" marT="12700" marB="0" anchor="ctr"/>
                </a:tc>
                <a:tc>
                  <a:txBody>
                    <a:bodyPr/>
                    <a:lstStyle/>
                    <a:p>
                      <a:pPr algn="ctr" fontAlgn="ctr"/>
                      <a:r>
                        <a:rPr lang="en-US" sz="1400" b="0" i="0" u="none" strike="noStrike">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Eventually</a:t>
                      </a:r>
                    </a:p>
                  </a:txBody>
                  <a:tcPr marL="12700" marR="12700" marT="12700" marB="0" anchor="ctr"/>
                </a:tc>
                <a:tc>
                  <a:txBody>
                    <a:bodyPr/>
                    <a:lstStyle/>
                    <a:p>
                      <a:pPr algn="ctr" fontAlgn="ctr"/>
                      <a:r>
                        <a:rPr lang="en-US" sz="1400" b="0" i="0" u="none" strike="noStrike">
                          <a:solidFill>
                            <a:srgbClr val="002060"/>
                          </a:solidFill>
                          <a:effectLst/>
                          <a:latin typeface="Calibri" charset="0"/>
                        </a:rPr>
                        <a:t>NO</a:t>
                      </a:r>
                    </a:p>
                  </a:txBody>
                  <a:tcPr marL="12700" marR="12700" marT="12700" marB="0" anchor="ctr"/>
                </a:tc>
                <a:tc>
                  <a:txBody>
                    <a:bodyPr/>
                    <a:lstStyle/>
                    <a:p>
                      <a:pPr algn="ctr" fontAlgn="ctr"/>
                      <a:r>
                        <a:rPr lang="en-US" sz="1400" b="0" i="0" u="none" strike="noStrike" dirty="0" smtClean="0">
                          <a:solidFill>
                            <a:srgbClr val="002060"/>
                          </a:solidFill>
                          <a:effectLst/>
                          <a:latin typeface="Calibri" charset="0"/>
                        </a:rPr>
                        <a:t>Unlicensed </a:t>
                      </a:r>
                      <a:r>
                        <a:rPr lang="en-US" sz="1400" b="0" i="0" u="none" strike="noStrike" dirty="0">
                          <a:solidFill>
                            <a:srgbClr val="002060"/>
                          </a:solidFill>
                          <a:effectLst/>
                          <a:latin typeface="Calibri" charset="0"/>
                        </a:rPr>
                        <a:t>or operator spectrum</a:t>
                      </a:r>
                    </a:p>
                  </a:txBody>
                  <a:tcPr marL="12700" marR="12700" marT="12700" marB="0" anchor="ctr"/>
                </a:tc>
              </a:tr>
              <a:tr h="804735">
                <a:tc>
                  <a:txBody>
                    <a:bodyPr/>
                    <a:lstStyle/>
                    <a:p>
                      <a:pPr algn="ctr" fontAlgn="ctr"/>
                      <a:r>
                        <a:rPr lang="en-US" sz="1400" b="0" i="0" u="none" strike="noStrike" dirty="0">
                          <a:solidFill>
                            <a:srgbClr val="002060"/>
                          </a:solidFill>
                          <a:effectLst/>
                          <a:latin typeface="Calibri" charset="0"/>
                        </a:rPr>
                        <a:t>8</a:t>
                      </a:r>
                    </a:p>
                  </a:txBody>
                  <a:tcPr marL="12700" marR="12700" marT="12700" marB="0" anchor="ctr"/>
                </a:tc>
                <a:tc>
                  <a:txBody>
                    <a:bodyPr/>
                    <a:lstStyle/>
                    <a:p>
                      <a:pPr algn="ctr" fontAlgn="ctr"/>
                      <a:r>
                        <a:rPr lang="en-US" sz="1400" b="0" i="0" u="none" strike="noStrike" dirty="0">
                          <a:solidFill>
                            <a:srgbClr val="002060"/>
                          </a:solidFill>
                          <a:effectLst/>
                          <a:latin typeface="Calibri" charset="0"/>
                        </a:rPr>
                        <a:t>Command (in public area</a:t>
                      </a:r>
                      <a:r>
                        <a:rPr lang="en-US" sz="1400" b="0" i="0" u="none" strike="noStrike" dirty="0" smtClean="0">
                          <a:solidFill>
                            <a:srgbClr val="002060"/>
                          </a:solidFill>
                          <a:effectLst/>
                          <a:latin typeface="Calibri" charset="0"/>
                        </a:rPr>
                        <a:t>):</a:t>
                      </a:r>
                    </a:p>
                    <a:p>
                      <a:pPr algn="ctr" fontAlgn="ctr"/>
                      <a:r>
                        <a:rPr lang="en-US" sz="1400" b="0" i="0" u="none" strike="noStrike" dirty="0" smtClean="0">
                          <a:solidFill>
                            <a:srgbClr val="002060"/>
                          </a:solidFill>
                          <a:effectLst/>
                          <a:latin typeface="Calibri" charset="0"/>
                        </a:rPr>
                        <a:t> </a:t>
                      </a:r>
                      <a:r>
                        <a:rPr lang="en-US" sz="1400" b="0" i="0" u="none" strike="noStrike" dirty="0">
                          <a:solidFill>
                            <a:srgbClr val="002060"/>
                          </a:solidFill>
                          <a:effectLst/>
                          <a:latin typeface="Calibri" charset="0"/>
                        </a:rPr>
                        <a:t>4 use cases</a:t>
                      </a:r>
                    </a:p>
                  </a:txBody>
                  <a:tcPr marL="12700" marR="12700" marT="12700" marB="0" anchor="ctr"/>
                </a:tc>
                <a:tc>
                  <a:txBody>
                    <a:bodyPr/>
                    <a:lstStyle/>
                    <a:p>
                      <a:pPr algn="l" fontAlgn="ctr"/>
                      <a:r>
                        <a:rPr lang="en-US" sz="1400" b="0" i="0" u="none" strike="noStrike">
                          <a:solidFill>
                            <a:srgbClr val="002060"/>
                          </a:solidFill>
                          <a:effectLst/>
                          <a:latin typeface="Calibri" charset="0"/>
                        </a:rPr>
                        <a:t>Controller in agriculture, elderly health care, device deactivation, etc.</a:t>
                      </a:r>
                    </a:p>
                  </a:txBody>
                  <a:tcPr marL="12700" marR="12700" marT="12700" marB="0" anchor="ctr"/>
                </a:tc>
                <a:tc>
                  <a:txBody>
                    <a:bodyPr/>
                    <a:lstStyle/>
                    <a:p>
                      <a:pPr algn="ctr" fontAlgn="ctr"/>
                      <a:r>
                        <a:rPr lang="en-US" sz="1400" b="0" i="0" u="none" strike="noStrike">
                          <a:solidFill>
                            <a:srgbClr val="002060"/>
                          </a:solidFill>
                          <a:effectLst/>
                          <a:latin typeface="Calibri" charset="0"/>
                        </a:rPr>
                        <a:t>YES</a:t>
                      </a:r>
                    </a:p>
                  </a:txBody>
                  <a:tcPr marL="12700" marR="12700" marT="12700" marB="0" anchor="ctr"/>
                </a:tc>
                <a:tc>
                  <a:txBody>
                    <a:bodyPr/>
                    <a:lstStyle/>
                    <a:p>
                      <a:pPr algn="ctr" fontAlgn="ctr"/>
                      <a:r>
                        <a:rPr lang="en-US" sz="1400" b="0" i="0" u="none" strike="noStrike" dirty="0" smtClean="0">
                          <a:solidFill>
                            <a:srgbClr val="002060"/>
                          </a:solidFill>
                          <a:effectLst/>
                          <a:latin typeface="Calibri" charset="0"/>
                        </a:rPr>
                        <a:t>Eventually</a:t>
                      </a:r>
                      <a:endParaRPr lang="en-US" sz="1400" b="0" i="0" u="none" strike="noStrike" dirty="0">
                        <a:solidFill>
                          <a:srgbClr val="002060"/>
                        </a:solidFill>
                        <a:effectLst/>
                        <a:latin typeface="Calibri" charset="0"/>
                      </a:endParaRPr>
                    </a:p>
                  </a:txBody>
                  <a:tcPr marL="12700" marR="12700" marT="12700" marB="0" anchor="ctr"/>
                </a:tc>
                <a:tc>
                  <a:txBody>
                    <a:bodyPr/>
                    <a:lstStyle/>
                    <a:p>
                      <a:pPr algn="ctr" fontAlgn="ctr"/>
                      <a:r>
                        <a:rPr lang="en-US" sz="1400" b="0" i="0" u="none" strike="noStrike">
                          <a:solidFill>
                            <a:srgbClr val="002060"/>
                          </a:solidFill>
                          <a:effectLst/>
                          <a:latin typeface="Calibri" charset="0"/>
                        </a:rPr>
                        <a:t>NO</a:t>
                      </a:r>
                    </a:p>
                  </a:txBody>
                  <a:tcPr marL="12700" marR="12700" marT="12700" marB="0" anchor="ctr"/>
                </a:tc>
                <a:tc>
                  <a:txBody>
                    <a:bodyPr/>
                    <a:lstStyle/>
                    <a:p>
                      <a:pPr algn="ctr" fontAlgn="ctr"/>
                      <a:r>
                        <a:rPr lang="en-US" sz="1400" b="0" i="0" u="none" strike="noStrike" dirty="0" smtClean="0">
                          <a:solidFill>
                            <a:srgbClr val="002060"/>
                          </a:solidFill>
                          <a:effectLst/>
                          <a:latin typeface="Calibri" charset="0"/>
                        </a:rPr>
                        <a:t>Unlicensed</a:t>
                      </a:r>
                      <a:endParaRPr lang="en-US" sz="1400" b="0" i="0" u="none" strike="noStrike" dirty="0">
                        <a:solidFill>
                          <a:srgbClr val="002060"/>
                        </a:solidFill>
                        <a:effectLst/>
                        <a:latin typeface="Calibri" charset="0"/>
                      </a:endParaRPr>
                    </a:p>
                  </a:txBody>
                  <a:tcPr marL="12700" marR="12700" marT="12700" marB="0" anchor="ctr"/>
                </a:tc>
              </a:tr>
            </a:tbl>
          </a:graphicData>
        </a:graphic>
      </p:graphicFrame>
      <p:sp>
        <p:nvSpPr>
          <p:cNvPr id="3" name="TextBox 2"/>
          <p:cNvSpPr txBox="1"/>
          <p:nvPr/>
        </p:nvSpPr>
        <p:spPr>
          <a:xfrm>
            <a:off x="5453972" y="4845809"/>
            <a:ext cx="3294492" cy="246221"/>
          </a:xfrm>
          <a:prstGeom prst="rect">
            <a:avLst/>
          </a:prstGeom>
          <a:noFill/>
        </p:spPr>
        <p:txBody>
          <a:bodyPr wrap="none" rtlCol="0">
            <a:spAutoFit/>
          </a:bodyPr>
          <a:lstStyle/>
          <a:p>
            <a:r>
              <a:rPr lang="en-US" sz="1000" i="1" smtClean="0">
                <a:solidFill>
                  <a:srgbClr val="002060"/>
                </a:solidFill>
                <a:latin typeface="+mn-lt"/>
              </a:rPr>
              <a:t>Analysis conducted </a:t>
            </a:r>
            <a:r>
              <a:rPr lang="en-US" sz="1000" i="1" smtClean="0">
                <a:solidFill>
                  <a:srgbClr val="002060"/>
                </a:solidFill>
                <a:latin typeface="+mn-lt"/>
              </a:rPr>
              <a:t>by </a:t>
            </a:r>
            <a:r>
              <a:rPr lang="en-US" sz="1000" i="1" smtClean="0">
                <a:solidFill>
                  <a:srgbClr val="002060"/>
                </a:solidFill>
                <a:latin typeface="+mn-lt"/>
              </a:rPr>
              <a:t>EUWENA’s “Use Case</a:t>
            </a:r>
            <a:r>
              <a:rPr lang="en-US" sz="1000" i="1" dirty="0" smtClean="0">
                <a:solidFill>
                  <a:srgbClr val="002060"/>
                </a:solidFill>
                <a:latin typeface="+mn-lt"/>
              </a:rPr>
              <a:t>” working group</a:t>
            </a:r>
            <a:endParaRPr lang="en-US" sz="1000" i="1" dirty="0">
              <a:solidFill>
                <a:srgbClr val="002060"/>
              </a:solidFill>
              <a:latin typeface="+mn-lt"/>
            </a:endParaRPr>
          </a:p>
        </p:txBody>
      </p:sp>
    </p:spTree>
    <p:extLst>
      <p:ext uri="{BB962C8B-B14F-4D97-AF65-F5344CB8AC3E}">
        <p14:creationId xmlns:p14="http://schemas.microsoft.com/office/powerpoint/2010/main" val="1706823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359024" y="915566"/>
            <a:ext cx="8533456" cy="391951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lnSpc>
                <a:spcPct val="150000"/>
              </a:lnSpc>
              <a:buFont typeface="Arial" charset="0"/>
              <a:buChar char="•"/>
            </a:pPr>
            <a:endParaRPr lang="en-GB" sz="1400" dirty="0">
              <a:solidFill>
                <a:srgbClr val="002060"/>
              </a:solidFill>
            </a:endParaRPr>
          </a:p>
          <a:p>
            <a:pPr marL="342900" lvl="1" indent="-342900">
              <a:lnSpc>
                <a:spcPct val="150000"/>
              </a:lnSpc>
              <a:buFont typeface="Arial" charset="0"/>
              <a:buChar char="•"/>
            </a:pPr>
            <a:endParaRPr lang="en-GB" sz="1400" dirty="0">
              <a:solidFill>
                <a:srgbClr val="002060"/>
              </a:solidFill>
            </a:endParaRPr>
          </a:p>
        </p:txBody>
      </p:sp>
      <p:sp>
        <p:nvSpPr>
          <p:cNvPr id="3" name="Titre 1">
            <a:extLst>
              <a:ext uri="{FF2B5EF4-FFF2-40B4-BE49-F238E27FC236}">
                <a16:creationId xmlns:a16="http://schemas.microsoft.com/office/drawing/2014/main" xmlns="" id="{832DAAFA-F955-4A56-ADEF-01EEF57A73D9}"/>
              </a:ext>
            </a:extLst>
          </p:cNvPr>
          <p:cNvSpPr txBox="1">
            <a:spLocks/>
          </p:cNvSpPr>
          <p:nvPr/>
        </p:nvSpPr>
        <p:spPr>
          <a:xfrm>
            <a:off x="179512" y="51471"/>
            <a:ext cx="8964488" cy="576063"/>
          </a:xfrm>
          <a:prstGeom prst="rect">
            <a:avLst/>
          </a:prstGeom>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nSpc>
                <a:spcPct val="150000"/>
              </a:lnSpc>
            </a:pPr>
            <a:r>
              <a:rPr lang="en-GB" sz="2800" dirty="0" smtClean="0">
                <a:solidFill>
                  <a:srgbClr val="002060"/>
                </a:solidFill>
                <a:latin typeface="+mn-lt"/>
              </a:rPr>
              <a:t>Considerations on spectrum for Ambient </a:t>
            </a:r>
            <a:r>
              <a:rPr lang="en-GB" sz="2800" dirty="0" err="1" smtClean="0">
                <a:solidFill>
                  <a:srgbClr val="002060"/>
                </a:solidFill>
                <a:latin typeface="+mn-lt"/>
              </a:rPr>
              <a:t>IoT</a:t>
            </a:r>
            <a:endParaRPr lang="en-GB" sz="2800" dirty="0">
              <a:solidFill>
                <a:srgbClr val="002060"/>
              </a:solidFill>
              <a:latin typeface="+mn-lt"/>
            </a:endParaRPr>
          </a:p>
        </p:txBody>
      </p:sp>
      <p:sp>
        <p:nvSpPr>
          <p:cNvPr id="4" name="Espace réservé du contenu 2"/>
          <p:cNvSpPr txBox="1">
            <a:spLocks/>
          </p:cNvSpPr>
          <p:nvPr/>
        </p:nvSpPr>
        <p:spPr>
          <a:xfrm>
            <a:off x="395028" y="843558"/>
            <a:ext cx="8533456" cy="391951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lnSpc>
                <a:spcPct val="150000"/>
              </a:lnSpc>
              <a:buFont typeface="Arial" charset="0"/>
              <a:buChar char="•"/>
            </a:pPr>
            <a:r>
              <a:rPr lang="en-GB" sz="1100" dirty="0">
                <a:solidFill>
                  <a:srgbClr val="002060"/>
                </a:solidFill>
              </a:rPr>
              <a:t>D</a:t>
            </a:r>
            <a:r>
              <a:rPr lang="en-GB" sz="1100" dirty="0" smtClean="0">
                <a:solidFill>
                  <a:srgbClr val="002060"/>
                </a:solidFill>
              </a:rPr>
              <a:t>ue </a:t>
            </a:r>
            <a:r>
              <a:rPr lang="en-GB" sz="1100" dirty="0">
                <a:solidFill>
                  <a:srgbClr val="002060"/>
                </a:solidFill>
              </a:rPr>
              <a:t>to the nature of the type of device targeted (very small, </a:t>
            </a:r>
            <a:r>
              <a:rPr lang="en-GB" sz="1100" dirty="0" smtClean="0">
                <a:solidFill>
                  <a:srgbClr val="002060"/>
                </a:solidFill>
              </a:rPr>
              <a:t>ultra low power, without </a:t>
            </a:r>
            <a:r>
              <a:rPr lang="en-GB" sz="1100" dirty="0">
                <a:solidFill>
                  <a:srgbClr val="002060"/>
                </a:solidFill>
              </a:rPr>
              <a:t>battery / with energy </a:t>
            </a:r>
            <a:r>
              <a:rPr lang="en-GB" sz="1100" dirty="0" smtClean="0">
                <a:solidFill>
                  <a:srgbClr val="002060"/>
                </a:solidFill>
              </a:rPr>
              <a:t>harvesting)</a:t>
            </a:r>
          </a:p>
          <a:p>
            <a:pPr marL="742950" lvl="2" indent="-342900">
              <a:lnSpc>
                <a:spcPct val="150000"/>
              </a:lnSpc>
            </a:pPr>
            <a:r>
              <a:rPr lang="en-GB" sz="1100" b="1" dirty="0" smtClean="0">
                <a:solidFill>
                  <a:srgbClr val="002060"/>
                </a:solidFill>
              </a:rPr>
              <a:t>Spectrum to consider should be </a:t>
            </a:r>
            <a:r>
              <a:rPr lang="en-GB" sz="1100" b="1" dirty="0">
                <a:solidFill>
                  <a:srgbClr val="002060"/>
                </a:solidFill>
              </a:rPr>
              <a:t>in sub-GHz </a:t>
            </a:r>
            <a:r>
              <a:rPr lang="en-GB" sz="1100" dirty="0">
                <a:solidFill>
                  <a:srgbClr val="002060"/>
                </a:solidFill>
              </a:rPr>
              <a:t>frequency </a:t>
            </a:r>
            <a:r>
              <a:rPr lang="en-GB" sz="1100" dirty="0" smtClean="0">
                <a:solidFill>
                  <a:srgbClr val="002060"/>
                </a:solidFill>
              </a:rPr>
              <a:t>bands</a:t>
            </a:r>
            <a:endParaRPr lang="en-GB" sz="1100" dirty="0">
              <a:solidFill>
                <a:srgbClr val="002060"/>
              </a:solidFill>
            </a:endParaRPr>
          </a:p>
          <a:p>
            <a:pPr marL="742950" lvl="2" indent="-342900">
              <a:lnSpc>
                <a:spcPct val="150000"/>
              </a:lnSpc>
            </a:pPr>
            <a:r>
              <a:rPr lang="en-GB" sz="1100" b="1" dirty="0" smtClean="0">
                <a:solidFill>
                  <a:srgbClr val="002060"/>
                </a:solidFill>
              </a:rPr>
              <a:t>Unlikely to support many frequency bands</a:t>
            </a:r>
          </a:p>
          <a:p>
            <a:pPr marL="342900" lvl="1" indent="-342900">
              <a:lnSpc>
                <a:spcPct val="150000"/>
              </a:lnSpc>
              <a:buFont typeface="Arial" charset="0"/>
              <a:buChar char="•"/>
            </a:pPr>
            <a:r>
              <a:rPr lang="en-GB" sz="1100" dirty="0">
                <a:solidFill>
                  <a:srgbClr val="002060"/>
                </a:solidFill>
              </a:rPr>
              <a:t>M</a:t>
            </a:r>
            <a:r>
              <a:rPr lang="en-GB" sz="1100" dirty="0" smtClean="0">
                <a:solidFill>
                  <a:srgbClr val="002060"/>
                </a:solidFill>
              </a:rPr>
              <a:t>any </a:t>
            </a:r>
            <a:r>
              <a:rPr lang="en-GB" sz="1100" dirty="0">
                <a:solidFill>
                  <a:srgbClr val="002060"/>
                </a:solidFill>
              </a:rPr>
              <a:t>of the use cases are implying the device to move across the globe and to support all regions (for example, logistics, asset tracking…), it will require to support bands from only maximum one band </a:t>
            </a:r>
            <a:r>
              <a:rPr lang="en-GB" sz="1100" dirty="0" smtClean="0">
                <a:solidFill>
                  <a:srgbClr val="002060"/>
                </a:solidFill>
              </a:rPr>
              <a:t>for each region. </a:t>
            </a:r>
            <a:endParaRPr lang="en-GB" sz="1100" dirty="0" smtClean="0">
              <a:solidFill>
                <a:srgbClr val="002060"/>
              </a:solidFill>
            </a:endParaRPr>
          </a:p>
          <a:p>
            <a:pPr marL="342900" lvl="1" indent="-342900">
              <a:lnSpc>
                <a:spcPct val="150000"/>
              </a:lnSpc>
              <a:buFont typeface="Arial" charset="0"/>
              <a:buChar char="•"/>
            </a:pPr>
            <a:r>
              <a:rPr lang="en-GB" sz="1100" dirty="0" smtClean="0">
                <a:solidFill>
                  <a:srgbClr val="002060"/>
                </a:solidFill>
              </a:rPr>
              <a:t>Currently, </a:t>
            </a:r>
            <a:r>
              <a:rPr lang="en-GB" sz="1100" b="1" dirty="0" smtClean="0">
                <a:solidFill>
                  <a:srgbClr val="002060"/>
                </a:solidFill>
              </a:rPr>
              <a:t>there is no harmonized spectrum </a:t>
            </a:r>
            <a:r>
              <a:rPr lang="en-GB" sz="1100" dirty="0" smtClean="0">
                <a:solidFill>
                  <a:srgbClr val="002060"/>
                </a:solidFill>
              </a:rPr>
              <a:t>for Private Network in Europe</a:t>
            </a:r>
          </a:p>
          <a:p>
            <a:pPr marL="342900" lvl="1" indent="-342900">
              <a:lnSpc>
                <a:spcPct val="150000"/>
              </a:lnSpc>
              <a:buFont typeface="Arial" charset="0"/>
              <a:buChar char="•"/>
            </a:pPr>
            <a:r>
              <a:rPr lang="en-GB" sz="1100" dirty="0" smtClean="0">
                <a:solidFill>
                  <a:srgbClr val="002060"/>
                </a:solidFill>
              </a:rPr>
              <a:t>There is </a:t>
            </a:r>
            <a:r>
              <a:rPr lang="en-GB" sz="1100" b="1" dirty="0" smtClean="0">
                <a:solidFill>
                  <a:srgbClr val="002060"/>
                </a:solidFill>
              </a:rPr>
              <a:t>no availability of sub-GHz spectrum </a:t>
            </a:r>
            <a:r>
              <a:rPr lang="en-GB" sz="1100" b="1" dirty="0">
                <a:solidFill>
                  <a:srgbClr val="002060"/>
                </a:solidFill>
              </a:rPr>
              <a:t>for Private Network in </a:t>
            </a:r>
            <a:r>
              <a:rPr lang="en-GB" sz="1100" b="1" dirty="0" smtClean="0">
                <a:solidFill>
                  <a:srgbClr val="002060"/>
                </a:solidFill>
              </a:rPr>
              <a:t>Europe </a:t>
            </a:r>
            <a:r>
              <a:rPr lang="en-GB" sz="1100" dirty="0" smtClean="0">
                <a:solidFill>
                  <a:srgbClr val="002060"/>
                </a:solidFill>
              </a:rPr>
              <a:t>(currently an issue to deploy NB-</a:t>
            </a:r>
            <a:r>
              <a:rPr lang="en-GB" sz="1100" dirty="0" err="1" smtClean="0">
                <a:solidFill>
                  <a:srgbClr val="002060"/>
                </a:solidFill>
              </a:rPr>
              <a:t>IoT</a:t>
            </a:r>
            <a:r>
              <a:rPr lang="en-GB" sz="1100" dirty="0" smtClean="0">
                <a:solidFill>
                  <a:srgbClr val="002060"/>
                </a:solidFill>
              </a:rPr>
              <a:t> in private networks</a:t>
            </a:r>
            <a:r>
              <a:rPr lang="en-GB" sz="1100" dirty="0" smtClean="0">
                <a:solidFill>
                  <a:srgbClr val="002060"/>
                </a:solidFill>
              </a:rPr>
              <a:t>) – limited spectrum available</a:t>
            </a:r>
          </a:p>
          <a:p>
            <a:pPr marL="342900" lvl="1" indent="-342900">
              <a:lnSpc>
                <a:spcPct val="150000"/>
              </a:lnSpc>
              <a:buFont typeface="Arial" charset="0"/>
              <a:buChar char="•"/>
            </a:pPr>
            <a:r>
              <a:rPr lang="en-GB" sz="1100" dirty="0" smtClean="0">
                <a:solidFill>
                  <a:srgbClr val="002060"/>
                </a:solidFill>
              </a:rPr>
              <a:t>Potential </a:t>
            </a:r>
            <a:r>
              <a:rPr lang="en-GB" sz="1100" dirty="0">
                <a:solidFill>
                  <a:srgbClr val="002060"/>
                </a:solidFill>
              </a:rPr>
              <a:t>bands that could be used in </a:t>
            </a:r>
            <a:r>
              <a:rPr lang="en-GB" sz="1100" dirty="0" smtClean="0">
                <a:solidFill>
                  <a:srgbClr val="002060"/>
                </a:solidFill>
              </a:rPr>
              <a:t>Europe assuming </a:t>
            </a:r>
            <a:r>
              <a:rPr lang="en-GB" sz="1100" dirty="0">
                <a:solidFill>
                  <a:srgbClr val="002060"/>
                </a:solidFill>
              </a:rPr>
              <a:t>small </a:t>
            </a:r>
            <a:r>
              <a:rPr lang="en-GB" sz="1100" dirty="0" smtClean="0">
                <a:solidFill>
                  <a:srgbClr val="002060"/>
                </a:solidFill>
              </a:rPr>
              <a:t>channelization </a:t>
            </a:r>
            <a:r>
              <a:rPr lang="en-GB" sz="1100" dirty="0">
                <a:solidFill>
                  <a:srgbClr val="002060"/>
                </a:solidFill>
              </a:rPr>
              <a:t>are </a:t>
            </a:r>
            <a:r>
              <a:rPr lang="en-GB" sz="1100" dirty="0" smtClean="0">
                <a:solidFill>
                  <a:srgbClr val="002060"/>
                </a:solidFill>
              </a:rPr>
              <a:t>required: central </a:t>
            </a:r>
            <a:r>
              <a:rPr lang="en-GB" sz="1100" dirty="0">
                <a:solidFill>
                  <a:srgbClr val="002060"/>
                </a:solidFill>
              </a:rPr>
              <a:t>gap of the 700 MHz band, 450 </a:t>
            </a:r>
            <a:r>
              <a:rPr lang="en-GB" sz="1100" dirty="0" smtClean="0">
                <a:solidFill>
                  <a:srgbClr val="002060"/>
                </a:solidFill>
              </a:rPr>
              <a:t>MHz, VHF</a:t>
            </a:r>
            <a:r>
              <a:rPr lang="en-GB" sz="1100" dirty="0">
                <a:solidFill>
                  <a:srgbClr val="002060"/>
                </a:solidFill>
              </a:rPr>
              <a:t>: 174-230 </a:t>
            </a:r>
            <a:r>
              <a:rPr lang="en-GB" sz="1100" dirty="0" smtClean="0">
                <a:solidFill>
                  <a:srgbClr val="002060"/>
                </a:solidFill>
              </a:rPr>
              <a:t>MHz, </a:t>
            </a:r>
            <a:r>
              <a:rPr lang="en-GB" sz="1100" dirty="0">
                <a:solidFill>
                  <a:srgbClr val="002060"/>
                </a:solidFill>
              </a:rPr>
              <a:t>470-694 MHz?</a:t>
            </a:r>
            <a:endParaRPr lang="en-GB" sz="1100" dirty="0" smtClean="0">
              <a:solidFill>
                <a:srgbClr val="002060"/>
              </a:solidFill>
            </a:endParaRPr>
          </a:p>
          <a:p>
            <a:pPr marL="342900" lvl="1" indent="-342900">
              <a:lnSpc>
                <a:spcPct val="150000"/>
              </a:lnSpc>
              <a:buFont typeface="Arial" charset="0"/>
              <a:buChar char="•"/>
            </a:pPr>
            <a:r>
              <a:rPr lang="en-GB" sz="1100" dirty="0" smtClean="0">
                <a:solidFill>
                  <a:srgbClr val="002060"/>
                </a:solidFill>
              </a:rPr>
              <a:t>Unlikely to have similar spectrum for Verticals and for Operators and the different use cases associated</a:t>
            </a:r>
          </a:p>
          <a:p>
            <a:pPr marL="342900" lvl="1" indent="-342900">
              <a:lnSpc>
                <a:spcPct val="150000"/>
              </a:lnSpc>
              <a:buFont typeface="Arial" charset="0"/>
              <a:buChar char="•"/>
            </a:pPr>
            <a:r>
              <a:rPr lang="en-GB" sz="1100" dirty="0" smtClean="0">
                <a:solidFill>
                  <a:srgbClr val="002060"/>
                </a:solidFill>
              </a:rPr>
              <a:t>Operator spectrum for Ambient </a:t>
            </a:r>
            <a:r>
              <a:rPr lang="en-GB" sz="1100" dirty="0" err="1" smtClean="0">
                <a:solidFill>
                  <a:srgbClr val="002060"/>
                </a:solidFill>
              </a:rPr>
              <a:t>IoT</a:t>
            </a:r>
            <a:r>
              <a:rPr lang="en-GB" sz="1100" dirty="0" smtClean="0">
                <a:solidFill>
                  <a:srgbClr val="002060"/>
                </a:solidFill>
              </a:rPr>
              <a:t> need as well harmonization and cannot use the same spectrum than existing LPWAN</a:t>
            </a:r>
            <a:endParaRPr lang="en-GB" sz="1100" dirty="0">
              <a:solidFill>
                <a:srgbClr val="002060"/>
              </a:solidFill>
            </a:endParaRPr>
          </a:p>
          <a:p>
            <a:pPr marL="342900" lvl="1" indent="-342900">
              <a:lnSpc>
                <a:spcPct val="150000"/>
              </a:lnSpc>
              <a:buFont typeface="Arial" charset="0"/>
              <a:buChar char="•"/>
            </a:pPr>
            <a:r>
              <a:rPr lang="en-GB" sz="1100" dirty="0" smtClean="0">
                <a:solidFill>
                  <a:srgbClr val="002060"/>
                </a:solidFill>
              </a:rPr>
              <a:t>3GPP should work on Ambient </a:t>
            </a:r>
            <a:r>
              <a:rPr lang="en-GB" sz="1100" dirty="0" err="1" smtClean="0">
                <a:solidFill>
                  <a:srgbClr val="002060"/>
                </a:solidFill>
              </a:rPr>
              <a:t>IoT</a:t>
            </a:r>
            <a:r>
              <a:rPr lang="en-GB" sz="1100" dirty="0" smtClean="0">
                <a:solidFill>
                  <a:srgbClr val="002060"/>
                </a:solidFill>
              </a:rPr>
              <a:t> only if it can be deployed in all regions</a:t>
            </a:r>
            <a:endParaRPr lang="en-GB" sz="1100" dirty="0" smtClean="0">
              <a:solidFill>
                <a:srgbClr val="002060"/>
              </a:solidFill>
            </a:endParaRPr>
          </a:p>
          <a:p>
            <a:pPr marL="342900" lvl="1" indent="-342900">
              <a:lnSpc>
                <a:spcPct val="150000"/>
              </a:lnSpc>
              <a:buFont typeface="Arial" charset="0"/>
              <a:buChar char="•"/>
            </a:pPr>
            <a:r>
              <a:rPr lang="en-GB" sz="1100" dirty="0" smtClean="0">
                <a:solidFill>
                  <a:srgbClr val="002060"/>
                </a:solidFill>
              </a:rPr>
              <a:t>We should not work on technical and theoretical aspects of Ambient </a:t>
            </a:r>
            <a:r>
              <a:rPr lang="en-GB" sz="1100" dirty="0" err="1" smtClean="0">
                <a:solidFill>
                  <a:srgbClr val="002060"/>
                </a:solidFill>
              </a:rPr>
              <a:t>IoT</a:t>
            </a:r>
            <a:r>
              <a:rPr lang="en-GB" sz="1100" dirty="0" smtClean="0">
                <a:solidFill>
                  <a:srgbClr val="002060"/>
                </a:solidFill>
              </a:rPr>
              <a:t> without having addressed the </a:t>
            </a:r>
            <a:r>
              <a:rPr lang="en-GB" sz="1100" b="1" dirty="0" smtClean="0">
                <a:solidFill>
                  <a:srgbClr val="002060"/>
                </a:solidFill>
              </a:rPr>
              <a:t>real life deployment perspective </a:t>
            </a:r>
            <a:r>
              <a:rPr lang="en-GB" sz="1100" dirty="0" smtClean="0">
                <a:solidFill>
                  <a:srgbClr val="002060"/>
                </a:solidFill>
              </a:rPr>
              <a:t>in particular for </a:t>
            </a:r>
            <a:r>
              <a:rPr lang="en-GB" sz="1100" dirty="0" smtClean="0">
                <a:solidFill>
                  <a:srgbClr val="002060"/>
                </a:solidFill>
              </a:rPr>
              <a:t>spectrum</a:t>
            </a:r>
            <a:endParaRPr lang="en-GB" sz="1100" dirty="0" smtClean="0">
              <a:solidFill>
                <a:srgbClr val="002060"/>
              </a:solidFill>
            </a:endParaRPr>
          </a:p>
          <a:p>
            <a:pPr marL="342900" lvl="1" indent="-342900">
              <a:lnSpc>
                <a:spcPct val="150000"/>
              </a:lnSpc>
              <a:buFont typeface="Arial" charset="0"/>
              <a:buChar char="•"/>
            </a:pPr>
            <a:endParaRPr lang="en-GB" sz="1400" dirty="0">
              <a:solidFill>
                <a:srgbClr val="002060"/>
              </a:solidFill>
            </a:endParaRPr>
          </a:p>
          <a:p>
            <a:pPr marL="342900" lvl="1" indent="-342900">
              <a:lnSpc>
                <a:spcPct val="150000"/>
              </a:lnSpc>
              <a:buFont typeface="Arial" charset="0"/>
              <a:buChar char="•"/>
            </a:pPr>
            <a:endParaRPr lang="en-GB" sz="1400" dirty="0">
              <a:solidFill>
                <a:srgbClr val="002060"/>
              </a:solidFill>
            </a:endParaRPr>
          </a:p>
        </p:txBody>
      </p:sp>
    </p:spTree>
    <p:extLst>
      <p:ext uri="{BB962C8B-B14F-4D97-AF65-F5344CB8AC3E}">
        <p14:creationId xmlns:p14="http://schemas.microsoft.com/office/powerpoint/2010/main" val="58856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smtClean="0">
                <a:solidFill>
                  <a:srgbClr val="002060"/>
                </a:solidFill>
                <a:latin typeface="+mn-lt"/>
              </a:rPr>
              <a:t>Recommendations</a:t>
            </a:r>
            <a:endParaRPr lang="en-GB" sz="2800" dirty="0">
              <a:solidFill>
                <a:srgbClr val="002060"/>
              </a:solidFill>
              <a:latin typeface="+mn-lt"/>
            </a:endParaRPr>
          </a:p>
        </p:txBody>
      </p:sp>
      <p:sp>
        <p:nvSpPr>
          <p:cNvPr id="4" name="Rectangle 3"/>
          <p:cNvSpPr txBox="1">
            <a:spLocks/>
          </p:cNvSpPr>
          <p:nvPr/>
        </p:nvSpPr>
        <p:spPr bwMode="auto">
          <a:xfrm>
            <a:off x="179512" y="843558"/>
            <a:ext cx="8712968" cy="39903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buClr>
                <a:srgbClr val="002060"/>
              </a:buClr>
            </a:pPr>
            <a:r>
              <a:rPr lang="en-GB" sz="1600" dirty="0" smtClean="0">
                <a:solidFill>
                  <a:srgbClr val="002060"/>
                </a:solidFill>
              </a:rPr>
              <a:t>Conduct a RAN4 study on spectrum deployment perspectives before to start any work on RAN1/2/3 aspects of Ambient </a:t>
            </a:r>
            <a:r>
              <a:rPr lang="en-GB" sz="1600" dirty="0" err="1" smtClean="0">
                <a:solidFill>
                  <a:srgbClr val="002060"/>
                </a:solidFill>
              </a:rPr>
              <a:t>IoT</a:t>
            </a:r>
            <a:endParaRPr lang="en-GB" sz="1600" dirty="0">
              <a:solidFill>
                <a:srgbClr val="002060"/>
              </a:solidFill>
            </a:endParaRPr>
          </a:p>
          <a:p>
            <a:pPr eaLnBrk="1" hangingPunct="1">
              <a:buClr>
                <a:srgbClr val="002060"/>
              </a:buClr>
            </a:pPr>
            <a:endParaRPr lang="en-GB" sz="1600" dirty="0" smtClean="0">
              <a:solidFill>
                <a:srgbClr val="002060"/>
              </a:solidFill>
            </a:endParaRPr>
          </a:p>
          <a:p>
            <a:pPr eaLnBrk="1" hangingPunct="1">
              <a:buClr>
                <a:srgbClr val="002060"/>
              </a:buClr>
            </a:pPr>
            <a:r>
              <a:rPr lang="en-GB" sz="1600" dirty="0" smtClean="0">
                <a:solidFill>
                  <a:srgbClr val="002060"/>
                </a:solidFill>
              </a:rPr>
              <a:t>Study should consider at minimum</a:t>
            </a:r>
          </a:p>
          <a:p>
            <a:pPr lvl="1" eaLnBrk="1" hangingPunct="1">
              <a:buClr>
                <a:srgbClr val="002060"/>
              </a:buClr>
            </a:pPr>
            <a:r>
              <a:rPr lang="en-GB" sz="1600" dirty="0" smtClean="0">
                <a:solidFill>
                  <a:srgbClr val="002060"/>
                </a:solidFill>
              </a:rPr>
              <a:t>Regulations aspects and spectrum perspectives with inputs from regulators:</a:t>
            </a:r>
          </a:p>
          <a:p>
            <a:pPr lvl="2" eaLnBrk="1" hangingPunct="1">
              <a:buClr>
                <a:srgbClr val="002060"/>
              </a:buClr>
            </a:pPr>
            <a:r>
              <a:rPr lang="en-GB" sz="1600" dirty="0" smtClean="0">
                <a:solidFill>
                  <a:srgbClr val="002060"/>
                </a:solidFill>
              </a:rPr>
              <a:t>National: </a:t>
            </a:r>
            <a:r>
              <a:rPr lang="en-GB" sz="1600" dirty="0" err="1" smtClean="0">
                <a:solidFill>
                  <a:srgbClr val="002060"/>
                </a:solidFill>
              </a:rPr>
              <a:t>Arcep</a:t>
            </a:r>
            <a:r>
              <a:rPr lang="en-GB" sz="1600" dirty="0">
                <a:solidFill>
                  <a:srgbClr val="002060"/>
                </a:solidFill>
              </a:rPr>
              <a:t>, Ofcom, </a:t>
            </a:r>
            <a:r>
              <a:rPr lang="en-GB" sz="1600" dirty="0" err="1">
                <a:solidFill>
                  <a:srgbClr val="002060"/>
                </a:solidFill>
              </a:rPr>
              <a:t>BNetzA</a:t>
            </a:r>
            <a:r>
              <a:rPr lang="en-GB" sz="1600" dirty="0">
                <a:solidFill>
                  <a:srgbClr val="002060"/>
                </a:solidFill>
              </a:rPr>
              <a:t>, ACM, </a:t>
            </a:r>
            <a:r>
              <a:rPr lang="en-GB" sz="1600" dirty="0" smtClean="0">
                <a:solidFill>
                  <a:srgbClr val="002060"/>
                </a:solidFill>
              </a:rPr>
              <a:t>BIPT, FCC</a:t>
            </a:r>
            <a:r>
              <a:rPr lang="en-GB" sz="1600" dirty="0">
                <a:solidFill>
                  <a:srgbClr val="002060"/>
                </a:solidFill>
              </a:rPr>
              <a:t>, </a:t>
            </a:r>
            <a:r>
              <a:rPr lang="en-GB" sz="1600" dirty="0" smtClean="0">
                <a:solidFill>
                  <a:srgbClr val="002060"/>
                </a:solidFill>
              </a:rPr>
              <a:t>RSSC…</a:t>
            </a:r>
          </a:p>
          <a:p>
            <a:pPr lvl="2" eaLnBrk="1" hangingPunct="1">
              <a:buClr>
                <a:srgbClr val="002060"/>
              </a:buClr>
            </a:pPr>
            <a:r>
              <a:rPr lang="en-GB" sz="1600" dirty="0" smtClean="0">
                <a:solidFill>
                  <a:srgbClr val="002060"/>
                </a:solidFill>
              </a:rPr>
              <a:t>Regional: RSPG…</a:t>
            </a:r>
          </a:p>
          <a:p>
            <a:pPr lvl="1" eaLnBrk="1" hangingPunct="1">
              <a:buClr>
                <a:srgbClr val="002060"/>
              </a:buClr>
            </a:pPr>
            <a:r>
              <a:rPr lang="en-GB" sz="1600" dirty="0" smtClean="0">
                <a:solidFill>
                  <a:srgbClr val="002060"/>
                </a:solidFill>
              </a:rPr>
              <a:t>Deployment scenarios &amp; viability with inputs from </a:t>
            </a:r>
          </a:p>
          <a:p>
            <a:pPr lvl="2" eaLnBrk="1" hangingPunct="1">
              <a:buClr>
                <a:srgbClr val="002060"/>
              </a:buClr>
            </a:pPr>
            <a:r>
              <a:rPr lang="en-GB" sz="1600" dirty="0">
                <a:solidFill>
                  <a:srgbClr val="002060"/>
                </a:solidFill>
              </a:rPr>
              <a:t>A</a:t>
            </a:r>
            <a:r>
              <a:rPr lang="en-GB" sz="1600" dirty="0" smtClean="0">
                <a:solidFill>
                  <a:srgbClr val="002060"/>
                </a:solidFill>
              </a:rPr>
              <a:t>ssociations representing verticals interests and relevant for the use cases identified such as EUWENA, 5G ACIA, 5GAA… </a:t>
            </a:r>
          </a:p>
          <a:p>
            <a:pPr lvl="2" eaLnBrk="1" hangingPunct="1">
              <a:buClr>
                <a:srgbClr val="002060"/>
              </a:buClr>
            </a:pPr>
            <a:r>
              <a:rPr lang="en-GB" sz="1600" dirty="0" smtClean="0">
                <a:solidFill>
                  <a:srgbClr val="002060"/>
                </a:solidFill>
              </a:rPr>
              <a:t>End users and operators from all regions in the cases with operator spectrum</a:t>
            </a:r>
          </a:p>
          <a:p>
            <a:pPr lvl="1" eaLnBrk="1" hangingPunct="1">
              <a:buClr>
                <a:srgbClr val="002060"/>
              </a:buClr>
            </a:pPr>
            <a:endParaRPr lang="en-GB" sz="1600" dirty="0">
              <a:solidFill>
                <a:srgbClr val="002060"/>
              </a:solidFill>
            </a:endParaRPr>
          </a:p>
          <a:p>
            <a:pPr eaLnBrk="1" hangingPunct="1">
              <a:buClr>
                <a:srgbClr val="002060"/>
              </a:buClr>
            </a:pPr>
            <a:r>
              <a:rPr lang="en-GB" sz="1600" dirty="0" smtClean="0">
                <a:solidFill>
                  <a:srgbClr val="002060"/>
                </a:solidFill>
              </a:rPr>
              <a:t>Prioritize use cases to be </a:t>
            </a:r>
            <a:r>
              <a:rPr lang="en-GB" sz="1600" dirty="0">
                <a:solidFill>
                  <a:srgbClr val="002060"/>
                </a:solidFill>
              </a:rPr>
              <a:t>addressed </a:t>
            </a:r>
            <a:r>
              <a:rPr lang="en-GB" sz="1600" dirty="0" smtClean="0">
                <a:solidFill>
                  <a:srgbClr val="002060"/>
                </a:solidFill>
              </a:rPr>
              <a:t>in RAN1/2/3 for Ambient </a:t>
            </a:r>
            <a:r>
              <a:rPr lang="en-GB" sz="1600" dirty="0" err="1" smtClean="0">
                <a:solidFill>
                  <a:srgbClr val="002060"/>
                </a:solidFill>
              </a:rPr>
              <a:t>IoT</a:t>
            </a:r>
            <a:r>
              <a:rPr lang="en-GB" sz="1600" dirty="0" smtClean="0">
                <a:solidFill>
                  <a:srgbClr val="002060"/>
                </a:solidFill>
              </a:rPr>
              <a:t> </a:t>
            </a:r>
            <a:r>
              <a:rPr lang="en-GB" sz="1600" dirty="0" smtClean="0">
                <a:solidFill>
                  <a:srgbClr val="002060"/>
                </a:solidFill>
              </a:rPr>
              <a:t>based on the findings from RAN4 study </a:t>
            </a:r>
          </a:p>
        </p:txBody>
      </p:sp>
    </p:spTree>
    <p:extLst>
      <p:ext uri="{BB962C8B-B14F-4D97-AF65-F5344CB8AC3E}">
        <p14:creationId xmlns:p14="http://schemas.microsoft.com/office/powerpoint/2010/main" val="360779374"/>
      </p:ext>
    </p:extLst>
  </p:cSld>
  <p:clrMapOvr>
    <a:masterClrMapping/>
  </p:clrMapOvr>
</p:sld>
</file>

<file path=ppt/theme/theme1.xml><?xml version="1.0" encoding="utf-8"?>
<a:theme xmlns:a="http://schemas.openxmlformats.org/drawingml/2006/main" name="2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2697</TotalTime>
  <Words>804</Words>
  <Application>Microsoft Macintosh PowerPoint</Application>
  <PresentationFormat>On-screen Show (16:9)</PresentationFormat>
  <Paragraphs>125</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Calibri</vt:lpstr>
      <vt:lpstr>Arial</vt:lpstr>
      <vt:lpstr>2_Thème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Réflexion</dc:title>
  <dc:creator>JB</dc:creator>
  <cp:lastModifiedBy>Thierry Berisot</cp:lastModifiedBy>
  <cp:revision>1939</cp:revision>
  <cp:lastPrinted>2017-02-14T13:41:51Z</cp:lastPrinted>
  <dcterms:created xsi:type="dcterms:W3CDTF">2015-12-08T18:09:12Z</dcterms:created>
  <dcterms:modified xsi:type="dcterms:W3CDTF">2023-09-04T20:11:11Z</dcterms:modified>
</cp:coreProperties>
</file>