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3"/>
  </p:sldMasterIdLst>
  <p:notesMasterIdLst>
    <p:notesMasterId r:id="rId9"/>
  </p:notesMasterIdLst>
  <p:sldIdLst>
    <p:sldId id="256" r:id="rId4"/>
    <p:sldId id="141169554" r:id="rId5"/>
    <p:sldId id="141169569" r:id="rId6"/>
    <p:sldId id="141169559" r:id="rId7"/>
    <p:sldId id="141169568" r:id="rId8"/>
  </p:sldIdLst>
  <p:sldSz cx="10969625" cy="6170613"/>
  <p:notesSz cx="6858000" cy="9144000"/>
  <p:custDataLst>
    <p:tags r:id="rId10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8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04.09.2023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7323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094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© Robert Bosch GmbH 2023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NTN Evolution for Automotive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altLang="zh-CN" dirty="0"/>
              <a:t>3GPP TSG RAN Meeting #101                                                                                                           </a:t>
            </a:r>
            <a:r>
              <a:rPr lang="nl-NL" altLang="zh-CN" dirty="0"/>
              <a:t>Bangalore, India, September 11-15, 2023</a:t>
            </a:r>
            <a:endParaRPr lang="zh-CN" altLang="en-US" dirty="0"/>
          </a:p>
          <a:p>
            <a:r>
              <a:rPr lang="en-US" dirty="0"/>
              <a:t>RP-232393</a:t>
            </a:r>
          </a:p>
          <a:p>
            <a:r>
              <a:rPr lang="en-US" altLang="zh-CN" dirty="0"/>
              <a:t>Bosch, Fraunhofer IIS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3A862-D64C-4595-A9D5-A4FB9549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Motivation </a:t>
            </a:r>
            <a:r>
              <a:rPr lang="de-DE" dirty="0"/>
              <a:t>for </a:t>
            </a:r>
            <a:r>
              <a:rPr lang="de-DE" sz="2800" dirty="0"/>
              <a:t>NTN Further</a:t>
            </a:r>
            <a:r>
              <a:rPr lang="en-US" sz="2800" dirty="0"/>
              <a:t> Enhancements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ACCFE-B7EC-4FD0-8856-013451F930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NTN Evolution for Automotive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8273B8-056B-4E68-86FB-570CE75C6A36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7328" y="1650971"/>
            <a:ext cx="5625281" cy="2992566"/>
          </a:xfrm>
        </p:spPr>
        <p:txBody>
          <a:bodyPr/>
          <a:lstStyle/>
          <a:p>
            <a:r>
              <a:rPr lang="en-US" sz="1200" dirty="0"/>
              <a:t>5GAA considers NTN as the automotive highest priority topic for Rel-19 packages [RWS-230164]</a:t>
            </a:r>
          </a:p>
          <a:p>
            <a:r>
              <a:rPr lang="en-US" sz="1200" dirty="0"/>
              <a:t>The automotive services require ubiquitous connectivity and coverage for advanced use cases, which can only be guaranteed via integrating terrestrial and non-terrestrial network</a:t>
            </a:r>
          </a:p>
          <a:p>
            <a:r>
              <a:rPr lang="en-US" sz="1200" dirty="0"/>
              <a:t>The vehicle capabilities, its on-board UE characteristics, and the supported automotive use cases differ from the existing NTN requirements in Rel.-17/18*</a:t>
            </a:r>
          </a:p>
          <a:p>
            <a:pPr lvl="1"/>
            <a:r>
              <a:rPr lang="en-US" sz="1100" i="1" dirty="0"/>
              <a:t>(e.g., required throughput, antenna models, UE power class(es), mobility, etc.)</a:t>
            </a:r>
          </a:p>
          <a:p>
            <a:r>
              <a:rPr lang="en-US" sz="1200" dirty="0"/>
              <a:t>TN-NTN integration requires further enhancements for automotive (e.g., further enhanced mobility and support of service continuity), which allows better user experience</a:t>
            </a:r>
          </a:p>
          <a:p>
            <a:r>
              <a:rPr lang="en-US" sz="1200" dirty="0"/>
              <a:t>Different automotive services are well suiting Multicast and Broadcast Services (MBS) nature, which can be utilized if NTN enables 5G MBS**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24988A-ED60-413D-860B-4001CB9D4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2</a:t>
            </a:fld>
            <a:endParaRPr lang="en-US" noProof="1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4FEEA3B1-B430-B218-D806-878C7F1D55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632" y="768009"/>
            <a:ext cx="4745993" cy="5034659"/>
          </a:xfrm>
          <a:prstGeom prst="rect">
            <a:avLst/>
          </a:prstGeom>
        </p:spPr>
      </p:pic>
      <p:sp>
        <p:nvSpPr>
          <p:cNvPr id="48" name="Rechteck 12">
            <a:extLst>
              <a:ext uri="{FF2B5EF4-FFF2-40B4-BE49-F238E27FC236}">
                <a16:creationId xmlns:a16="http://schemas.microsoft.com/office/drawing/2014/main" id="{EEA22748-D944-4C49-CA44-E9BBCF61CFA5}"/>
              </a:ext>
            </a:extLst>
          </p:cNvPr>
          <p:cNvSpPr/>
          <p:nvPr/>
        </p:nvSpPr>
        <p:spPr>
          <a:xfrm rot="5400000">
            <a:off x="2867240" y="-1503100"/>
            <a:ext cx="305459" cy="562527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NR NTN and Automotive Connectivity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316C661-2B53-B8EF-BA89-68E1E6DF4128}"/>
              </a:ext>
            </a:extLst>
          </p:cNvPr>
          <p:cNvSpPr txBox="1">
            <a:spLocks/>
          </p:cNvSpPr>
          <p:nvPr/>
        </p:nvSpPr>
        <p:spPr>
          <a:xfrm>
            <a:off x="243365" y="4852130"/>
            <a:ext cx="5553206" cy="67139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lvl1pPr marL="230400" indent="-230400" algn="l" defTabSz="914333" rtl="0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76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4800" indent="-230400" algn="l" defTabSz="914333" rtl="0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02000" indent="-230400" algn="l" defTabSz="914333" rtl="0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dirty="0"/>
              <a:t>*</a:t>
            </a:r>
            <a:r>
              <a:rPr lang="en-US" sz="1050" dirty="0"/>
              <a:t> From 5GAA document [</a:t>
            </a:r>
            <a:r>
              <a:rPr lang="en-GB" sz="1050" dirty="0">
                <a:solidFill>
                  <a:srgbClr val="000000"/>
                </a:solidFill>
              </a:rPr>
              <a:t>RWS-230164</a:t>
            </a:r>
            <a:r>
              <a:rPr lang="en-US" sz="1050" dirty="0"/>
              <a:t>]:</a:t>
            </a:r>
          </a:p>
          <a:p>
            <a:pPr marL="269875" lvl="1" indent="-230188">
              <a:spcBef>
                <a:spcPts val="0"/>
              </a:spcBef>
            </a:pPr>
            <a:r>
              <a:rPr lang="en-US" sz="1000" dirty="0">
                <a:latin typeface="Open Sans" panose="020B0606030504020204" pitchFamily="34" charset="0"/>
              </a:rPr>
              <a:t>E.g., current handheld antenna is limiting data rate for NTN</a:t>
            </a:r>
          </a:p>
          <a:p>
            <a:pPr marL="269875" lvl="1" indent="-230188">
              <a:spcBef>
                <a:spcPts val="0"/>
              </a:spcBef>
            </a:pPr>
            <a:r>
              <a:rPr lang="en-US" sz="1000" b="0" i="0" u="none" strike="noStrike" baseline="0" dirty="0">
                <a:latin typeface="Open Sans" panose="020B0606030504020204" pitchFamily="34" charset="0"/>
              </a:rPr>
              <a:t>E.g., VSAT antenna (60 cm aperture) is too large for automotive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dirty="0"/>
              <a:t>** MBS is supported by TN; however, the support of MBS in NTN is still missing</a:t>
            </a:r>
          </a:p>
        </p:txBody>
      </p:sp>
    </p:spTree>
    <p:extLst>
      <p:ext uri="{BB962C8B-B14F-4D97-AF65-F5344CB8AC3E}">
        <p14:creationId xmlns:p14="http://schemas.microsoft.com/office/powerpoint/2010/main" val="2843619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3A862-D64C-4595-A9D5-A4FB9549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dirty="0"/>
              <a:t>Motivation </a:t>
            </a:r>
            <a:r>
              <a:rPr lang="de-DE" dirty="0"/>
              <a:t>for </a:t>
            </a:r>
            <a:r>
              <a:rPr lang="de-DE" sz="2800" dirty="0"/>
              <a:t>NTN Further</a:t>
            </a:r>
            <a:r>
              <a:rPr lang="en-US" sz="2800" dirty="0"/>
              <a:t> Enhancements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ACCFE-B7EC-4FD0-8856-013451F930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NTN Evolution for Automotive Requirements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24988A-ED60-413D-860B-4001CB9D4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6" name="Rechteck 10">
            <a:extLst>
              <a:ext uri="{FF2B5EF4-FFF2-40B4-BE49-F238E27FC236}">
                <a16:creationId xmlns:a16="http://schemas.microsoft.com/office/drawing/2014/main" id="{C0AF5651-359E-DD93-18CB-2625953ABDBB}"/>
              </a:ext>
            </a:extLst>
          </p:cNvPr>
          <p:cNvSpPr/>
          <p:nvPr/>
        </p:nvSpPr>
        <p:spPr>
          <a:xfrm>
            <a:off x="205215" y="1461579"/>
            <a:ext cx="10074304" cy="3497978"/>
          </a:xfrm>
          <a:prstGeom prst="rect">
            <a:avLst/>
          </a:prstGeom>
          <a:solidFill>
            <a:srgbClr val="EFF1F2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t"/>
          <a:lstStyle/>
          <a:p>
            <a:pPr>
              <a:spcAft>
                <a:spcPts val="600"/>
              </a:spcAft>
            </a:pPr>
            <a:r>
              <a:rPr lang="en-US" sz="1400" b="1" dirty="0"/>
              <a:t>For Rel-19 NTN WI, consider the following enhancements: </a:t>
            </a:r>
          </a:p>
          <a:p>
            <a:pPr>
              <a:spcAft>
                <a:spcPts val="600"/>
              </a:spcAft>
            </a:pPr>
            <a:r>
              <a:rPr lang="en-US" sz="1400" b="1" dirty="0"/>
              <a:t>Baseline: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/>
              <a:t>Introduce different UE Types, i.e., vehicle UE including defining and specifying different antenna types/gains, different TX power class(es), improved noise figure </a:t>
            </a:r>
            <a:r>
              <a:rPr lang="en-US" sz="1400" b="1" dirty="0"/>
              <a:t>[RAN4]* </a:t>
            </a:r>
          </a:p>
          <a:p>
            <a:pPr marL="696887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/>
              <a:t>FFS: Study possible impacts on other WGs, e.g., </a:t>
            </a:r>
            <a:r>
              <a:rPr lang="en-US" sz="1400" b="1" dirty="0"/>
              <a:t>[RAN1]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400" dirty="0"/>
              <a:t>Mobility enhancements between TN and NTN and between NTN and TN to ensure service continuity </a:t>
            </a:r>
            <a:r>
              <a:rPr lang="en-US" sz="1400" b="1" dirty="0"/>
              <a:t>[RAN2, RAN3]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/>
          </a:p>
          <a:p>
            <a:pPr>
              <a:spcAft>
                <a:spcPts val="600"/>
              </a:spcAft>
            </a:pPr>
            <a:r>
              <a:rPr lang="en-GB" altLang="fr-FR" sz="1400" b="1" dirty="0"/>
              <a:t>Additionally: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fr-FR" sz="1400" dirty="0"/>
              <a:t>Support discontinuous coverage for NR NTN (i.e., to overcoming coverage limitation during initial deployment phases) </a:t>
            </a:r>
            <a:r>
              <a:rPr lang="en-GB" altLang="fr-FR" sz="1400" b="1" dirty="0"/>
              <a:t>[RAN2, RAN3]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fr-FR" sz="1400" dirty="0"/>
              <a:t>Support of NR MBS (Multicast and Broadcast Services) over NR NTN </a:t>
            </a:r>
            <a:r>
              <a:rPr lang="en-US" altLang="fr-FR" sz="1400" b="1" dirty="0"/>
              <a:t>[RAN2, RAN3]**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altLang="fr-FR" sz="1400" dirty="0"/>
              <a:t>Support  </a:t>
            </a:r>
            <a:r>
              <a:rPr lang="en-US" sz="1400" dirty="0"/>
              <a:t>Asynchronous multi-connectivity for, at least, different services (e.g., between NTN/TN and between two different satellite access (i.e., NGSO and GSO)) </a:t>
            </a:r>
            <a:r>
              <a:rPr lang="en-GB" altLang="fr-FR" sz="1400" b="1" dirty="0"/>
              <a:t>[RAN2, RAN3]‡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sz="1400" dirty="0"/>
          </a:p>
        </p:txBody>
      </p:sp>
      <p:sp>
        <p:nvSpPr>
          <p:cNvPr id="48" name="Rechteck 12">
            <a:extLst>
              <a:ext uri="{FF2B5EF4-FFF2-40B4-BE49-F238E27FC236}">
                <a16:creationId xmlns:a16="http://schemas.microsoft.com/office/drawing/2014/main" id="{EEA22748-D944-4C49-CA44-E9BBCF61CFA5}"/>
              </a:ext>
            </a:extLst>
          </p:cNvPr>
          <p:cNvSpPr/>
          <p:nvPr/>
        </p:nvSpPr>
        <p:spPr>
          <a:xfrm rot="5400000">
            <a:off x="5089871" y="-3808634"/>
            <a:ext cx="305459" cy="1007381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Further Proposals for NTN </a:t>
            </a:r>
            <a:r>
              <a:rPr kumimoji="0" lang="en-US" sz="16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 in Rel-19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10E0BA-F428-2B16-74CF-03B7ED5293DA}"/>
              </a:ext>
            </a:extLst>
          </p:cNvPr>
          <p:cNvSpPr txBox="1"/>
          <p:nvPr/>
        </p:nvSpPr>
        <p:spPr>
          <a:xfrm>
            <a:off x="205200" y="5031988"/>
            <a:ext cx="10074304" cy="63441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vert="horz" lIns="0" tIns="0" rIns="0" bIns="0" rtlCol="0">
            <a:noAutofit/>
          </a:bodyPr>
          <a:lstStyle>
            <a:defPPr>
              <a:defRPr lang="de-DE"/>
            </a:defPPr>
            <a:lvl1pPr marL="0" indent="0" defTabSz="914333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 sz="1100" b="1">
                <a:latin typeface="+mn-lt"/>
              </a:defRPr>
            </a:lvl1pPr>
            <a:lvl2pPr marL="269875" lvl="1" indent="-230188" defTabSz="914333" eaLnBrk="1" latinLnBrk="0" hangingPunct="1">
              <a:lnSpc>
                <a:spcPct val="103000"/>
              </a:lnSpc>
              <a:spcBef>
                <a:spcPts val="0"/>
              </a:spcBef>
              <a:buFont typeface="Symbol" panose="05050102010706020507" pitchFamily="18" charset="2"/>
              <a:buChar char="-"/>
              <a:defRPr sz="1000">
                <a:latin typeface="Open Sans" panose="020B0606030504020204" pitchFamily="34" charset="0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fr-FR" sz="900" b="0" dirty="0"/>
              <a:t>* Need to be considered in RAN4 discussions during RAN#101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fr-FR" sz="900" b="0" dirty="0"/>
              <a:t>** </a:t>
            </a:r>
            <a:r>
              <a:rPr lang="en-US" altLang="fr-FR" sz="900" b="0" dirty="0"/>
              <a:t>MBS is supported by TN (NR Rel-17), while the support of MBS in NTN in RAN is still missing</a:t>
            </a:r>
            <a:endParaRPr lang="en-GB" altLang="fr-FR" sz="900" b="0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fr-FR" sz="900" b="0" dirty="0"/>
              <a:t>‡ SA1 Rel-19 SI: </a:t>
            </a:r>
            <a:r>
              <a:rPr lang="en-US" altLang="fr-FR" sz="900" b="0" dirty="0"/>
              <a:t>Study on Upper layer traffic steer, switch and split over dual 3GPP access, introduces high-speed mobility uses cases benefiting from Terrestrial and Satellite Access dual access</a:t>
            </a:r>
            <a:endParaRPr lang="en-GB" altLang="fr-FR" sz="900" b="0" dirty="0"/>
          </a:p>
        </p:txBody>
      </p:sp>
    </p:spTree>
    <p:extLst>
      <p:ext uri="{BB962C8B-B14F-4D97-AF65-F5344CB8AC3E}">
        <p14:creationId xmlns:p14="http://schemas.microsoft.com/office/powerpoint/2010/main" val="2341868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74C0F-7E29-2A7F-3E4C-445C153E2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B1A803-17D3-3B04-12F0-0BBBEAB754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NTN Evolution for Automotive Requirements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1DB21C-44E4-6D67-A937-FE7E0043296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</a:rPr>
              <a:t>RWS-230164, “</a:t>
            </a:r>
            <a:r>
              <a:rPr lang="en-US" sz="1800" dirty="0">
                <a:solidFill>
                  <a:srgbClr val="000000"/>
                </a:solidFill>
              </a:rPr>
              <a:t>5GAA input to 3GPP Rel-19 Workshop,” </a:t>
            </a:r>
            <a:r>
              <a:rPr lang="en-US" dirty="0">
                <a:solidFill>
                  <a:srgbClr val="000000"/>
                </a:solidFill>
              </a:rPr>
              <a:t>5GAA, Rel-19 RAN Workshop, Taipei, June 2023</a:t>
            </a:r>
          </a:p>
          <a:p>
            <a:r>
              <a:rPr lang="en-GB" sz="1800" dirty="0">
                <a:solidFill>
                  <a:srgbClr val="000000"/>
                </a:solidFill>
              </a:rPr>
              <a:t>RWS-230467</a:t>
            </a:r>
            <a:r>
              <a:rPr lang="en-US" sz="1800" dirty="0">
                <a:solidFill>
                  <a:srgbClr val="000000"/>
                </a:solidFill>
              </a:rPr>
              <a:t>, “</a:t>
            </a:r>
            <a:r>
              <a:rPr lang="en-US" dirty="0"/>
              <a:t>Bosch Views and Priorities for Rel-19</a:t>
            </a:r>
            <a:r>
              <a:rPr lang="en-US" sz="1800" dirty="0">
                <a:solidFill>
                  <a:srgbClr val="000000"/>
                </a:solidFill>
              </a:rPr>
              <a:t>,” Bosch, </a:t>
            </a:r>
            <a:r>
              <a:rPr lang="en-US" dirty="0">
                <a:solidFill>
                  <a:srgbClr val="000000"/>
                </a:solidFill>
              </a:rPr>
              <a:t>Rel-19 RAN Workshop, Taipei, June 2023</a:t>
            </a:r>
          </a:p>
          <a:p>
            <a:r>
              <a:rPr lang="en-US" sz="1800" dirty="0">
                <a:solidFill>
                  <a:srgbClr val="000000"/>
                </a:solidFill>
              </a:rPr>
              <a:t>RWS</a:t>
            </a:r>
            <a:r>
              <a:rPr lang="en-US" dirty="0">
                <a:solidFill>
                  <a:srgbClr val="000000"/>
                </a:solidFill>
              </a:rPr>
              <a:t>-230048, “</a:t>
            </a:r>
            <a:r>
              <a:rPr lang="en-US" altLang="fr-FR" dirty="0"/>
              <a:t>Consideration on RAN1/2/3 led NTN topics for Release 19,” Thales et al., </a:t>
            </a:r>
            <a:r>
              <a:rPr lang="en-US" dirty="0">
                <a:solidFill>
                  <a:srgbClr val="000000"/>
                </a:solidFill>
              </a:rPr>
              <a:t>Rel-19 RAN Workshop, Taipei, June 2023</a:t>
            </a:r>
          </a:p>
          <a:p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35ED88-F336-4096-089D-A220CB694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39641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1C99A1-79D6-D9D3-10E1-B5AA0148942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34475" y="5665788"/>
            <a:ext cx="288925" cy="411162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B5DBBDC-8FAE-A1BB-D0C6-B19051081E0F}"/>
              </a:ext>
            </a:extLst>
          </p:cNvPr>
          <p:cNvGrpSpPr/>
          <p:nvPr/>
        </p:nvGrpSpPr>
        <p:grpSpPr>
          <a:xfrm>
            <a:off x="1914013" y="1050302"/>
            <a:ext cx="7141598" cy="4447834"/>
            <a:chOff x="2674382" y="1426451"/>
            <a:chExt cx="5524233" cy="344052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6E3FC8-D3A6-1320-E362-88FE2A449A02}"/>
                </a:ext>
              </a:extLst>
            </p:cNvPr>
            <p:cNvSpPr/>
            <p:nvPr/>
          </p:nvSpPr>
          <p:spPr>
            <a:xfrm>
              <a:off x="6753601" y="2713412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Reliability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53C56F8-4ACB-FDDF-D615-63CB065A9E06}"/>
                </a:ext>
              </a:extLst>
            </p:cNvPr>
            <p:cNvSpPr/>
            <p:nvPr/>
          </p:nvSpPr>
          <p:spPr>
            <a:xfrm>
              <a:off x="2674382" y="2805299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Positioning</a:t>
              </a:r>
            </a:p>
            <a:p>
              <a:r>
                <a:rPr lang="en-US" sz="2000" b="1">
                  <a:cs typeface="Arial" panose="020B0604020202020204" pitchFamily="34" charset="0"/>
                </a:rPr>
                <a:t>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9" name="TextBox 35">
              <a:extLst>
                <a:ext uri="{FF2B5EF4-FFF2-40B4-BE49-F238E27FC236}">
                  <a16:creationId xmlns:a16="http://schemas.microsoft.com/office/drawing/2014/main" id="{38E93D9D-5567-3A1E-8031-92C755F42A9C}"/>
                </a:ext>
              </a:extLst>
            </p:cNvPr>
            <p:cNvSpPr txBox="1"/>
            <p:nvPr/>
          </p:nvSpPr>
          <p:spPr>
            <a:xfrm>
              <a:off x="4966387" y="4557483"/>
              <a:ext cx="2040566" cy="309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US" sz="2000" b="1">
                  <a:ln w="0"/>
                </a:rPr>
                <a:t>AI/ML Technology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5EBD271-C5C0-FCB7-EF36-30057B1AE8DB}"/>
                </a:ext>
              </a:extLst>
            </p:cNvPr>
            <p:cNvSpPr/>
            <p:nvPr/>
          </p:nvSpPr>
          <p:spPr>
            <a:xfrm>
              <a:off x="4593136" y="1844529"/>
              <a:ext cx="680131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  <a:sym typeface="Wingdings" panose="05000000000000000000" pitchFamily="2" charset="2"/>
                </a:rPr>
                <a:t>TCO</a:t>
              </a:r>
              <a:endParaRPr lang="en-US" sz="2000" b="1">
                <a:cs typeface="Arial" panose="020B0604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16F0DA-74B6-5511-90C9-BAB1B6A0EE35}"/>
                </a:ext>
              </a:extLst>
            </p:cNvPr>
            <p:cNvSpPr/>
            <p:nvPr/>
          </p:nvSpPr>
          <p:spPr>
            <a:xfrm rot="16200000">
              <a:off x="3675282" y="1893708"/>
              <a:ext cx="1148782" cy="214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Health Monitoring</a:t>
              </a:r>
              <a:endParaRPr lang="en-US" sz="1200" b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642317A-2357-AD5F-E91C-326E39C71DD9}"/>
                </a:ext>
              </a:extLst>
            </p:cNvPr>
            <p:cNvSpPr/>
            <p:nvPr/>
          </p:nvSpPr>
          <p:spPr>
            <a:xfrm>
              <a:off x="3048872" y="2521565"/>
              <a:ext cx="1636479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VRU/</a:t>
              </a:r>
              <a:r>
                <a:rPr lang="en-US" sz="1400" b="1" err="1">
                  <a:ln w="0"/>
                  <a:solidFill>
                    <a:schemeClr val="accent1"/>
                  </a:solidFill>
                </a:rPr>
                <a:t>eBike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/µMobility</a:t>
              </a:r>
              <a:endParaRPr lang="en-US" sz="1400" b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0C8B696-134A-C814-F7E9-A7C047342E19}"/>
                </a:ext>
              </a:extLst>
            </p:cNvPr>
            <p:cNvSpPr/>
            <p:nvPr/>
          </p:nvSpPr>
          <p:spPr>
            <a:xfrm>
              <a:off x="6639765" y="3965146"/>
              <a:ext cx="1446751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ADAS Services</a:t>
              </a:r>
              <a:endParaRPr lang="en-US" sz="1400" b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BF4AB8-F2C0-F459-882C-EB94F6D1F845}"/>
                </a:ext>
              </a:extLst>
            </p:cNvPr>
            <p:cNvSpPr/>
            <p:nvPr/>
          </p:nvSpPr>
          <p:spPr>
            <a:xfrm>
              <a:off x="4511459" y="2220324"/>
              <a:ext cx="1008886" cy="357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rgbClr val="007BC0"/>
                  </a:solidFill>
                </a:rPr>
                <a:t>Energy Management</a:t>
              </a:r>
              <a:endParaRPr lang="en-US" sz="1200" b="1">
                <a:solidFill>
                  <a:srgbClr val="007BC0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ACDCCF-323D-59E9-13D8-EA9EAC50A999}"/>
                </a:ext>
              </a:extLst>
            </p:cNvPr>
            <p:cNvSpPr/>
            <p:nvPr/>
          </p:nvSpPr>
          <p:spPr>
            <a:xfrm>
              <a:off x="3810272" y="4309709"/>
              <a:ext cx="1302895" cy="404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Machine User Interaction (XR)</a:t>
              </a:r>
              <a:endParaRPr lang="en-US" sz="1400" b="1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0600273-5DE9-FC5F-CB76-F4D6329FE011}"/>
                </a:ext>
              </a:extLst>
            </p:cNvPr>
            <p:cNvSpPr/>
            <p:nvPr/>
          </p:nvSpPr>
          <p:spPr>
            <a:xfrm>
              <a:off x="5363416" y="3513668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Digital Twins</a:t>
              </a:r>
              <a:endParaRPr lang="en-US" sz="1400" b="1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A98582-A651-2C74-BF33-E0C45F9D9C94}"/>
                </a:ext>
              </a:extLst>
            </p:cNvPr>
            <p:cNvSpPr/>
            <p:nvPr/>
          </p:nvSpPr>
          <p:spPr>
            <a:xfrm>
              <a:off x="5735321" y="2127679"/>
              <a:ext cx="1713466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ln w="0"/>
                  <a:solidFill>
                    <a:schemeClr val="accent1"/>
                  </a:solidFill>
                </a:rPr>
                <a:t>TN/NTN Integration</a:t>
              </a:r>
              <a:endParaRPr lang="en-US" sz="1600" b="1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53B7E91-2C37-7D20-F59A-F9BB02E836BB}"/>
                </a:ext>
              </a:extLst>
            </p:cNvPr>
            <p:cNvSpPr/>
            <p:nvPr/>
          </p:nvSpPr>
          <p:spPr>
            <a:xfrm rot="16200000">
              <a:off x="4491517" y="3889458"/>
              <a:ext cx="1226116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Sensor Sharing</a:t>
              </a:r>
              <a:endParaRPr lang="en-US" sz="1400" b="1">
                <a:highlight>
                  <a:srgbClr val="FFFF00"/>
                </a:highlight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4BF754F-B9F3-1996-92D3-899680C74157}"/>
                </a:ext>
              </a:extLst>
            </p:cNvPr>
            <p:cNvSpPr/>
            <p:nvPr/>
          </p:nvSpPr>
          <p:spPr>
            <a:xfrm>
              <a:off x="6931091" y="3147672"/>
              <a:ext cx="1267524" cy="4523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Vehicle Motion Control</a:t>
              </a:r>
              <a:endParaRPr lang="en-US" sz="1600" b="1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15D6463-66A9-E0CB-5EEE-2567BF2078ED}"/>
                </a:ext>
              </a:extLst>
            </p:cNvPr>
            <p:cNvSpPr/>
            <p:nvPr/>
          </p:nvSpPr>
          <p:spPr>
            <a:xfrm rot="16200000">
              <a:off x="5086780" y="1800222"/>
              <a:ext cx="969324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NTN-IoT</a:t>
              </a:r>
              <a:endParaRPr lang="en-US" sz="1400" b="1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9DBADC-9BEF-2DEC-0018-1F3918E14C9B}"/>
                </a:ext>
              </a:extLst>
            </p:cNvPr>
            <p:cNvSpPr/>
            <p:nvPr/>
          </p:nvSpPr>
          <p:spPr>
            <a:xfrm rot="16200000">
              <a:off x="6348290" y="3271037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b="1">
                  <a:ln w="0"/>
                  <a:solidFill>
                    <a:schemeClr val="accent1"/>
                  </a:solidFill>
                </a:rPr>
                <a:t>TSC</a:t>
              </a:r>
              <a:r>
                <a:rPr lang="en-US" sz="1400" b="1">
                  <a:ln w="0"/>
                  <a:solidFill>
                    <a:schemeClr val="accent1"/>
                  </a:solidFill>
                </a:rPr>
                <a:t>/TSN</a:t>
              </a:r>
              <a:r>
                <a:rPr lang="en-US" sz="1400" b="1" baseline="30000">
                  <a:ln w="0"/>
                  <a:solidFill>
                    <a:schemeClr val="accent1"/>
                  </a:solidFill>
                </a:rPr>
                <a:t>‡</a:t>
              </a:r>
              <a:endParaRPr lang="en-US" sz="1400" b="1" baseline="300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268015B-CBF9-9109-8003-70ADA4FBA040}"/>
                </a:ext>
              </a:extLst>
            </p:cNvPr>
            <p:cNvSpPr/>
            <p:nvPr/>
          </p:nvSpPr>
          <p:spPr>
            <a:xfrm>
              <a:off x="5273267" y="3993145"/>
              <a:ext cx="1214801" cy="261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>
                  <a:ln w="0"/>
                  <a:solidFill>
                    <a:schemeClr val="accent1"/>
                  </a:solidFill>
                </a:rPr>
                <a:t>RAN sensing</a:t>
              </a:r>
              <a:endParaRPr lang="en-US" sz="1600" b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16A7BF5-2AC2-D0AA-66B7-B75674DDE304}"/>
                </a:ext>
              </a:extLst>
            </p:cNvPr>
            <p:cNvSpPr/>
            <p:nvPr/>
          </p:nvSpPr>
          <p:spPr>
            <a:xfrm>
              <a:off x="3934352" y="2669807"/>
              <a:ext cx="2892202" cy="833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rgbClr val="ED0007"/>
                  </a:solidFill>
                  <a:cs typeface="Arial" panose="020B0604020202020204" pitchFamily="34" charset="0"/>
                </a:rPr>
                <a:t>Connected Vehicles Services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2542A3E-CDFA-3B82-D8E9-C0C43E687AF7}"/>
                </a:ext>
              </a:extLst>
            </p:cNvPr>
            <p:cNvSpPr/>
            <p:nvPr/>
          </p:nvSpPr>
          <p:spPr>
            <a:xfrm>
              <a:off x="3297977" y="3730366"/>
              <a:ext cx="1497910" cy="547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cs typeface="Arial" panose="020B0604020202020204" pitchFamily="34" charset="0"/>
                </a:rPr>
                <a:t>Sensing Technology</a:t>
              </a:r>
              <a:endParaRPr lang="en-US" sz="2400" b="1"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721A2D-65B6-8034-FC77-165F7055E754}"/>
                </a:ext>
              </a:extLst>
            </p:cNvPr>
            <p:cNvSpPr/>
            <p:nvPr/>
          </p:nvSpPr>
          <p:spPr>
            <a:xfrm>
              <a:off x="5605643" y="2382449"/>
              <a:ext cx="1390373" cy="3571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cs typeface="Arial" panose="020B0604020202020204" pitchFamily="34" charset="0"/>
                </a:rPr>
                <a:t>Availability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A9D695E-529F-2509-375A-2046213F4C39}"/>
                </a:ext>
              </a:extLst>
            </p:cNvPr>
            <p:cNvSpPr/>
            <p:nvPr/>
          </p:nvSpPr>
          <p:spPr>
            <a:xfrm rot="16200000">
              <a:off x="5968423" y="3800246"/>
              <a:ext cx="109881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V2X Services</a:t>
              </a:r>
              <a:endParaRPr lang="en-US" sz="1400" b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4553A3D-E8D9-03B6-0DE6-090895CAB5F8}"/>
                </a:ext>
              </a:extLst>
            </p:cNvPr>
            <p:cNvSpPr/>
            <p:nvPr/>
          </p:nvSpPr>
          <p:spPr>
            <a:xfrm>
              <a:off x="3040354" y="3444727"/>
              <a:ext cx="1636480" cy="238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>
                  <a:ln w="0"/>
                  <a:solidFill>
                    <a:schemeClr val="accent1"/>
                  </a:solidFill>
                </a:rPr>
                <a:t>Non-RAT Positioning</a:t>
              </a: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C69C6C5F-5C9F-DF8A-0C2F-10972BCFC698}"/>
              </a:ext>
            </a:extLst>
          </p:cNvPr>
          <p:cNvSpPr txBox="1"/>
          <p:nvPr/>
        </p:nvSpPr>
        <p:spPr>
          <a:xfrm>
            <a:off x="410974" y="387995"/>
            <a:ext cx="55345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ED0007"/>
                </a:solidFill>
              </a:rPr>
              <a:t>Thank you!</a:t>
            </a:r>
            <a:br>
              <a:rPr lang="en-US" sz="3200" b="1" kern="0" cap="none" dirty="0">
                <a:solidFill>
                  <a:srgbClr val="ED0007"/>
                </a:solidFill>
              </a:rPr>
            </a:br>
            <a:endParaRPr lang="en-US" sz="3200" dirty="0">
              <a:solidFill>
                <a:srgbClr val="ED00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227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Attachment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CR/ADI</OrgInhalt>
      <Wert>CR/ADI</Wert>
      <Platzhalter>False</Platzhalter>
      <DocDatenDialog>True</DocDatenDialog>
      <Label>Authoring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Internal</OrgInhalt>
      <Wert>Internal</Wert>
      <Platzhalter>False</Platzhalter>
      <DocDatenDialog>True</DocDatenDialog>
      <Label>Notation of confidentiality</Label>
      <FrageVar>False</FrageVar>
      <Prefix/>
      <Suffix/>
      <WegfallVar/>
      <ComboBox>
        <Option>Internal</Option>
        <Option>Confidential</Option>
        <Option>Strictly confidential</Option>
        <Option/>
      </ComboBox>
      <MussFeld>False</MussFeld>
      <InDokument>True</InDokument>
      <Sektion>Bosch_footer_1</Sektion>
      <Reihenfolge>0</Reihenfolge>
    </Variable>
    <Variable>
      <Name>copyright</Name>
      <OrgInhalt>© Robert Bosch GmbH 2023. All rights reserved, also regarding any disposal, exploitation, reproduction, editing, distribution, as well as in the event of applications for industrial property rights.</OrgInhalt>
      <Wert>© Robert Bosch GmbH 2023. All rights reserved, also regarding any disposal, exploitation, reproduction, editing, distribution, as well as in the event of applications for industrial property rights.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2023-05-24</OrgInhalt>
      <Wert>2023-05-24</Wert>
      <Platzhalter>False</Platzhalter>
      <DocDatenDialog>True</DocDatenDialog>
      <Label>Date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Filing note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2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Props1.xml><?xml version="1.0" encoding="utf-8"?>
<ds:datastoreItem xmlns:ds="http://schemas.openxmlformats.org/officeDocument/2006/customXml" ds:itemID="{304CF217-3C90-4AA0-B541-CE45F9BD305E}">
  <ds:schemaRefs/>
</ds:datastoreItem>
</file>

<file path=customXml/itemProps2.xml><?xml version="1.0" encoding="utf-8"?>
<ds:datastoreItem xmlns:ds="http://schemas.openxmlformats.org/officeDocument/2006/customXml" ds:itemID="{D0252559-44F8-474C-B66D-E357B88E32C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614</Words>
  <Application>Microsoft Office PowerPoint</Application>
  <PresentationFormat>Custom</PresentationFormat>
  <Paragraphs>67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Bosch Office Sans</vt:lpstr>
      <vt:lpstr>Calibri</vt:lpstr>
      <vt:lpstr>Open Sans</vt:lpstr>
      <vt:lpstr>Symbol</vt:lpstr>
      <vt:lpstr>Wingdings</vt:lpstr>
      <vt:lpstr>Bosch 2022</vt:lpstr>
      <vt:lpstr>NTN Evolution for Automotive Requirements</vt:lpstr>
      <vt:lpstr>Motivation for NTN Further Enhancements</vt:lpstr>
      <vt:lpstr>Motivation for NTN Further Enhancements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Beyond Expanded and improved NR positioning</dc:title>
  <dc:creator>Hassan Khaled (CR/ADI1.3)</dc:creator>
  <cp:lastModifiedBy>Hassan Khaled (CR/ADI1.3)</cp:lastModifiedBy>
  <cp:revision>8</cp:revision>
  <dcterms:created xsi:type="dcterms:W3CDTF">2023-05-24T10:19:52Z</dcterms:created>
  <dcterms:modified xsi:type="dcterms:W3CDTF">2023-09-04T16:05:23Z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ttachmentremark">
    <vt:lpwstr>$attachmentremark$</vt:lpwstr>
  </property>
  <property fmtid="{D5CDD505-2E9C-101B-9397-08002B2CF9AE}" pid="3" name="confidentiality">
    <vt:lpwstr>$confidentiality_internal$</vt:lpwstr>
  </property>
  <property fmtid="{D5CDD505-2E9C-101B-9397-08002B2CF9AE}" pid="4" name="copyright">
    <vt:lpwstr>$copyright$</vt:lpwstr>
  </property>
  <property fmtid="{D5CDD505-2E9C-101B-9397-08002B2CF9AE}" pid="5" name="dateformat">
    <vt:lpwstr>$dateformat$</vt:lpwstr>
  </property>
  <property fmtid="{D5CDD505-2E9C-101B-9397-08002B2CF9AE}" pid="6" name="businessunit">
    <vt:lpwstr>$businessunit$</vt:lpwstr>
  </property>
  <property fmtid="{D5CDD505-2E9C-101B-9397-08002B2CF9AE}" pid="7" name="repositoryremark">
    <vt:lpwstr>$repositoryremark$</vt:lpwstr>
  </property>
</Properties>
</file>