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3"/>
  </p:sldMasterIdLst>
  <p:notesMasterIdLst>
    <p:notesMasterId r:id="rId9"/>
  </p:notesMasterIdLst>
  <p:sldIdLst>
    <p:sldId id="256" r:id="rId4"/>
    <p:sldId id="141169540" r:id="rId5"/>
    <p:sldId id="141169548" r:id="rId6"/>
    <p:sldId id="141169559" r:id="rId7"/>
    <p:sldId id="141169568" r:id="rId8"/>
  </p:sldIdLst>
  <p:sldSz cx="10969625" cy="6170613"/>
  <p:notesSz cx="6858000" cy="9144000"/>
  <p:custDataLst>
    <p:tags r:id="rId10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9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5GAA Work Item leader on Positioning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7924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6044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428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290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4" userDrawn="1">
          <p15:clr>
            <a:srgbClr val="FBAE40"/>
          </p15:clr>
        </p15:guide>
        <p15:guide id="6" orient="horz" pos="347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153" userDrawn="1">
          <p15:clr>
            <a:srgbClr val="FBAE40"/>
          </p15:clr>
        </p15:guide>
        <p15:guide id="2" pos="6491" userDrawn="1">
          <p15:clr>
            <a:srgbClr val="FBAE40"/>
          </p15:clr>
        </p15:guide>
        <p15:guide id="3" orient="horz" pos="2088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1557" userDrawn="1">
          <p15:clr>
            <a:srgbClr val="FBAE40"/>
          </p15:clr>
        </p15:guide>
        <p15:guide id="4" orient="horz" pos="28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250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8" name="Bosch_footer_2">
            <a:extLst>
              <a:ext uri="{FF2B5EF4-FFF2-40B4-BE49-F238E27FC236}">
                <a16:creationId xmlns:a16="http://schemas.microsoft.com/office/drawing/2014/main" id="{C3D77AD5-379C-4A86-AFCF-32945A0FEE26}"/>
              </a:ext>
            </a:extLst>
          </p:cNvPr>
          <p:cNvSpPr txBox="1"/>
          <p:nvPr userDrawn="1"/>
        </p:nvSpPr>
        <p:spPr>
          <a:xfrm>
            <a:off x="547200" y="5793901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rgbClr val="B2B3B5"/>
                </a:solidFill>
                <a:latin typeface="+mn-lt"/>
              </a:rPr>
              <a:t>© Robert Bosch GmbH 2023. All rights reserved, also regarding any disposal, exploitation, reproduction, editing, distribution, as well as in the event of applications for industrial property rights.</a:t>
            </a:r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46" r:id="rId9"/>
    <p:sldLayoutId id="2147483744" r:id="rId10"/>
    <p:sldLayoutId id="2147483724" r:id="rId11"/>
    <p:sldLayoutId id="2147483726" r:id="rId12"/>
    <p:sldLayoutId id="2147483727" r:id="rId13"/>
    <p:sldLayoutId id="2147483728" r:id="rId14"/>
    <p:sldLayoutId id="2147483729" r:id="rId15"/>
    <p:sldLayoutId id="2147483745" r:id="rId16"/>
    <p:sldLayoutId id="2147483723" r:id="rId17"/>
    <p:sldLayoutId id="2147483734" r:id="rId18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Sidelink Positioning Enhancements for Automotive Requirements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altLang="zh-CN" dirty="0"/>
              <a:t>3GPP TSG RAN Meeting #101                                                                                                           </a:t>
            </a:r>
            <a:r>
              <a:rPr lang="nl-NL" altLang="zh-CN" dirty="0"/>
              <a:t>Bangalore, India, September 11-15, 2023</a:t>
            </a:r>
            <a:endParaRPr lang="zh-CN" altLang="en-US" dirty="0"/>
          </a:p>
          <a:p>
            <a:r>
              <a:rPr lang="en-GB" altLang="zh-CN" dirty="0"/>
              <a:t>RP-232385</a:t>
            </a:r>
          </a:p>
          <a:p>
            <a:r>
              <a:rPr lang="en-US" altLang="zh-CN" dirty="0"/>
              <a:t>Bosch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927776-4871-401A-93E1-3C88E52C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99" y="648000"/>
            <a:ext cx="10558800" cy="388800"/>
          </a:xfrm>
        </p:spPr>
        <p:txBody>
          <a:bodyPr lIns="0" tIns="0" rIns="0" bIns="0"/>
          <a:lstStyle/>
          <a:p>
            <a:r>
              <a:rPr lang="en-US" dirty="0"/>
              <a:t>Further SL Positioning Enhancements</a:t>
            </a:r>
          </a:p>
        </p:txBody>
      </p:sp>
      <p:sp>
        <p:nvSpPr>
          <p:cNvPr id="3" name="chapter_conv">
            <a:extLst>
              <a:ext uri="{FF2B5EF4-FFF2-40B4-BE49-F238E27FC236}">
                <a16:creationId xmlns:a16="http://schemas.microsoft.com/office/drawing/2014/main" id="{A24E4783-087A-482D-AE73-FF6060EB48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5199" y="259200"/>
            <a:ext cx="10558800" cy="388800"/>
          </a:xfrm>
        </p:spPr>
        <p:txBody>
          <a:bodyPr vert="horz" lIns="0" tIns="0" rIns="0" bIns="0" rtlCol="0">
            <a:noAutofit/>
          </a:bodyPr>
          <a:lstStyle/>
          <a:p>
            <a:r>
              <a:rPr lang="en-US" dirty="0"/>
              <a:t>Sidelink Positioning Enhancements for Automotive Requirements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3997A63-75B1-4D85-AE45-81219E091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2</a:t>
            </a:fld>
            <a:endParaRPr lang="en-US" noProof="1"/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1A57895A-C89D-4CE0-B196-81C9A32292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5"/>
          <a:stretch/>
        </p:blipFill>
        <p:spPr bwMode="auto">
          <a:xfrm>
            <a:off x="371292" y="2507385"/>
            <a:ext cx="4535607" cy="246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10">
            <a:extLst>
              <a:ext uri="{FF2B5EF4-FFF2-40B4-BE49-F238E27FC236}">
                <a16:creationId xmlns:a16="http://schemas.microsoft.com/office/drawing/2014/main" id="{19141720-695D-4E1B-8A9C-88D859A9D439}"/>
              </a:ext>
            </a:extLst>
          </p:cNvPr>
          <p:cNvSpPr/>
          <p:nvPr/>
        </p:nvSpPr>
        <p:spPr>
          <a:xfrm>
            <a:off x="349342" y="5151232"/>
            <a:ext cx="10289629" cy="496764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txBody>
          <a:bodyPr vert="horz" rtlCol="0" anchor="ctr"/>
          <a:lstStyle/>
          <a:p>
            <a:pPr>
              <a:buSzPts val="1800"/>
            </a:pP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</a:rPr>
              <a:t>Highlights</a:t>
            </a:r>
            <a:r>
              <a:rPr lang="en-US" sz="1400" dirty="0">
                <a:solidFill>
                  <a:srgbClr val="000000"/>
                </a:solidFill>
              </a:rPr>
              <a:t>: Support studying and specifying SL Positioning in Rel-19 either as an individual WI or within a general Rel-19 positioning enhancements WI</a:t>
            </a:r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8" name="Rechteck 12">
            <a:extLst>
              <a:ext uri="{FF2B5EF4-FFF2-40B4-BE49-F238E27FC236}">
                <a16:creationId xmlns:a16="http://schemas.microsoft.com/office/drawing/2014/main" id="{FA296C1E-6438-4131-9B7F-DE96CF1A073E}"/>
              </a:ext>
            </a:extLst>
          </p:cNvPr>
          <p:cNvSpPr/>
          <p:nvPr/>
        </p:nvSpPr>
        <p:spPr>
          <a:xfrm rot="5400000">
            <a:off x="5329729" y="-2885767"/>
            <a:ext cx="328862" cy="10289635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Motivation for Enhanced Positioning </a:t>
            </a:r>
            <a:r>
              <a:rPr lang="en-US" sz="1600" b="1" kern="0" dirty="0">
                <a:solidFill>
                  <a:srgbClr val="FFFFFF"/>
                </a:solidFill>
                <a:latin typeface="+mn-lt"/>
              </a:rPr>
              <a:t>for V2X in Rel-19</a:t>
            </a: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hteck 10">
            <a:extLst>
              <a:ext uri="{FF2B5EF4-FFF2-40B4-BE49-F238E27FC236}">
                <a16:creationId xmlns:a16="http://schemas.microsoft.com/office/drawing/2014/main" id="{AFEE8CE0-2F6F-491D-9146-CF80CDA0E949}"/>
              </a:ext>
            </a:extLst>
          </p:cNvPr>
          <p:cNvSpPr/>
          <p:nvPr/>
        </p:nvSpPr>
        <p:spPr>
          <a:xfrm>
            <a:off x="5066675" y="2507385"/>
            <a:ext cx="5644868" cy="2461854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txBody>
          <a:bodyPr vert="horz" rtlCol="0" anchor="t"/>
          <a:lstStyle/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000000"/>
                </a:solidFill>
              </a:rPr>
              <a:t>High accuracy position in automotive challenging environments requires further enhancements to Rel-18 SL positioning.  </a:t>
            </a:r>
          </a:p>
          <a:p>
            <a:pPr>
              <a:buSzPts val="1800"/>
            </a:pPr>
            <a:endParaRPr lang="en-GB" sz="1400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000000"/>
                </a:solidFill>
              </a:rPr>
              <a:t>Stringent positioning requirements for V2X (e.g., Set 3 TR38.845) could not be achieved in Rel. 18 in realistic evaluation scenarios (considering, e.g., available bandwidth)</a:t>
            </a:r>
          </a:p>
          <a:p>
            <a:pPr>
              <a:buSzPts val="1800"/>
            </a:pPr>
            <a:endParaRPr lang="en-GB" sz="1400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000000"/>
                </a:solidFill>
              </a:rPr>
              <a:t>Further assistance information reporting (e.g., exploiting existing “awareness/sensor information” in VRUs and vehicles) could enhance positioning accuracy compared to Rel-18 outcome, e.g., </a:t>
            </a:r>
            <a:r>
              <a:rPr lang="en-GB" sz="1400" dirty="0" err="1">
                <a:solidFill>
                  <a:srgbClr val="000000"/>
                </a:solidFill>
              </a:rPr>
              <a:t>AoA</a:t>
            </a:r>
            <a:r>
              <a:rPr lang="en-GB" sz="1400" dirty="0">
                <a:solidFill>
                  <a:srgbClr val="000000"/>
                </a:solidFill>
              </a:rPr>
              <a:t> could be enhanced by antenna orientation</a:t>
            </a:r>
          </a:p>
        </p:txBody>
      </p:sp>
      <p:sp>
        <p:nvSpPr>
          <p:cNvPr id="12" name="Rechteck 10">
            <a:extLst>
              <a:ext uri="{FF2B5EF4-FFF2-40B4-BE49-F238E27FC236}">
                <a16:creationId xmlns:a16="http://schemas.microsoft.com/office/drawing/2014/main" id="{FD67301D-3DE6-4BC4-A1B0-55F8B1C03D6C}"/>
              </a:ext>
            </a:extLst>
          </p:cNvPr>
          <p:cNvSpPr/>
          <p:nvPr/>
        </p:nvSpPr>
        <p:spPr>
          <a:xfrm>
            <a:off x="349344" y="1144765"/>
            <a:ext cx="10289627" cy="848928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txBody>
          <a:bodyPr vert="horz" rtlCol="0" anchor="t"/>
          <a:lstStyle/>
          <a:p>
            <a:pPr marL="285750" indent="-285750">
              <a:buSzPts val="1800"/>
              <a:buFont typeface="Wingdings" panose="05000000000000000000" pitchFamily="2" charset="2"/>
              <a:buChar char="ü"/>
            </a:pPr>
            <a:r>
              <a:rPr lang="en-GB" sz="1400" dirty="0">
                <a:solidFill>
                  <a:srgbClr val="000000"/>
                </a:solidFill>
              </a:rPr>
              <a:t>SL Positioning enhancements are identified in 5GAA automotive input to 3GPP Rel-19 workshop [RWS-230164]</a:t>
            </a:r>
          </a:p>
          <a:p>
            <a:pPr>
              <a:buSzPts val="1800"/>
            </a:pPr>
            <a:endParaRPr lang="en-GB" sz="800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Wingdings" panose="05000000000000000000" pitchFamily="2" charset="2"/>
              <a:buChar char="ü"/>
            </a:pPr>
            <a:r>
              <a:rPr lang="en-GB" sz="1400" dirty="0">
                <a:solidFill>
                  <a:srgbClr val="000000"/>
                </a:solidFill>
              </a:rPr>
              <a:t>In RWS-230164, 5GAA identified multiple SL positioning enhancements requirements including: </a:t>
            </a:r>
          </a:p>
          <a:p>
            <a:pPr marL="696887" lvl="1" indent="-285750">
              <a:buSzPts val="1800"/>
              <a:buFont typeface="Wingdings" panose="05000000000000000000" pitchFamily="2" charset="2"/>
              <a:buChar char="ü"/>
            </a:pPr>
            <a:r>
              <a:rPr lang="en-GB" sz="1400" dirty="0">
                <a:solidFill>
                  <a:srgbClr val="000000"/>
                </a:solidFill>
              </a:rPr>
              <a:t>accuracy enhancements, SL positioning integrity, and further enhanced RAT independent positioning techniques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B42A29-A45B-FD2B-6811-75B037D5CAE2}"/>
              </a:ext>
            </a:extLst>
          </p:cNvPr>
          <p:cNvSpPr txBox="1"/>
          <p:nvPr/>
        </p:nvSpPr>
        <p:spPr>
          <a:xfrm>
            <a:off x="1125981" y="2524408"/>
            <a:ext cx="3026228" cy="23083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Urban VRU Protection with SL Positioning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184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3997A63-75B1-4D85-AE45-81219E091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7184211-D5DA-4784-BE89-7304FD7F4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2624" y="1167216"/>
            <a:ext cx="10969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6" name="Titel 1">
            <a:extLst>
              <a:ext uri="{FF2B5EF4-FFF2-40B4-BE49-F238E27FC236}">
                <a16:creationId xmlns:a16="http://schemas.microsoft.com/office/drawing/2014/main" id="{C0DEF482-D049-4A80-AEF4-95AB36ADB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99" y="648000"/>
            <a:ext cx="10558800" cy="388800"/>
          </a:xfrm>
        </p:spPr>
        <p:txBody>
          <a:bodyPr lIns="0" tIns="0" rIns="0" bIns="0"/>
          <a:lstStyle/>
          <a:p>
            <a:r>
              <a:rPr lang="en-US" dirty="0"/>
              <a:t>Proposal for Sidelink Positioning Enhancements WI </a:t>
            </a:r>
          </a:p>
        </p:txBody>
      </p:sp>
      <p:sp>
        <p:nvSpPr>
          <p:cNvPr id="67" name="chapter_conv">
            <a:extLst>
              <a:ext uri="{FF2B5EF4-FFF2-40B4-BE49-F238E27FC236}">
                <a16:creationId xmlns:a16="http://schemas.microsoft.com/office/drawing/2014/main" id="{21E5B905-71AC-405F-941D-26CDD50D78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5199" y="259200"/>
            <a:ext cx="10558800" cy="388800"/>
          </a:xfrm>
        </p:spPr>
        <p:txBody>
          <a:bodyPr vert="horz" lIns="0" tIns="0" rIns="0" bIns="0" rtlCol="0">
            <a:noAutofit/>
          </a:bodyPr>
          <a:lstStyle/>
          <a:p>
            <a:r>
              <a:rPr lang="en-US" dirty="0"/>
              <a:t>Sidelink Positioning Enhancements for Automotive Requirements</a:t>
            </a:r>
          </a:p>
        </p:txBody>
      </p:sp>
      <p:sp>
        <p:nvSpPr>
          <p:cNvPr id="19" name="Rechteck 10">
            <a:extLst>
              <a:ext uri="{FF2B5EF4-FFF2-40B4-BE49-F238E27FC236}">
                <a16:creationId xmlns:a16="http://schemas.microsoft.com/office/drawing/2014/main" id="{5856238D-E5E5-4AF7-A203-08FAC7257D1E}"/>
              </a:ext>
            </a:extLst>
          </p:cNvPr>
          <p:cNvSpPr/>
          <p:nvPr/>
        </p:nvSpPr>
        <p:spPr>
          <a:xfrm>
            <a:off x="5401054" y="1123780"/>
            <a:ext cx="5279187" cy="4542620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txBody>
          <a:bodyPr vert="horz" rtlCol="0" anchor="t"/>
          <a:lstStyle/>
          <a:p>
            <a:pPr>
              <a:buSzPts val="1800"/>
            </a:pPr>
            <a:r>
              <a:rPr lang="en-US" b="1" dirty="0"/>
              <a:t>Proposals for Rel-19 SL Positioning WI:</a:t>
            </a:r>
          </a:p>
          <a:p>
            <a:pPr>
              <a:buSzPts val="1800"/>
            </a:pPr>
            <a:endParaRPr lang="en-US" dirty="0"/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r>
              <a:rPr lang="en-US" dirty="0"/>
              <a:t>Study and specify SL positioning for multi-band operation in FR1 (licensed/unlicensed Spectrum) and FR2 (licensed/unlicensed spectrum) [RAN1,RAN2]</a:t>
            </a:r>
          </a:p>
          <a:p>
            <a:pPr>
              <a:buSzPts val="1800"/>
            </a:pPr>
            <a:endParaRPr lang="en-US" dirty="0"/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r>
              <a:rPr lang="en-US" dirty="0"/>
              <a:t>Study and specify CPP and Integrity for SL Positioning [RAN1, RAN2]</a:t>
            </a: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Study and specify possible RAN impact for enhanced assistance information reporting to increase positioning accuracy [RAN2]</a:t>
            </a:r>
            <a:endParaRPr lang="en-GB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hteck 10">
            <a:extLst>
              <a:ext uri="{FF2B5EF4-FFF2-40B4-BE49-F238E27FC236}">
                <a16:creationId xmlns:a16="http://schemas.microsoft.com/office/drawing/2014/main" id="{3485A4FD-4255-92D3-572B-96E2610F87CA}"/>
              </a:ext>
            </a:extLst>
          </p:cNvPr>
          <p:cNvSpPr/>
          <p:nvPr/>
        </p:nvSpPr>
        <p:spPr>
          <a:xfrm>
            <a:off x="289384" y="1123780"/>
            <a:ext cx="4950273" cy="4542620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txBody>
          <a:bodyPr vert="horz" rtlCol="0" anchor="t"/>
          <a:lstStyle/>
          <a:p>
            <a:pPr>
              <a:buSzPts val="1800"/>
            </a:pPr>
            <a:r>
              <a:rPr lang="en-US" b="1" dirty="0"/>
              <a:t>Open topics from Rel-18 SL Pos WI :</a:t>
            </a:r>
          </a:p>
          <a:p>
            <a:pPr>
              <a:buSzPts val="1800"/>
            </a:pPr>
            <a:endParaRPr lang="en-US" dirty="0"/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r>
              <a:rPr lang="en-US" dirty="0"/>
              <a:t>Rel-18 only supports limited functionalities achieving limited positioning accuracy </a:t>
            </a:r>
          </a:p>
          <a:p>
            <a:pPr>
              <a:buSzPts val="1800"/>
            </a:pPr>
            <a:endParaRPr lang="en-US" dirty="0"/>
          </a:p>
          <a:p>
            <a:pPr>
              <a:buSzPts val="1800"/>
            </a:pPr>
            <a:endParaRPr lang="en-US" dirty="0"/>
          </a:p>
          <a:p>
            <a:pPr>
              <a:buSzPts val="1800"/>
            </a:pPr>
            <a:endParaRPr lang="en-US" dirty="0"/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r>
              <a:rPr lang="en-US" dirty="0"/>
              <a:t>Considers carrier phase positioning (CPP) and positioning integrity for </a:t>
            </a:r>
            <a:r>
              <a:rPr lang="en-US" dirty="0" err="1"/>
              <a:t>Uu</a:t>
            </a:r>
            <a:r>
              <a:rPr lang="en-US" dirty="0"/>
              <a:t> Pos only</a:t>
            </a: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Needing further enhancements on reporting assistance information to enrich positioning accuracy (e.g., </a:t>
            </a:r>
            <a:r>
              <a:rPr lang="en-US" dirty="0" err="1">
                <a:solidFill>
                  <a:srgbClr val="000000"/>
                </a:solidFill>
              </a:rPr>
              <a:t>AoA</a:t>
            </a:r>
            <a:r>
              <a:rPr lang="en-US" dirty="0">
                <a:solidFill>
                  <a:srgbClr val="000000"/>
                </a:solidFill>
              </a:rPr>
              <a:t>) including, e.g., antenna orientation and other sensor information </a:t>
            </a: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0748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74C0F-7E29-2A7F-3E4C-445C153E2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B1A803-17D3-3B04-12F0-0BBBEAB754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Sidelink Positioning Enhancements for Automotive Requirements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1DB21C-44E4-6D67-A937-FE7E0043296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1800" dirty="0">
                <a:solidFill>
                  <a:srgbClr val="000000"/>
                </a:solidFill>
              </a:rPr>
              <a:t>RWS-230164, “</a:t>
            </a:r>
            <a:r>
              <a:rPr lang="en-US" sz="1800" dirty="0">
                <a:solidFill>
                  <a:srgbClr val="000000"/>
                </a:solidFill>
              </a:rPr>
              <a:t>5GAA input to 3GPP Rel-19 Workshop,” </a:t>
            </a:r>
            <a:r>
              <a:rPr lang="en-US" dirty="0">
                <a:solidFill>
                  <a:srgbClr val="000000"/>
                </a:solidFill>
              </a:rPr>
              <a:t>5GAA, Rel-19 RAN Workshop, Taipei, June 2023</a:t>
            </a:r>
          </a:p>
          <a:p>
            <a:r>
              <a:rPr lang="en-GB" sz="1800" dirty="0">
                <a:solidFill>
                  <a:srgbClr val="000000"/>
                </a:solidFill>
              </a:rPr>
              <a:t>RWS-230468</a:t>
            </a:r>
            <a:r>
              <a:rPr lang="en-US" sz="1800" dirty="0">
                <a:solidFill>
                  <a:srgbClr val="000000"/>
                </a:solidFill>
              </a:rPr>
              <a:t>, “Further Positioning Enhancements for Rel-19,” Bosch, </a:t>
            </a:r>
            <a:r>
              <a:rPr lang="en-US" dirty="0">
                <a:solidFill>
                  <a:srgbClr val="000000"/>
                </a:solidFill>
              </a:rPr>
              <a:t>Rel-19 RAN Workshop, Taipei, June 2023</a:t>
            </a:r>
          </a:p>
          <a:p>
            <a:r>
              <a:rPr lang="en-GB" sz="1800" dirty="0">
                <a:solidFill>
                  <a:srgbClr val="000000"/>
                </a:solidFill>
              </a:rPr>
              <a:t>RP-232343, “</a:t>
            </a:r>
            <a:r>
              <a:rPr lang="en-US" sz="1800" dirty="0">
                <a:solidFill>
                  <a:srgbClr val="000000"/>
                </a:solidFill>
              </a:rPr>
              <a:t>Views on Positioning Enhancements in Rel-19,” CATT et al., RAN#101, Bangalore, Sep. 2023</a:t>
            </a:r>
            <a:r>
              <a:rPr lang="en-GB" sz="1800" dirty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35ED88-F336-4096-089D-A220CB694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4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39641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1C99A1-79D6-D9D3-10E1-B5AA0148942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5665788"/>
            <a:ext cx="288925" cy="411162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5</a:t>
            </a:fld>
            <a:endParaRPr lang="en-US" noProof="1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B5DBBDC-8FAE-A1BB-D0C6-B19051081E0F}"/>
              </a:ext>
            </a:extLst>
          </p:cNvPr>
          <p:cNvGrpSpPr/>
          <p:nvPr/>
        </p:nvGrpSpPr>
        <p:grpSpPr>
          <a:xfrm>
            <a:off x="1914013" y="1050302"/>
            <a:ext cx="7141598" cy="4447834"/>
            <a:chOff x="2674382" y="1426451"/>
            <a:chExt cx="5524233" cy="344052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66E3FC8-D3A6-1320-E362-88FE2A449A02}"/>
                </a:ext>
              </a:extLst>
            </p:cNvPr>
            <p:cNvSpPr/>
            <p:nvPr/>
          </p:nvSpPr>
          <p:spPr>
            <a:xfrm>
              <a:off x="6753601" y="2713412"/>
              <a:ext cx="1390373" cy="35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cs typeface="Arial" panose="020B0604020202020204" pitchFamily="34" charset="0"/>
                </a:rPr>
                <a:t>Reliability</a:t>
              </a:r>
              <a:endParaRPr lang="en-US" sz="2000" b="1"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53C56F8-4ACB-FDDF-D615-63CB065A9E06}"/>
                </a:ext>
              </a:extLst>
            </p:cNvPr>
            <p:cNvSpPr/>
            <p:nvPr/>
          </p:nvSpPr>
          <p:spPr>
            <a:xfrm>
              <a:off x="2674382" y="2805299"/>
              <a:ext cx="1497910" cy="547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cs typeface="Arial" panose="020B0604020202020204" pitchFamily="34" charset="0"/>
                </a:rPr>
                <a:t>Positioning</a:t>
              </a:r>
            </a:p>
            <a:p>
              <a:r>
                <a:rPr lang="en-US" sz="2000" b="1">
                  <a:cs typeface="Arial" panose="020B0604020202020204" pitchFamily="34" charset="0"/>
                </a:rPr>
                <a:t>Technology</a:t>
              </a:r>
              <a:endParaRPr lang="en-US" sz="2400" b="1">
                <a:cs typeface="Arial" panose="020B0604020202020204" pitchFamily="34" charset="0"/>
              </a:endParaRPr>
            </a:p>
          </p:txBody>
        </p:sp>
        <p:sp>
          <p:nvSpPr>
            <p:cNvPr id="9" name="TextBox 35">
              <a:extLst>
                <a:ext uri="{FF2B5EF4-FFF2-40B4-BE49-F238E27FC236}">
                  <a16:creationId xmlns:a16="http://schemas.microsoft.com/office/drawing/2014/main" id="{38E93D9D-5567-3A1E-8031-92C755F42A9C}"/>
                </a:ext>
              </a:extLst>
            </p:cNvPr>
            <p:cNvSpPr txBox="1"/>
            <p:nvPr/>
          </p:nvSpPr>
          <p:spPr>
            <a:xfrm>
              <a:off x="4966387" y="4557483"/>
              <a:ext cx="2040566" cy="309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sz="2000" b="1">
                  <a:ln w="0"/>
                </a:rPr>
                <a:t>AI/ML Technology</a:t>
              </a:r>
              <a:endParaRPr lang="en-US" sz="2000" b="1"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5EBD271-C5C0-FCB7-EF36-30057B1AE8DB}"/>
                </a:ext>
              </a:extLst>
            </p:cNvPr>
            <p:cNvSpPr/>
            <p:nvPr/>
          </p:nvSpPr>
          <p:spPr>
            <a:xfrm>
              <a:off x="4593136" y="1844529"/>
              <a:ext cx="680131" cy="35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cs typeface="Arial" panose="020B0604020202020204" pitchFamily="34" charset="0"/>
                  <a:sym typeface="Wingdings" panose="05000000000000000000" pitchFamily="2" charset="2"/>
                </a:rPr>
                <a:t>TCO</a:t>
              </a:r>
              <a:endParaRPr lang="en-US" sz="2000" b="1">
                <a:cs typeface="Arial" panose="020B0604020202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16F0DA-74B6-5511-90C9-BAB1B6A0EE35}"/>
                </a:ext>
              </a:extLst>
            </p:cNvPr>
            <p:cNvSpPr/>
            <p:nvPr/>
          </p:nvSpPr>
          <p:spPr>
            <a:xfrm rot="16200000">
              <a:off x="3675282" y="1893708"/>
              <a:ext cx="1148782" cy="2142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>
                  <a:ln w="0"/>
                  <a:solidFill>
                    <a:schemeClr val="accent1"/>
                  </a:solidFill>
                </a:rPr>
                <a:t>Health Monitoring</a:t>
              </a:r>
              <a:endParaRPr lang="en-US" sz="1200" b="1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642317A-2357-AD5F-E91C-326E39C71DD9}"/>
                </a:ext>
              </a:extLst>
            </p:cNvPr>
            <p:cNvSpPr/>
            <p:nvPr/>
          </p:nvSpPr>
          <p:spPr>
            <a:xfrm>
              <a:off x="3048872" y="2521565"/>
              <a:ext cx="1636479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VRU/</a:t>
              </a:r>
              <a:r>
                <a:rPr lang="en-US" sz="1400" b="1" err="1">
                  <a:ln w="0"/>
                  <a:solidFill>
                    <a:schemeClr val="accent1"/>
                  </a:solidFill>
                </a:rPr>
                <a:t>eBike</a:t>
              </a:r>
              <a:r>
                <a:rPr lang="en-US" sz="1400" b="1">
                  <a:ln w="0"/>
                  <a:solidFill>
                    <a:schemeClr val="accent1"/>
                  </a:solidFill>
                </a:rPr>
                <a:t>/µMobility</a:t>
              </a:r>
              <a:endParaRPr lang="en-US" sz="1400" b="1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0C8B696-134A-C814-F7E9-A7C047342E19}"/>
                </a:ext>
              </a:extLst>
            </p:cNvPr>
            <p:cNvSpPr/>
            <p:nvPr/>
          </p:nvSpPr>
          <p:spPr>
            <a:xfrm>
              <a:off x="6639765" y="3965146"/>
              <a:ext cx="1446751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ADAS Services</a:t>
              </a:r>
              <a:endParaRPr lang="en-US" sz="1400" b="1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BBF4AB8-F2C0-F459-882C-EB94F6D1F845}"/>
                </a:ext>
              </a:extLst>
            </p:cNvPr>
            <p:cNvSpPr/>
            <p:nvPr/>
          </p:nvSpPr>
          <p:spPr>
            <a:xfrm>
              <a:off x="4511459" y="2220324"/>
              <a:ext cx="1008886" cy="357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>
                  <a:ln w="0"/>
                  <a:solidFill>
                    <a:srgbClr val="007BC0"/>
                  </a:solidFill>
                </a:rPr>
                <a:t>Energy Management</a:t>
              </a:r>
              <a:endParaRPr lang="en-US" sz="1200" b="1">
                <a:solidFill>
                  <a:srgbClr val="007BC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EACDCCF-323D-59E9-13D8-EA9EAC50A999}"/>
                </a:ext>
              </a:extLst>
            </p:cNvPr>
            <p:cNvSpPr/>
            <p:nvPr/>
          </p:nvSpPr>
          <p:spPr>
            <a:xfrm>
              <a:off x="3810272" y="4309709"/>
              <a:ext cx="1302895" cy="404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Machine User Interaction (XR)</a:t>
              </a:r>
              <a:endParaRPr lang="en-US" sz="1400" b="1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0600273-5DE9-FC5F-CB76-F4D6329FE011}"/>
                </a:ext>
              </a:extLst>
            </p:cNvPr>
            <p:cNvSpPr/>
            <p:nvPr/>
          </p:nvSpPr>
          <p:spPr>
            <a:xfrm>
              <a:off x="5363416" y="3513668"/>
              <a:ext cx="109881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Digital Twins</a:t>
              </a:r>
              <a:endParaRPr lang="en-US" sz="1400" b="1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CA98582-A651-2C74-BF33-E0C45F9D9C94}"/>
                </a:ext>
              </a:extLst>
            </p:cNvPr>
            <p:cNvSpPr/>
            <p:nvPr/>
          </p:nvSpPr>
          <p:spPr>
            <a:xfrm>
              <a:off x="5735321" y="2127679"/>
              <a:ext cx="1713466" cy="261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ln w="0"/>
                  <a:solidFill>
                    <a:schemeClr val="accent1"/>
                  </a:solidFill>
                </a:rPr>
                <a:t>TN/NTN Integration</a:t>
              </a:r>
              <a:endParaRPr lang="en-US" sz="16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53B7E91-2C37-7D20-F59A-F9BB02E836BB}"/>
                </a:ext>
              </a:extLst>
            </p:cNvPr>
            <p:cNvSpPr/>
            <p:nvPr/>
          </p:nvSpPr>
          <p:spPr>
            <a:xfrm rot="16200000">
              <a:off x="4491517" y="3889458"/>
              <a:ext cx="1226116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Sensor Sharing</a:t>
              </a:r>
              <a:endParaRPr lang="en-US" sz="1400" b="1">
                <a:highlight>
                  <a:srgbClr val="FFFF00"/>
                </a:highlight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4BF754F-B9F3-1996-92D3-899680C74157}"/>
                </a:ext>
              </a:extLst>
            </p:cNvPr>
            <p:cNvSpPr/>
            <p:nvPr/>
          </p:nvSpPr>
          <p:spPr>
            <a:xfrm>
              <a:off x="6931091" y="3147672"/>
              <a:ext cx="1267524" cy="452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>
                  <a:ln w="0"/>
                  <a:solidFill>
                    <a:schemeClr val="accent1"/>
                  </a:solidFill>
                </a:rPr>
                <a:t>Vehicle Motion Control</a:t>
              </a:r>
              <a:endParaRPr lang="en-US" sz="1600" b="1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15D6463-66A9-E0CB-5EEE-2567BF2078ED}"/>
                </a:ext>
              </a:extLst>
            </p:cNvPr>
            <p:cNvSpPr/>
            <p:nvPr/>
          </p:nvSpPr>
          <p:spPr>
            <a:xfrm rot="16200000">
              <a:off x="5086780" y="1800222"/>
              <a:ext cx="969324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NTN-IoT</a:t>
              </a:r>
              <a:endParaRPr lang="en-US" sz="1400" b="1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39DBADC-9BEF-2DEC-0018-1F3918E14C9B}"/>
                </a:ext>
              </a:extLst>
            </p:cNvPr>
            <p:cNvSpPr/>
            <p:nvPr/>
          </p:nvSpPr>
          <p:spPr>
            <a:xfrm rot="16200000">
              <a:off x="6348290" y="3271037"/>
              <a:ext cx="109881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>
                  <a:ln w="0"/>
                  <a:solidFill>
                    <a:schemeClr val="accent1"/>
                  </a:solidFill>
                </a:rPr>
                <a:t>TSC</a:t>
              </a:r>
              <a:r>
                <a:rPr lang="en-US" sz="1400" b="1">
                  <a:ln w="0"/>
                  <a:solidFill>
                    <a:schemeClr val="accent1"/>
                  </a:solidFill>
                </a:rPr>
                <a:t>/TSN</a:t>
              </a:r>
              <a:r>
                <a:rPr lang="en-US" sz="1400" b="1" baseline="30000">
                  <a:ln w="0"/>
                  <a:solidFill>
                    <a:schemeClr val="accent1"/>
                  </a:solidFill>
                </a:rPr>
                <a:t>‡</a:t>
              </a:r>
              <a:endParaRPr lang="en-US" sz="1400" b="1" baseline="300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268015B-CBF9-9109-8003-70ADA4FBA040}"/>
                </a:ext>
              </a:extLst>
            </p:cNvPr>
            <p:cNvSpPr/>
            <p:nvPr/>
          </p:nvSpPr>
          <p:spPr>
            <a:xfrm>
              <a:off x="5273267" y="3993145"/>
              <a:ext cx="1214801" cy="261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>
                  <a:ln w="0"/>
                  <a:solidFill>
                    <a:schemeClr val="accent1"/>
                  </a:solidFill>
                </a:rPr>
                <a:t>RAN sensing</a:t>
              </a:r>
              <a:endParaRPr lang="en-US" sz="1600" b="1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16A7BF5-2AC2-D0AA-66B7-B75674DDE304}"/>
                </a:ext>
              </a:extLst>
            </p:cNvPr>
            <p:cNvSpPr/>
            <p:nvPr/>
          </p:nvSpPr>
          <p:spPr>
            <a:xfrm>
              <a:off x="3934352" y="2669807"/>
              <a:ext cx="2892202" cy="833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ED0007"/>
                  </a:solidFill>
                  <a:cs typeface="Arial" panose="020B0604020202020204" pitchFamily="34" charset="0"/>
                </a:rPr>
                <a:t>Connected Vehicles Services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2542A3E-CDFA-3B82-D8E9-C0C43E687AF7}"/>
                </a:ext>
              </a:extLst>
            </p:cNvPr>
            <p:cNvSpPr/>
            <p:nvPr/>
          </p:nvSpPr>
          <p:spPr>
            <a:xfrm>
              <a:off x="3297977" y="3730366"/>
              <a:ext cx="1497910" cy="547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cs typeface="Arial" panose="020B0604020202020204" pitchFamily="34" charset="0"/>
                </a:rPr>
                <a:t>Sensing Technology</a:t>
              </a:r>
              <a:endParaRPr lang="en-US" sz="2400" b="1"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B721A2D-65B6-8034-FC77-165F7055E754}"/>
                </a:ext>
              </a:extLst>
            </p:cNvPr>
            <p:cNvSpPr/>
            <p:nvPr/>
          </p:nvSpPr>
          <p:spPr>
            <a:xfrm>
              <a:off x="5605643" y="2382449"/>
              <a:ext cx="1390373" cy="35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cs typeface="Arial" panose="020B0604020202020204" pitchFamily="34" charset="0"/>
                </a:rPr>
                <a:t>Availability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A9D695E-529F-2509-375A-2046213F4C39}"/>
                </a:ext>
              </a:extLst>
            </p:cNvPr>
            <p:cNvSpPr/>
            <p:nvPr/>
          </p:nvSpPr>
          <p:spPr>
            <a:xfrm rot="16200000">
              <a:off x="5968423" y="3800246"/>
              <a:ext cx="109881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V2X Services</a:t>
              </a:r>
              <a:endParaRPr lang="en-US" sz="1400" b="1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4553A3D-E8D9-03B6-0DE6-090895CAB5F8}"/>
                </a:ext>
              </a:extLst>
            </p:cNvPr>
            <p:cNvSpPr/>
            <p:nvPr/>
          </p:nvSpPr>
          <p:spPr>
            <a:xfrm>
              <a:off x="3040354" y="3444727"/>
              <a:ext cx="163648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Non-RAT Positioning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69C6C5F-5C9F-DF8A-0C2F-10972BCFC698}"/>
              </a:ext>
            </a:extLst>
          </p:cNvPr>
          <p:cNvSpPr txBox="1"/>
          <p:nvPr/>
        </p:nvSpPr>
        <p:spPr>
          <a:xfrm>
            <a:off x="410974" y="387995"/>
            <a:ext cx="553452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ED0007"/>
                </a:solidFill>
              </a:rPr>
              <a:t>Thank you!</a:t>
            </a:r>
            <a:br>
              <a:rPr lang="en-US" sz="3200" b="1" kern="0" cap="none" dirty="0">
                <a:solidFill>
                  <a:srgbClr val="ED0007"/>
                </a:solidFill>
              </a:rPr>
            </a:br>
            <a:endParaRPr lang="en-US" sz="3200" dirty="0">
              <a:solidFill>
                <a:srgbClr val="ED00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2227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TEMPLATEVERSION" val="2.0"/>
  <p:tag name="MLLANGUAGE" val="eng"/>
  <p:tag name="SAXCONVERSION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CONVERTED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CONVERTED" val="2"/>
</p:tagLst>
</file>

<file path=ppt/theme/theme1.xml><?xml version="1.0" encoding="utf-8"?>
<a:theme xmlns:a="http://schemas.openxmlformats.org/drawingml/2006/main" name="Bosch 2022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52924039-0E61-4818-99E1-D362E68D7D91}" vid="{B6C1A3BA-AF47-4731-9FD9-D2E65E1AD31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sax_Colors>
  <Line size="7">
    <Color val="9e2896" tooltip="Bosch Purple 40"/>
    <Color val="551151" tooltip="Bosch Purple 20"/>
  </Line>
  <Line size="7">
    <Color val="007bc0" tooltip="Bosch Blue 50"/>
    <Color val="004975" tooltip="Bosch Blue 30"/>
  </Line>
  <Line size="7">
    <Color val="18837e" tooltip="Bosch Turquoise 50"/>
    <Color val="0a4f4b" tooltip="Bosch Turquoise 30"/>
  </Line>
  <Line size="7">
    <Color val="00884a" tooltip="Bosch Green 50"/>
    <Color val="00512a" tooltip="Bosch Green 30"/>
  </Line>
</sax_Colors>
</file>

<file path=customXml/item2.xml><?xml version="1.0" encoding="utf-8"?>
<saxML>
  <saxMLTemplate>presentation_169</saxMLTemplate>
  <Variablen>
    <Variable>
      <Name>attachmentremark</Name>
      <OrgInhalt/>
      <Wert/>
      <Platzhalter>False</Platzhalter>
      <DocDatenDialog>True</DocDatenDialog>
      <Label>Attachment</Label>
      <FrageVar>False</FrageVar>
      <Prefix/>
      <Suffix/>
      <WegfallVar/>
      <MussFeld>False</MussFeld>
      <InDokument>True</InDokument>
      <Sektion>AttachmentRemark</Sektion>
      <Reihenfolge>0</Reihenfolge>
    </Variable>
    <Variable>
      <Name>departmentshort</Name>
      <OrgInhalt>CR/ADI</OrgInhalt>
      <Wert>CR/ADI</Wert>
      <Platzhalter>False</Platzhalter>
      <DocDatenDialog>True</DocDatenDialog>
      <Label>Authoring</Label>
      <FrageVar>False</FrageVar>
      <Prefix/>
      <Suffix/>
      <WegfallVar/>
      <MussFeld>False</MussFeld>
      <Trenner>
        <VariableVor>confidentiality</VariableVor>
        <VariableVor>businessunit</VariableVor>
        <Zwischen> | </Zwischen>
        <VariableNach>departmentshort</VariableNach>
      </Trenner>
      <InDokument>True</InDokument>
      <Sektion>Bosch_footer_1</Sektion>
      <Reihenfolge/>
    </Variable>
    <Variable>
      <Name>confidentiality</Name>
      <OrgInhalt>Internal</OrgInhalt>
      <Wert>Internal</Wert>
      <Platzhalter>False</Platzhalter>
      <DocDatenDialog>True</DocDatenDialog>
      <Label>Notation of confidentiality</Label>
      <FrageVar>False</FrageVar>
      <Prefix/>
      <Suffix/>
      <WegfallVar/>
      <ComboBox>
        <Option>Internal</Option>
        <Option>Confidential</Option>
        <Option>Strictly confidential</Option>
        <Option/>
      </ComboBox>
      <MussFeld>False</MussFeld>
      <InDokument>True</InDokument>
      <Sektion>Bosch_footer_1</Sektion>
      <Reihenfolge>0</Reihenfolge>
    </Variable>
    <Variable>
      <Name>copyright</Name>
      <OrgInhalt>© Robert Bosch GmbH 2023. All rights reserved, also regarding any disposal, exploitation, reproduction, editing, distribution, as well as in the event of applications for industrial property rights.</OrgInhalt>
      <Wert>© Robert Bosch GmbH 2023. All rights reserved, also regarding any disposal, exploitation, reproduction, editing, distribution, as well as in the event of applications for industrial property rights.</Wert>
      <Platzhalter>False</Platzhalter>
      <DocDatenDialog>False</DocDatenDialog>
      <Label>$tr_copyright$</Label>
      <FrageVar>False</FrageVar>
      <Prefix/>
      <Suffix/>
      <WegfallVar/>
      <MussFeld>False</MussFeld>
      <Trenner>
        <VariableVor>repositoryremark</VariableVor>
        <Zwischen>&lt;br&gt;</Zwischen>
        <VariableNach>copyright</VariableNach>
      </Trenner>
      <InDokument>True</InDokument>
      <Sektion>Bosch_footer_2</Sektion>
      <Reihenfolge/>
    </Variable>
    <Variable>
      <Name>dateformat</Name>
      <OrgInhalt>2023-05-24</OrgInhalt>
      <Wert>2023-05-24</Wert>
      <Platzhalter>False</Platzhalter>
      <DocDatenDialog>True</DocDatenDialog>
      <Label>Date</Label>
      <FrageVar>False</FrageVar>
      <Prefix/>
      <Suffix/>
      <WegfallVar/>
      <MussFeld>False</MussFeld>
      <Trenner>
        <VariableVor>departmentshort</VariableVor>
        <VariableVor>confidentiality</VariableVor>
        <VariableVor>businessunit</VariableVor>
        <Zwischen> | </Zwischen>
        <VariableNach>dateformat</VariableNach>
      </Trenner>
      <InDokument>True</InDokument>
      <Sektion>Bosch_footer_1</Sektion>
      <Reihenfolge>0</Reihenfolge>
    </Variable>
    <Variable>
      <Name>businessunit</Name>
      <OrgInhalt/>
      <Wert/>
      <Platzhalter>False</Platzhalter>
      <DocDatenDialog>False</DocDatenDialog>
      <Label>$tr_businessunit$</Label>
      <FrageVar>False</FrageVar>
      <Prefix/>
      <Suffix/>
      <WegfallVar/>
      <MussFeld>False</MussFeld>
      <Trenner>
        <VariableVor>confidentiality</VariableVor>
        <Zwischen> | </Zwischen>
        <VariableNach>businessunit</VariableNach>
      </Trenner>
      <InDokument>True</InDokument>
      <Sektion>Bosch_footer_1</Sektion>
      <Reihenfolge>0</Reihenfolge>
    </Variable>
    <Variable>
      <Name>repositoryremark</Name>
      <OrgInhalt/>
      <Wert/>
      <Platzhalter>False</Platzhalter>
      <DocDatenDialog>True</DocDatenDialog>
      <Label>Filing note</Label>
      <FrageVar>False</FrageVar>
      <Prefix/>
      <Suffix/>
      <WegfallVar/>
      <MussFeld>False</MussFeld>
      <InDokument>True</InDokument>
      <Sektion>Bosch_footer_2</Sektion>
      <Reihenfolge>0</Reihenfolge>
    </Variable>
  </Variablen>
</saxML>
</file>

<file path=customXml/itemProps1.xml><?xml version="1.0" encoding="utf-8"?>
<ds:datastoreItem xmlns:ds="http://schemas.openxmlformats.org/officeDocument/2006/customXml" ds:itemID="{D0252559-44F8-474C-B66D-E357B88E32C2}">
  <ds:schemaRefs/>
</ds:datastoreItem>
</file>

<file path=customXml/itemProps2.xml><?xml version="1.0" encoding="utf-8"?>
<ds:datastoreItem xmlns:ds="http://schemas.openxmlformats.org/officeDocument/2006/customXml" ds:itemID="{304CF217-3C90-4AA0-B541-CE45F9BD305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486</Words>
  <Application>Microsoft Office PowerPoint</Application>
  <PresentationFormat>Custom</PresentationFormat>
  <Paragraphs>76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Bosch Office Sans</vt:lpstr>
      <vt:lpstr>Calibri</vt:lpstr>
      <vt:lpstr>Symbol</vt:lpstr>
      <vt:lpstr>Wingdings</vt:lpstr>
      <vt:lpstr>Bosch 2022</vt:lpstr>
      <vt:lpstr>Sidelink Positioning Enhancements for Automotive Requirements</vt:lpstr>
      <vt:lpstr>Further SL Positioning Enhancements</vt:lpstr>
      <vt:lpstr>Proposal for Sidelink Positioning Enhancements WI 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Beyond Expanded and improved NR positioning</dc:title>
  <dc:creator>Hassan Khaled (CR/ADI1.3)</dc:creator>
  <cp:lastModifiedBy>Hassan Khaled (CR/ADI1.3)</cp:lastModifiedBy>
  <cp:revision>6</cp:revision>
  <dcterms:created xsi:type="dcterms:W3CDTF">2023-05-24T10:19:52Z</dcterms:created>
  <dcterms:modified xsi:type="dcterms:W3CDTF">2023-09-04T16:42:02Z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ttachmentremark">
    <vt:lpwstr>$attachmentremark$</vt:lpwstr>
  </property>
  <property fmtid="{D5CDD505-2E9C-101B-9397-08002B2CF9AE}" pid="3" name="confidentiality">
    <vt:lpwstr>$confidentiality_internal$</vt:lpwstr>
  </property>
  <property fmtid="{D5CDD505-2E9C-101B-9397-08002B2CF9AE}" pid="4" name="copyright">
    <vt:lpwstr>$copyright$</vt:lpwstr>
  </property>
  <property fmtid="{D5CDD505-2E9C-101B-9397-08002B2CF9AE}" pid="5" name="dateformat">
    <vt:lpwstr>$dateformat$</vt:lpwstr>
  </property>
  <property fmtid="{D5CDD505-2E9C-101B-9397-08002B2CF9AE}" pid="6" name="businessunit">
    <vt:lpwstr>$businessunit$</vt:lpwstr>
  </property>
  <property fmtid="{D5CDD505-2E9C-101B-9397-08002B2CF9AE}" pid="7" name="repositoryremark">
    <vt:lpwstr>$repositoryremark$</vt:lpwstr>
  </property>
</Properties>
</file>