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  <p:sldMasterId id="2147483685" r:id="rId3"/>
  </p:sldMasterIdLst>
  <p:notesMasterIdLst>
    <p:notesMasterId r:id="rId9"/>
  </p:notesMasterIdLst>
  <p:handoutMasterIdLst>
    <p:handoutMasterId r:id="rId10"/>
  </p:handoutMasterIdLst>
  <p:sldIdLst>
    <p:sldId id="373" r:id="rId4"/>
    <p:sldId id="396" r:id="rId5"/>
    <p:sldId id="395" r:id="rId6"/>
    <p:sldId id="393" r:id="rId7"/>
    <p:sldId id="352" r:id="rId8"/>
  </p:sldIdLst>
  <p:sldSz cx="9144000" cy="5715000" type="screen16x10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8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41" autoAdjust="0"/>
    <p:restoredTop sz="96625" autoAdjust="0"/>
  </p:normalViewPr>
  <p:slideViewPr>
    <p:cSldViewPr>
      <p:cViewPr varScale="1">
        <p:scale>
          <a:sx n="108" d="100"/>
          <a:sy n="108" d="100"/>
        </p:scale>
        <p:origin x="1360" y="192"/>
      </p:cViewPr>
      <p:guideLst>
        <p:guide orient="horz" pos="2160"/>
        <p:guide pos="2880"/>
        <p:guide orient="horz" pos="180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9/1/23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2023/9/1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5963" y="696913"/>
            <a:ext cx="5578475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15963" y="696913"/>
            <a:ext cx="5578475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755576" y="2425452"/>
            <a:ext cx="7772400" cy="924988"/>
          </a:xfrm>
        </p:spPr>
        <p:txBody>
          <a:bodyPr>
            <a:normAutofit/>
          </a:bodyPr>
          <a:lstStyle>
            <a:lvl1pPr algn="ctr">
              <a:defRPr sz="40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黑体" pitchFamily="2" charset="-122"/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07504" y="4117640"/>
            <a:ext cx="8928992" cy="900100"/>
          </a:xfrm>
        </p:spPr>
        <p:txBody>
          <a:bodyPr anchor="ctr">
            <a:noAutofit/>
          </a:bodyPr>
          <a:lstStyle>
            <a:lvl1pPr marL="0" indent="0" algn="ctr">
              <a:buNone/>
              <a:defRPr sz="26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/>
              <a:t>CATT</a:t>
            </a:r>
          </a:p>
          <a:p>
            <a:r>
              <a:rPr lang="en-US" altLang="zh-CN" dirty="0"/>
              <a:t>202X-XX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6" y="1057300"/>
            <a:ext cx="3008313" cy="60833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057301"/>
            <a:ext cx="511175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717375"/>
            <a:ext cx="3008313" cy="3387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57300"/>
            <a:ext cx="5486400" cy="28823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97295"/>
            <a:ext cx="2057400" cy="410784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97295"/>
            <a:ext cx="6019800" cy="410784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180" y="864459"/>
            <a:ext cx="8454169" cy="4732518"/>
          </a:xfrm>
          <a:prstGeom prst="rect">
            <a:avLst/>
          </a:prstGeom>
        </p:spPr>
        <p:txBody>
          <a:bodyPr/>
          <a:lstStyle>
            <a:lvl2pPr marL="534924" indent="-178308">
              <a:defRPr lang="zh-CN" altLang="en-US" sz="16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891540" indent="-178308">
              <a:defRPr lang="zh-CN" altLang="en-US" sz="14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534924" lvl="1" indent="-178308" algn="l" defTabSz="713232" rtl="0" eaLnBrk="1" latinLnBrk="0" hangingPunct="1">
              <a:lnSpc>
                <a:spcPct val="120000"/>
              </a:lnSpc>
              <a:spcBef>
                <a:spcPts val="39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891540" lvl="2" indent="-178308" algn="l" defTabSz="713232" rtl="0" eaLnBrk="1" latinLnBrk="0" hangingPunct="1">
              <a:lnSpc>
                <a:spcPct val="120000"/>
              </a:lnSpc>
              <a:spcBef>
                <a:spcPts val="39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03" y="56521"/>
            <a:ext cx="7351812" cy="760734"/>
          </a:xfrm>
          <a:prstGeom prst="rect">
            <a:avLst/>
          </a:prstGeom>
        </p:spPr>
        <p:txBody>
          <a:bodyPr lIns="71323" tIns="35662" rIns="71323" bIns="35662" anchor="ctr"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5939" y="5352175"/>
            <a:ext cx="2057400" cy="304271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633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204703" y="2289168"/>
            <a:ext cx="4257807" cy="2769303"/>
          </a:xfrm>
          <a:prstGeom prst="rect">
            <a:avLst/>
          </a:prstGeom>
        </p:spPr>
        <p:txBody>
          <a:bodyPr vert="horz" lIns="71323" tIns="35662" rIns="71323" bIns="35662" rtlCol="0" anchor="t">
            <a:noAutofit/>
          </a:bodyPr>
          <a:lstStyle>
            <a:lvl1pPr marL="267462" indent="-267462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5010" cy="5722012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053500" y="1053501"/>
            <a:ext cx="5722011" cy="3615009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>
              <a:defRPr/>
            </a:pPr>
            <a:endParaRPr lang="zh-CN" altLang="en-US" sz="1400" dirty="0">
              <a:solidFill>
                <a:prstClr val="white"/>
              </a:solidFill>
              <a:latin typeface="Sitka Text"/>
              <a:ea typeface="微软雅黑 Ligh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820670C-82DF-428E-B17A-9681417C1DF2}"/>
              </a:ext>
            </a:extLst>
          </p:cNvPr>
          <p:cNvSpPr txBox="1"/>
          <p:nvPr userDrawn="1"/>
        </p:nvSpPr>
        <p:spPr>
          <a:xfrm>
            <a:off x="4208211" y="1051028"/>
            <a:ext cx="1985554" cy="502908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defTabSz="713232"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860B5F2-5E67-41FA-9652-B597159B9112}"/>
              </a:ext>
            </a:extLst>
          </p:cNvPr>
          <p:cNvSpPr txBox="1"/>
          <p:nvPr userDrawn="1"/>
        </p:nvSpPr>
        <p:spPr>
          <a:xfrm>
            <a:off x="4208210" y="1532121"/>
            <a:ext cx="1828800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defTabSz="713232">
              <a:defRPr/>
            </a:pPr>
            <a:r>
              <a:rPr lang="en-US" altLang="zh-CN" sz="25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itchFamily="34" charset="0"/>
                <a:ea typeface="微软雅黑 Light" panose="020B0502040204020203" pitchFamily="34" charset="-122"/>
              </a:rPr>
              <a:t>CONTENTS</a:t>
            </a:r>
            <a:endParaRPr lang="zh-CN" altLang="en-US" sz="2500" b="1" dirty="0">
              <a:solidFill>
                <a:prstClr val="black">
                  <a:lumMod val="75000"/>
                  <a:lumOff val="25000"/>
                </a:prstClr>
              </a:solidFill>
              <a:latin typeface="Calibri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4AB96EF-9592-4FEC-B4BB-2C9A27467A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62" y="4704969"/>
            <a:ext cx="1390009" cy="553768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279033" y="2013183"/>
            <a:ext cx="12430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CFC1325B-E90A-4CC0-B81D-4FDA94AA73C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953" y="-67062"/>
            <a:ext cx="91448" cy="185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8524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4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TT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defRPr baseline="0">
                <a:solidFill>
                  <a:srgbClr val="001236"/>
                </a:solidFill>
                <a:latin typeface="Calibri" panose="020F0502020204030204" pitchFamily="34" charset="0"/>
                <a:ea typeface="+mn-ea"/>
              </a:defRPr>
            </a:lvl1pPr>
            <a:lvl2pPr marL="742950" indent="-285750">
              <a:lnSpc>
                <a:spcPct val="120000"/>
              </a:lnSpc>
              <a:spcBef>
                <a:spcPts val="0"/>
              </a:spcBef>
              <a:defRPr lang="zh-CN" altLang="en-US" sz="1800" kern="1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lnSpc>
                <a:spcPct val="120000"/>
              </a:lnSpc>
              <a:spcBef>
                <a:spcPts val="0"/>
              </a:spcBef>
              <a:defRPr sz="16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>
              <a:lnSpc>
                <a:spcPct val="120000"/>
              </a:lnSpc>
              <a:spcBef>
                <a:spcPts val="0"/>
              </a:spcBef>
              <a:defRPr sz="1400" baseline="0">
                <a:latin typeface="Calibri" panose="020F0502020204030204" pitchFamily="34" charset="0"/>
                <a:ea typeface="+mn-ea"/>
              </a:defRPr>
            </a:lvl4pPr>
            <a:lvl5pPr>
              <a:defRPr baseline="0">
                <a:latin typeface="Calibri" panose="020F0502020204030204" pitchFamily="34" charset="0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742950" lvl="1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180" y="864459"/>
            <a:ext cx="8454169" cy="4732518"/>
          </a:xfrm>
          <a:prstGeom prst="rect">
            <a:avLst/>
          </a:prstGeom>
        </p:spPr>
        <p:txBody>
          <a:bodyPr/>
          <a:lstStyle>
            <a:lvl2pPr marL="534924" indent="-178308">
              <a:defRPr lang="zh-CN" altLang="en-US" sz="16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891540" indent="-178308">
              <a:defRPr lang="zh-CN" altLang="en-US" sz="14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534924" lvl="1" indent="-178308" algn="l" defTabSz="713232" rtl="0" eaLnBrk="1" latinLnBrk="0" hangingPunct="1">
              <a:lnSpc>
                <a:spcPct val="120000"/>
              </a:lnSpc>
              <a:spcBef>
                <a:spcPts val="39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891540" lvl="2" indent="-178308" algn="l" defTabSz="713232" rtl="0" eaLnBrk="1" latinLnBrk="0" hangingPunct="1">
              <a:lnSpc>
                <a:spcPct val="120000"/>
              </a:lnSpc>
              <a:spcBef>
                <a:spcPts val="39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03" y="56521"/>
            <a:ext cx="7351812" cy="760734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17182" y="5352175"/>
            <a:ext cx="3086100" cy="304271"/>
          </a:xfrm>
          <a:prstGeom prst="rect">
            <a:avLst/>
          </a:prstGeom>
        </p:spPr>
        <p:txBody>
          <a:bodyPr lIns="71323" tIns="35662" rIns="71323" bIns="35662"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5939" y="5352175"/>
            <a:ext cx="2057400" cy="304271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866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037520"/>
            <a:ext cx="7772400" cy="92498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117640"/>
            <a:ext cx="8928992" cy="72008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97293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57368"/>
            <a:ext cx="4040188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997293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57368"/>
            <a:ext cx="4041775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84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C0824DA-501C-42E0-9343-082E5829AE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979" y="262512"/>
            <a:ext cx="827604" cy="33022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5BCED4D-2A5B-4F0C-B369-C869CBEAFD0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39" y="242502"/>
            <a:ext cx="89334" cy="4020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17182" y="5352175"/>
            <a:ext cx="30861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356616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74174" y="5352175"/>
            <a:ext cx="20574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356616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356616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>
            <a:extLst>
              <a:ext uri="{FF2B5EF4-FFF2-40B4-BE49-F238E27FC236}">
                <a16:creationId xmlns:a16="http://schemas.microsoft.com/office/drawing/2014/main" id="{A0281685-0EBF-4A3C-B45A-73A1F524D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2119" y="864459"/>
            <a:ext cx="8454169" cy="4732518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marL="178308" lvl="0" indent="-178308" algn="l" defTabSz="713232" rtl="0" eaLnBrk="1" latinLnBrk="0" hangingPunct="1">
              <a:lnSpc>
                <a:spcPct val="120000"/>
              </a:lnSpc>
              <a:spcBef>
                <a:spcPts val="468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534924" lvl="1" indent="-178308" algn="l" defTabSz="713232" rtl="0" eaLnBrk="1" latinLnBrk="0" hangingPunct="1">
              <a:lnSpc>
                <a:spcPct val="120000"/>
              </a:lnSpc>
              <a:spcBef>
                <a:spcPts val="39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891540" lvl="2" indent="-178308" algn="l" defTabSz="713232" rtl="0" eaLnBrk="1" latinLnBrk="0" hangingPunct="1">
              <a:lnSpc>
                <a:spcPct val="120000"/>
              </a:lnSpc>
              <a:spcBef>
                <a:spcPts val="39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</p:spTree>
    <p:extLst>
      <p:ext uri="{BB962C8B-B14F-4D97-AF65-F5344CB8AC3E}">
        <p14:creationId xmlns:p14="http://schemas.microsoft.com/office/powerpoint/2010/main" val="1134245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hf hdr="0" ftr="0" dt="0"/>
  <p:txStyles>
    <p:titleStyle>
      <a:lvl1pPr marL="0" algn="l" defTabSz="356616" rtl="0" eaLnBrk="1" latinLnBrk="0" hangingPunct="1">
        <a:lnSpc>
          <a:spcPct val="110000"/>
        </a:lnSpc>
        <a:spcBef>
          <a:spcPct val="0"/>
        </a:spcBef>
        <a:buNone/>
        <a:defRPr lang="zh-CN" altLang="en-US" sz="22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178308" indent="-178308" algn="l" defTabSz="713232" rtl="0" eaLnBrk="1" latinLnBrk="0" hangingPunct="1">
        <a:lnSpc>
          <a:spcPct val="120000"/>
        </a:lnSpc>
        <a:spcBef>
          <a:spcPts val="468"/>
        </a:spcBef>
        <a:buFont typeface="Arial" panose="020B0604020202020204" pitchFamily="34" charset="0"/>
        <a:buChar char="•"/>
        <a:defRPr lang="zh-CN" altLang="en-US" sz="17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34924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lang="zh-CN" altLang="en-US" sz="16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91540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lang="zh-CN" altLang="en-US" sz="14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069848" indent="0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0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2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377447"/>
            <a:ext cx="8424936" cy="1200133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Views on Positioning Enhancements in Rel-19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23528" y="4009628"/>
            <a:ext cx="8424936" cy="12001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CATT, </a:t>
            </a:r>
            <a:r>
              <a:rPr lang="en-US" altLang="zh-CN" sz="2000" dirty="0" err="1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CEWiT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China Telecom, Fraunhofer HHI, Fraunhofer IIS, IIT Kanpur, </a:t>
            </a:r>
            <a:r>
              <a:rPr lang="en-US" altLang="zh-CN" sz="2000" dirty="0" err="1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InterDigital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KT Corp., Kyocera, LGE, NEC, </a:t>
            </a:r>
            <a:r>
              <a:rPr lang="en-US" altLang="zh-CN" sz="200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Nokia, Robert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Bosch GmbH, Sharp, Xiaomi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625252"/>
            <a:ext cx="8424936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#101                                                                                                          RP-232343</a:t>
            </a:r>
          </a:p>
          <a:p>
            <a:r>
              <a:rPr lang="nl-NL" altLang="zh-CN" sz="1600" b="1" dirty="0">
                <a:solidFill>
                  <a:schemeClr val="bg1"/>
                </a:solidFill>
              </a:rPr>
              <a:t>Bangalore, India, September 11-15, 2023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881353D-89A4-57B1-2583-6036B0EB5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1196"/>
            <a:ext cx="7898921" cy="760734"/>
          </a:xfrm>
        </p:spPr>
        <p:txBody>
          <a:bodyPr>
            <a:normAutofit fontScale="90000"/>
          </a:bodyPr>
          <a:lstStyle/>
          <a:p>
            <a:r>
              <a:rPr lang="en-US" altLang="en-US" sz="36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黑体" panose="02010609060101010101" pitchFamily="49" charset="-122"/>
                <a:cs typeface="Arial" pitchFamily="34" charset="0"/>
              </a:rPr>
              <a:t>Candidate Positioning Techniques for Rel-19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0F58E0-1020-39A4-ADBA-EA4C34319E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55" y="1057300"/>
            <a:ext cx="8527616" cy="397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078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8AA153-C253-AFD2-7EDF-B1E31A924B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Due to the TU limitation, only the most critical candidate positioning enhancements should be included in Rel-19. </a:t>
            </a:r>
          </a:p>
          <a:p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The focus should be on the enhancements of following Rel-18 positioning techniques:</a:t>
            </a:r>
          </a:p>
          <a:p>
            <a:pPr lvl="1"/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Positioning</a:t>
            </a:r>
          </a:p>
          <a:p>
            <a:pPr lvl="2"/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Only support basic </a:t>
            </a:r>
            <a:r>
              <a:rPr lang="en-US" altLang="zh-CN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 positioning features </a:t>
            </a:r>
          </a:p>
          <a:p>
            <a:pPr lvl="2"/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Only support meter-level accuracy for </a:t>
            </a:r>
            <a:r>
              <a:rPr lang="en-US" altLang="zh-CN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 positioning in most of cases</a:t>
            </a:r>
          </a:p>
          <a:p>
            <a:pPr lvl="2"/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Power consumption for SL-</a:t>
            </a:r>
            <a:r>
              <a:rPr lang="en-US" altLang="zh-CN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Pos</a:t>
            </a: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 UEs is not optimized</a:t>
            </a:r>
          </a:p>
          <a:p>
            <a:pPr lvl="1"/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Carrier Phase Positioning</a:t>
            </a:r>
          </a:p>
          <a:p>
            <a:pPr lvl="2"/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Rel-18 only supports basic CPP features with single-shot CP measurements from Rel-16 DL PRS/UL SRS of a single DL positioning frequency layer (PFL)/UL carrier</a:t>
            </a:r>
          </a:p>
          <a:p>
            <a:pPr lvl="2"/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81353D-89A4-57B1-2583-6036B0EB5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6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黑体" panose="02010609060101010101" pitchFamily="49" charset="-122"/>
                <a:cs typeface="Arial" pitchFamily="34" charset="0"/>
              </a:rPr>
              <a:t>Focus of Rel-19 positioning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0F58E0-1020-39A4-ADBA-EA4C34319E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177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8AA153-C253-AFD2-7EDF-B1E31A924B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900" b="1" dirty="0">
                <a:latin typeface="Calibri" panose="020F0502020204030204" pitchFamily="34" charset="0"/>
                <a:cs typeface="Calibri" panose="020F0502020204030204" pitchFamily="34" charset="0"/>
              </a:rPr>
              <a:t>Rel-19 positioning enhancements should focus on enhancements of the following Rel-18 positioning techniques:</a:t>
            </a:r>
          </a:p>
          <a:p>
            <a:pPr lvl="1"/>
            <a:r>
              <a:rPr lang="en-US" altLang="zh-CN" sz="1900" b="1" dirty="0">
                <a:latin typeface="Calibri" panose="020F0502020204030204" pitchFamily="34" charset="0"/>
                <a:cs typeface="Calibri" panose="020F0502020204030204" pitchFamily="34" charset="0"/>
              </a:rPr>
              <a:t>Carrier Phase Positioning</a:t>
            </a:r>
          </a:p>
          <a:p>
            <a:pPr lvl="1"/>
            <a:r>
              <a:rPr lang="en-US" altLang="zh-CN" sz="1900" b="1" dirty="0">
                <a:latin typeface="Calibri" panose="020F0502020204030204" pitchFamily="34" charset="0"/>
                <a:cs typeface="Calibri" panose="020F0502020204030204" pitchFamily="34" charset="0"/>
              </a:rPr>
              <a:t>Sidelink Positioning</a:t>
            </a:r>
          </a:p>
          <a:p>
            <a:r>
              <a:rPr lang="en-US" altLang="zh-CN" sz="1900" b="1" dirty="0">
                <a:latin typeface="Calibri" panose="020F0502020204030204" pitchFamily="34" charset="0"/>
                <a:cs typeface="Calibri" panose="020F0502020204030204" pitchFamily="34" charset="0"/>
              </a:rPr>
              <a:t>Note: The details of the objectives can be further discussed.</a:t>
            </a:r>
          </a:p>
          <a:p>
            <a:endParaRPr lang="en-US" altLang="zh-CN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9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81353D-89A4-57B1-2583-6036B0EB5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03" y="58555"/>
            <a:ext cx="7351812" cy="760734"/>
          </a:xfrm>
        </p:spPr>
        <p:txBody>
          <a:bodyPr>
            <a:normAutofit/>
          </a:bodyPr>
          <a:lstStyle/>
          <a:p>
            <a:r>
              <a:rPr lang="en-US" altLang="en-US" sz="36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黑体" panose="02010609060101010101" pitchFamily="49" charset="-122"/>
                <a:cs typeface="Arial" pitchFamily="34" charset="0"/>
              </a:rPr>
              <a:t>Proposal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0F58E0-1020-39A4-ADBA-EA4C34319E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113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5296959"/>
            <a:ext cx="432048" cy="304271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1_浅色内页">
  <a:themeElements>
    <a:clrScheme name="中信科移动临时模板主题色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195</Words>
  <Application>Microsoft Macintosh PowerPoint</Application>
  <PresentationFormat>On-screen Show (16:10)</PresentationFormat>
  <Paragraphs>33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微软雅黑</vt:lpstr>
      <vt:lpstr>黑体</vt:lpstr>
      <vt:lpstr>Arial</vt:lpstr>
      <vt:lpstr>Calibri</vt:lpstr>
      <vt:lpstr>Courier New</vt:lpstr>
      <vt:lpstr>Sitka Text</vt:lpstr>
      <vt:lpstr>1_Office 主题</vt:lpstr>
      <vt:lpstr>Office 主题</vt:lpstr>
      <vt:lpstr>1_浅色内页</vt:lpstr>
      <vt:lpstr>Views on Positioning Enhancements in Rel-19</vt:lpstr>
      <vt:lpstr>Candidate Positioning Techniques for Rel-19</vt:lpstr>
      <vt:lpstr>Focus of Rel-19 positioning</vt:lpstr>
      <vt:lpstr>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2023-09-01T15:14:05Z</dcterms:modified>
</cp:coreProperties>
</file>