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3"/>
  </p:notesMasterIdLst>
  <p:handoutMasterIdLst>
    <p:handoutMasterId r:id="rId14"/>
  </p:handoutMasterIdLst>
  <p:sldIdLst>
    <p:sldId id="349" r:id="rId5"/>
    <p:sldId id="441" r:id="rId6"/>
    <p:sldId id="442" r:id="rId7"/>
    <p:sldId id="444" r:id="rId8"/>
    <p:sldId id="443" r:id="rId9"/>
    <p:sldId id="445" r:id="rId10"/>
    <p:sldId id="446" r:id="rId11"/>
    <p:sldId id="354" r:id="rId12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FF"/>
    <a:srgbClr val="FFFFFF"/>
    <a:srgbClr val="8CDFFF"/>
    <a:srgbClr val="66FF33"/>
    <a:srgbClr val="0000CC"/>
    <a:srgbClr val="66CCFF"/>
    <a:srgbClr val="99FF66"/>
    <a:srgbClr val="FFCC66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85" autoAdjust="0"/>
    <p:restoredTop sz="96395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120" y="283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9/4/2023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04/09/2023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Add some cross-WG </a:t>
            </a:r>
            <a:r>
              <a:rPr lang="en-US" altLang="zh-TW" dirty="0" err="1"/>
              <a:t>coordinations</a:t>
            </a:r>
            <a:r>
              <a:rPr lang="en-US" altLang="zh-TW" dirty="0"/>
              <a:t> to ensure RAN5 closely follow RAN4 progress to minimize the delay in RAN5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0ABA6D-F0DA-4F85-A720-04754C301D6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77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0ABA6D-F0DA-4F85-A720-04754C301D6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9803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A3E9DC-C4F1-4BA3-8DC9-1EEA61733BEC}"/>
              </a:ext>
            </a:extLst>
          </p:cNvPr>
          <p:cNvSpPr txBox="1"/>
          <p:nvPr userDrawn="1"/>
        </p:nvSpPr>
        <p:spPr>
          <a:xfrm>
            <a:off x="4974502" y="6596390"/>
            <a:ext cx="2246170" cy="246221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ctr"/>
            <a:r>
              <a:rPr lang="en-US" sz="1000" dirty="0">
                <a:latin typeface="+mj-lt"/>
              </a:rPr>
              <a:t>RP-232309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3" y="587067"/>
            <a:ext cx="11233150" cy="63930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3" y="1355464"/>
            <a:ext cx="11233149" cy="4729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3" y="587067"/>
            <a:ext cx="11233150" cy="62854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355464"/>
            <a:ext cx="5423508" cy="50480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355464"/>
            <a:ext cx="5423512" cy="50480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3AAD6D-6713-49CD-8616-5A242504E428}"/>
              </a:ext>
            </a:extLst>
          </p:cNvPr>
          <p:cNvSpPr txBox="1"/>
          <p:nvPr userDrawn="1"/>
        </p:nvSpPr>
        <p:spPr>
          <a:xfrm>
            <a:off x="4974502" y="6596390"/>
            <a:ext cx="2246170" cy="246221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ctr"/>
            <a:r>
              <a:rPr lang="en-US" sz="1000" dirty="0">
                <a:latin typeface="+mj-lt"/>
              </a:rPr>
              <a:t>RP-232309</a:t>
            </a:r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4_Radio/TSGR4_108/Docs/R4-2314001.zip" TargetMode="External"/><Relationship Id="rId2" Type="http://schemas.openxmlformats.org/officeDocument/2006/relationships/hyperlink" Target="https://www.3gpp.org/ftp/TSG_RAN/WG5_Test_ex-T1/TSGR5_99_Incheon/Docs/R5-233672.zip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NTN testing issues between RAN4 and RAN5</a:t>
            </a:r>
            <a:endParaRPr lang="en-US" i="1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/>
              <a:t>MediaTek Inc.,</a:t>
            </a:r>
            <a:r>
              <a:rPr lang="zh-TW" altLang="en-US" sz="1800" dirty="0"/>
              <a:t> </a:t>
            </a:r>
            <a:r>
              <a:rPr lang="en-US" altLang="zh-TW" sz="1800" dirty="0" err="1"/>
              <a:t>Unisoc</a:t>
            </a:r>
            <a:r>
              <a:rPr lang="en-US" altLang="zh-TW" sz="1800" dirty="0"/>
              <a:t>, </a:t>
            </a:r>
            <a:r>
              <a:rPr lang="en-US" altLang="zh-TW" sz="1800" dirty="0" err="1"/>
              <a:t>Spreadtrum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altLang="zh-TW" b="1" dirty="0">
                <a:latin typeface="+mj-lt"/>
              </a:rPr>
              <a:t>3GPP TSG-RAN Meeting # 101	RP-232309</a:t>
            </a:r>
          </a:p>
          <a:p>
            <a:pPr>
              <a:tabLst>
                <a:tab pos="11199813" algn="r"/>
              </a:tabLst>
            </a:pPr>
            <a:r>
              <a:rPr lang="en-US" altLang="zh-TW" b="1" dirty="0">
                <a:latin typeface="+mj-lt"/>
              </a:rPr>
              <a:t>Bangalore, India, September 11 – 15, 2023 </a:t>
            </a:r>
            <a:r>
              <a:rPr lang="en-US" altLang="zh-TW" dirty="0"/>
              <a:t>	Agenda Item 13.4.1</a:t>
            </a: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3BA99-CD57-41C0-9EC9-CAB5A5DB8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41C6C-44FF-4950-8E5A-D293353AAD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2800" dirty="0">
                <a:latin typeface="+mj-lt"/>
              </a:rPr>
              <a:t>Background</a:t>
            </a:r>
          </a:p>
          <a:p>
            <a:r>
              <a:rPr lang="fi-FI" sz="2800" dirty="0">
                <a:latin typeface="+mj-lt"/>
              </a:rPr>
              <a:t>Issue #1: </a:t>
            </a:r>
            <a:r>
              <a:rPr lang="fi-FI" altLang="zh-TW" sz="2800" dirty="0">
                <a:latin typeface="+mj-lt"/>
              </a:rPr>
              <a:t>Work partition between RAN4 and RAN5 on introducing TE-emulated channel model</a:t>
            </a:r>
            <a:endParaRPr lang="fi-FI" sz="2800" dirty="0">
              <a:latin typeface="+mj-lt"/>
            </a:endParaRPr>
          </a:p>
          <a:p>
            <a:r>
              <a:rPr lang="fi-FI" sz="2800" dirty="0">
                <a:latin typeface="+mj-lt"/>
              </a:rPr>
              <a:t>Issue #2:</a:t>
            </a:r>
            <a:r>
              <a:rPr lang="fi-FI" altLang="zh-TW" sz="2800" dirty="0">
                <a:latin typeface="+mj-lt"/>
              </a:rPr>
              <a:t> Guidance required to proceed RAN4 and RAN5 works</a:t>
            </a:r>
            <a:endParaRPr lang="fi-FI" sz="2800" dirty="0">
              <a:latin typeface="+mj-lt"/>
            </a:endParaRPr>
          </a:p>
          <a:p>
            <a:r>
              <a:rPr lang="fi-FI" sz="2800" dirty="0">
                <a:latin typeface="+mj-lt"/>
              </a:rPr>
              <a:t>Summary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B8E5D3-1CC3-475C-9E00-AD431A9F6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2613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A63B4-B26E-2FD1-3A2F-9C4CBD647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Background</a:t>
            </a:r>
            <a:endParaRPr lang="zh-TW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71A1D8-2BEF-EACE-E6EF-3997D77AA14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TW" sz="1600" dirty="0"/>
              <a:t>RAN4 has concluded the requirements and test case design for </a:t>
            </a:r>
            <a:r>
              <a:rPr lang="en-US" altLang="zh-TW" sz="1600" dirty="0" err="1"/>
              <a:t>NR_NTN_solutions</a:t>
            </a:r>
            <a:r>
              <a:rPr lang="en-US" altLang="zh-TW" sz="1600" dirty="0"/>
              <a:t> in Rel-17 and  </a:t>
            </a:r>
            <a:r>
              <a:rPr lang="en-US" altLang="zh-TW" sz="1600" dirty="0" err="1"/>
              <a:t>LTE_NBIoT_eMTC_NTN_req</a:t>
            </a:r>
            <a:r>
              <a:rPr lang="en-US" altLang="zh-TW" sz="1600" dirty="0"/>
              <a:t> in Rel-18. RAN5 is now working on the corresponding conformance testing WIs </a:t>
            </a:r>
            <a:r>
              <a:rPr lang="fr-FR" altLang="zh-TW" sz="1600" dirty="0" err="1"/>
              <a:t>NR_NTN_solutions_plus_CT-UEConTest</a:t>
            </a:r>
            <a:r>
              <a:rPr lang="en-US" altLang="zh-TW" sz="1600" dirty="0"/>
              <a:t> and </a:t>
            </a:r>
            <a:r>
              <a:rPr lang="en-US" altLang="zh-TW" sz="1600" dirty="0" err="1"/>
              <a:t>LTE_NBIOT_eMTC_NTN_req-UEConTest</a:t>
            </a:r>
            <a:r>
              <a:rPr lang="en-US" altLang="zh-TW" sz="1600" dirty="0"/>
              <a:t>.</a:t>
            </a:r>
          </a:p>
          <a:p>
            <a:r>
              <a:rPr lang="en-US" altLang="zh-TW" sz="1600" dirty="0"/>
              <a:t>During the RAN5 discussions, companies identified some issues in the RAN4 requirements and test cases. Therefore, in May WG meeting, RAN5 sent an LS </a:t>
            </a:r>
            <a:r>
              <a:rPr lang="en-US" altLang="zh-TW" sz="1600" dirty="0">
                <a:hlinkClick r:id="rId2"/>
              </a:rPr>
              <a:t>R5-233672</a:t>
            </a:r>
            <a:r>
              <a:rPr lang="en-US" altLang="zh-TW" sz="1600" dirty="0"/>
              <a:t> to RAN4, asking for some clarifications of NTN test settings. </a:t>
            </a:r>
          </a:p>
          <a:p>
            <a:r>
              <a:rPr lang="en-US" altLang="zh-TW" sz="1600" dirty="0"/>
              <a:t>In Aug WG meeting, RAN4 sent a reply LS </a:t>
            </a:r>
            <a:r>
              <a:rPr lang="en-US" altLang="zh-TW" sz="1600" dirty="0">
                <a:hlinkClick r:id="rId3"/>
              </a:rPr>
              <a:t>R4-2314001</a:t>
            </a:r>
            <a:r>
              <a:rPr lang="en-US" altLang="zh-TW" sz="1600" dirty="0"/>
              <a:t> to RAN5. </a:t>
            </a:r>
          </a:p>
          <a:p>
            <a:r>
              <a:rPr lang="en-US" altLang="zh-TW" sz="1600" dirty="0"/>
              <a:t>During the discussion, we realized that there are some fundamental misalignment on how to proceed to work. Therefore, this paper is prepared for clarification and asking guidance from Plenary.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0F55291-715C-F7AF-DAFB-56DA443847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7587" y="1312433"/>
            <a:ext cx="5616579" cy="5152827"/>
          </a:xfrm>
          <a:ln>
            <a:solidFill>
              <a:schemeClr val="accent1"/>
            </a:solidFill>
          </a:ln>
        </p:spPr>
        <p:txBody>
          <a:bodyPr anchor="ctr"/>
          <a:lstStyle/>
          <a:p>
            <a:pPr marL="0" indent="0">
              <a:buNone/>
            </a:pPr>
            <a:r>
              <a:rPr lang="en-US" altLang="zh-TW" sz="1600" dirty="0"/>
              <a:t>  </a:t>
            </a:r>
            <a:r>
              <a:rPr lang="en-US" altLang="zh-TW" sz="1600" b="1" i="1" dirty="0"/>
              <a:t>A short summary for the LS </a:t>
            </a:r>
            <a:r>
              <a:rPr lang="en-US" altLang="zh-TW" sz="1600" b="1" i="1" dirty="0">
                <a:hlinkClick r:id="rId3"/>
              </a:rPr>
              <a:t>R4-2314001</a:t>
            </a:r>
            <a:endParaRPr lang="en-US" altLang="zh-TW" sz="1600" b="1" i="1" dirty="0"/>
          </a:p>
          <a:p>
            <a:pPr lvl="1"/>
            <a:r>
              <a:rPr lang="en-US" altLang="zh-TW" sz="1400" dirty="0"/>
              <a:t>Q1a: [RF] requirements apply to both GSO and NGSO</a:t>
            </a:r>
          </a:p>
          <a:p>
            <a:pPr lvl="1"/>
            <a:r>
              <a:rPr lang="en-US" altLang="zh-TW" sz="1400" dirty="0"/>
              <a:t>Q1b: [DMD] requirement in 38.101-4 apply to both GSO and NGSO</a:t>
            </a:r>
          </a:p>
          <a:p>
            <a:pPr lvl="1"/>
            <a:r>
              <a:rPr lang="en-US" altLang="zh-TW" sz="1400" dirty="0"/>
              <a:t>Q2a1, Q2a2, Q2a3: [RF] Requirements apply to zero Doppler shift with constant delay</a:t>
            </a:r>
          </a:p>
          <a:p>
            <a:pPr lvl="1"/>
            <a:r>
              <a:rPr lang="en-US" altLang="zh-TW" sz="1400" dirty="0"/>
              <a:t>Q2b: [RF] With zero Doppler and constant delay, UE pre-compensates delay but not Doppler</a:t>
            </a:r>
          </a:p>
          <a:p>
            <a:pPr lvl="1"/>
            <a:r>
              <a:rPr lang="en-US" altLang="zh-TW" sz="1400" dirty="0"/>
              <a:t>Q2c: [RRM] Zero Doppler not</a:t>
            </a:r>
            <a:r>
              <a:rPr lang="zh-TW" altLang="en-US" sz="1400" dirty="0"/>
              <a:t> </a:t>
            </a:r>
            <a:r>
              <a:rPr lang="en-US" altLang="zh-TW" sz="1400" dirty="0"/>
              <a:t>applicable</a:t>
            </a:r>
            <a:r>
              <a:rPr lang="zh-TW" altLang="en-US" sz="1400" dirty="0"/>
              <a:t> </a:t>
            </a:r>
            <a:r>
              <a:rPr lang="en-US" altLang="zh-TW" sz="1400" dirty="0"/>
              <a:t>to</a:t>
            </a:r>
            <a:r>
              <a:rPr lang="zh-TW" altLang="en-US" sz="1400" dirty="0"/>
              <a:t> </a:t>
            </a:r>
            <a:r>
              <a:rPr lang="en-US" altLang="zh-TW" sz="1400" dirty="0"/>
              <a:t>NGSO. FFS GSO</a:t>
            </a:r>
          </a:p>
          <a:p>
            <a:pPr lvl="1"/>
            <a:r>
              <a:rPr lang="en-US" altLang="zh-TW" sz="1400" dirty="0"/>
              <a:t>Q2d: [DMD] Zero Doppler is assumed</a:t>
            </a:r>
          </a:p>
          <a:p>
            <a:pPr lvl="1"/>
            <a:r>
              <a:rPr lang="en-US" altLang="zh-TW" sz="1400" dirty="0"/>
              <a:t>Q3a: [RF] </a:t>
            </a:r>
            <a:r>
              <a:rPr lang="en-US" altLang="zh-TW" sz="1400" b="1" dirty="0"/>
              <a:t>FFS</a:t>
            </a:r>
            <a:r>
              <a:rPr lang="en-US" altLang="zh-TW" sz="1400" dirty="0"/>
              <a:t> delay and Doppler configuration for UL Tx </a:t>
            </a:r>
            <a:r>
              <a:rPr lang="en-US" altLang="zh-TW" sz="1400" dirty="0" err="1"/>
              <a:t>freq</a:t>
            </a:r>
            <a:r>
              <a:rPr lang="en-US" altLang="zh-TW" sz="1400" dirty="0"/>
              <a:t> error requirement</a:t>
            </a:r>
          </a:p>
          <a:p>
            <a:pPr lvl="1"/>
            <a:r>
              <a:rPr lang="en-US" altLang="zh-TW" sz="1400" dirty="0"/>
              <a:t>Q3b: [RF] </a:t>
            </a:r>
            <a:r>
              <a:rPr lang="en-US" altLang="zh-TW" sz="1400" b="1" dirty="0"/>
              <a:t>FFS</a:t>
            </a:r>
            <a:r>
              <a:rPr lang="en-US" altLang="zh-TW" sz="1400" dirty="0"/>
              <a:t> constant or variable Doppler for UL Tx  </a:t>
            </a:r>
            <a:r>
              <a:rPr lang="en-US" altLang="zh-TW" sz="1400" dirty="0" err="1"/>
              <a:t>freq</a:t>
            </a:r>
            <a:r>
              <a:rPr lang="en-US" altLang="zh-TW" sz="1400" dirty="0"/>
              <a:t> error requirement</a:t>
            </a:r>
          </a:p>
          <a:p>
            <a:pPr lvl="1"/>
            <a:r>
              <a:rPr lang="en-US" altLang="zh-TW" sz="1400" dirty="0"/>
              <a:t>Q4a: [RF/DMD] No satellite propagator models considered</a:t>
            </a:r>
          </a:p>
          <a:p>
            <a:pPr lvl="1"/>
            <a:r>
              <a:rPr lang="en-US" altLang="zh-TW" sz="1400" dirty="0"/>
              <a:t>Q4b: [RRM] </a:t>
            </a:r>
            <a:r>
              <a:rPr lang="en-US" altLang="zh-TW" sz="1400" b="1" dirty="0"/>
              <a:t>TBD</a:t>
            </a:r>
            <a:r>
              <a:rPr lang="en-US" altLang="zh-TW" sz="1400" dirty="0"/>
              <a:t> which TC considers Eckstein-</a:t>
            </a:r>
            <a:r>
              <a:rPr lang="en-US" altLang="zh-TW" sz="1400" dirty="0" err="1"/>
              <a:t>Hechler</a:t>
            </a:r>
            <a:r>
              <a:rPr lang="en-US" altLang="zh-TW" sz="1400" dirty="0"/>
              <a:t> propagator model</a:t>
            </a:r>
          </a:p>
          <a:p>
            <a:pPr lvl="1"/>
            <a:r>
              <a:rPr lang="en-US" altLang="zh-TW" sz="1400" dirty="0"/>
              <a:t>Q5a: [DMD] No need for UE location update </a:t>
            </a:r>
          </a:p>
          <a:p>
            <a:pPr lvl="1"/>
            <a:r>
              <a:rPr lang="en-US" altLang="zh-TW" sz="1400" dirty="0"/>
              <a:t>Q5b: [RRM] No need for UE location update </a:t>
            </a:r>
            <a:endParaRPr lang="zh-TW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13B200-22C4-5F54-5F35-2BC44363A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6383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9810F-630A-7E5E-CD2E-772DF9A8B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1343025" indent="-1343025"/>
            <a:r>
              <a:rPr lang="en-US" altLang="zh-TW" sz="2800" dirty="0">
                <a:latin typeface="+mj-lt"/>
              </a:rPr>
              <a:t>Issue #1: Work partition between RAN4 and RAN5 on introducing </a:t>
            </a:r>
            <a:br>
              <a:rPr lang="en-US" altLang="zh-TW" sz="2800" dirty="0">
                <a:latin typeface="+mj-lt"/>
              </a:rPr>
            </a:br>
            <a:r>
              <a:rPr lang="en-US" altLang="zh-TW" sz="2800" dirty="0">
                <a:latin typeface="+mj-lt"/>
              </a:rPr>
              <a:t>TE-emulated channel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26F61F-5CF9-3672-2EEE-505F364735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13" y="1499464"/>
            <a:ext cx="11233149" cy="5048048"/>
          </a:xfrm>
        </p:spPr>
        <p:txBody>
          <a:bodyPr/>
          <a:lstStyle/>
          <a:p>
            <a:r>
              <a:rPr lang="en-US" altLang="zh-TW" sz="1800" dirty="0"/>
              <a:t>During the RAN4 and RAN5 discussion, we realized that companies consider different approaches on how to introduce the Satellite propagator model</a:t>
            </a:r>
            <a:r>
              <a:rPr lang="zh-TW" altLang="en-US" sz="1800" dirty="0"/>
              <a:t> </a:t>
            </a:r>
            <a:r>
              <a:rPr lang="en-US" altLang="zh-TW" sz="1800" dirty="0"/>
              <a:t>(ephemeris) and</a:t>
            </a:r>
            <a:r>
              <a:rPr lang="zh-TW" altLang="en-US" sz="1800" dirty="0"/>
              <a:t> </a:t>
            </a:r>
            <a:r>
              <a:rPr lang="en-US" altLang="zh-TW" sz="1800" dirty="0"/>
              <a:t>TE-emulated channel model in </a:t>
            </a:r>
            <a:r>
              <a:rPr lang="en-US" altLang="zh-TW" sz="1800" b="1" u="sng" dirty="0"/>
              <a:t>RRM</a:t>
            </a:r>
            <a:r>
              <a:rPr lang="en-US" altLang="zh-TW" sz="1800" dirty="0"/>
              <a:t> test cases for RAN4 and RAN5:</a:t>
            </a:r>
          </a:p>
          <a:p>
            <a:endParaRPr lang="en-US" altLang="zh-TW" sz="1800" dirty="0"/>
          </a:p>
          <a:p>
            <a:endParaRPr lang="en-US" altLang="zh-TW" sz="1800" dirty="0"/>
          </a:p>
          <a:p>
            <a:endParaRPr lang="en-US" altLang="zh-TW" sz="1800" dirty="0"/>
          </a:p>
          <a:p>
            <a:endParaRPr lang="en-US" altLang="zh-TW" sz="1800" dirty="0"/>
          </a:p>
          <a:p>
            <a:endParaRPr lang="en-US" altLang="zh-TW" sz="1800" dirty="0"/>
          </a:p>
          <a:p>
            <a:endParaRPr lang="en-US" altLang="zh-TW" sz="1800" dirty="0"/>
          </a:p>
          <a:p>
            <a:endParaRPr lang="en-US" altLang="zh-TW" sz="1800" dirty="0"/>
          </a:p>
          <a:p>
            <a:pPr lvl="1"/>
            <a:endParaRPr lang="en-US" altLang="zh-TW" sz="1800" dirty="0"/>
          </a:p>
          <a:p>
            <a:pPr lvl="1"/>
            <a:endParaRPr lang="en-US" altLang="zh-TW" sz="1800" dirty="0"/>
          </a:p>
          <a:p>
            <a:pPr lvl="1"/>
            <a:r>
              <a:rPr lang="en-US" altLang="zh-TW" sz="1600" dirty="0"/>
              <a:t>It is very important to align companies understanding about which approach to proceed</a:t>
            </a:r>
          </a:p>
          <a:p>
            <a:r>
              <a:rPr lang="en-US" altLang="zh-TW" sz="1800" b="1" dirty="0">
                <a:latin typeface="+mj-lt"/>
              </a:rPr>
              <a:t>Proposal 1:</a:t>
            </a:r>
            <a:r>
              <a:rPr lang="en-US" altLang="zh-TW" sz="1800" b="1" dirty="0"/>
              <a:t> </a:t>
            </a:r>
            <a:r>
              <a:rPr lang="en-US" altLang="zh-TW" sz="1800" dirty="0"/>
              <a:t>RAN#101 Plenary to provide guidance on work partition between RAN4 and RAN5 on introducing TE-emulated channel model, i.e., Approach #1 or #2 in above table.</a:t>
            </a:r>
          </a:p>
          <a:p>
            <a:endParaRPr lang="en-US" altLang="zh-TW" sz="18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24431C-3A54-1583-E837-8B72CB9D8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A2BDA520-1C15-07EE-0247-523B22354B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023772"/>
              </p:ext>
            </p:extLst>
          </p:nvPr>
        </p:nvGraphicFramePr>
        <p:xfrm>
          <a:off x="1204111" y="2369682"/>
          <a:ext cx="9753476" cy="265684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573476">
                  <a:extLst>
                    <a:ext uri="{9D8B030D-6E8A-4147-A177-3AD203B41FA5}">
                      <a16:colId xmlns:a16="http://schemas.microsoft.com/office/drawing/2014/main" val="2434944118"/>
                    </a:ext>
                  </a:extLst>
                </a:gridCol>
                <a:gridCol w="2484000">
                  <a:extLst>
                    <a:ext uri="{9D8B030D-6E8A-4147-A177-3AD203B41FA5}">
                      <a16:colId xmlns:a16="http://schemas.microsoft.com/office/drawing/2014/main" val="3154522153"/>
                    </a:ext>
                  </a:extLst>
                </a:gridCol>
                <a:gridCol w="3348000">
                  <a:extLst>
                    <a:ext uri="{9D8B030D-6E8A-4147-A177-3AD203B41FA5}">
                      <a16:colId xmlns:a16="http://schemas.microsoft.com/office/drawing/2014/main" val="2064136407"/>
                    </a:ext>
                  </a:extLst>
                </a:gridCol>
                <a:gridCol w="3348000">
                  <a:extLst>
                    <a:ext uri="{9D8B030D-6E8A-4147-A177-3AD203B41FA5}">
                      <a16:colId xmlns:a16="http://schemas.microsoft.com/office/drawing/2014/main" val="3595084473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US" altLang="zh-TW" sz="1400" dirty="0">
                          <a:latin typeface="+mj-lt"/>
                        </a:rPr>
                        <a:t>Approach</a:t>
                      </a:r>
                      <a:endParaRPr lang="zh-TW" altLang="en-US" sz="1400" dirty="0">
                        <a:latin typeface="+mj-lt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zh-TW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+mj-lt"/>
                        </a:rPr>
                        <a:t>RAN4</a:t>
                      </a:r>
                      <a:endParaRPr lang="zh-TW" altLang="en-US" sz="1400" dirty="0">
                        <a:latin typeface="+mj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+mj-lt"/>
                        </a:rPr>
                        <a:t>RAN5</a:t>
                      </a:r>
                      <a:endParaRPr lang="zh-TW" altLang="en-US" sz="1400" dirty="0">
                        <a:latin typeface="+mj-lt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080261367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#1</a:t>
                      </a:r>
                      <a:endParaRPr lang="zh-TW" altLang="en-US" sz="1400" dirty="0"/>
                    </a:p>
                  </a:txBody>
                  <a:tcPr marL="45720" marR="4572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TW" sz="1400" dirty="0"/>
                        <a:t>Satellite propagator model (ephemeris)</a:t>
                      </a:r>
                      <a:endParaRPr lang="zh-TW" altLang="en-US" sz="1400" dirty="0"/>
                    </a:p>
                  </a:txBody>
                  <a:tcPr marL="45720" marR="4572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TW" sz="1400" dirty="0"/>
                        <a:t>Define high-level guidance only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TW" sz="1400" dirty="0"/>
                        <a:t>(as in Annex B.5 in TS38.133)</a:t>
                      </a:r>
                      <a:endParaRPr lang="zh-TW" altLang="en-US" sz="1400" dirty="0"/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TW" sz="1400" dirty="0"/>
                        <a:t>Define detail settings</a:t>
                      </a:r>
                      <a:endParaRPr lang="zh-TW" altLang="en-US" sz="1400" dirty="0"/>
                    </a:p>
                  </a:txBody>
                  <a:tcPr marL="45720" marR="4572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567896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TW" sz="1400" dirty="0"/>
                        <a:t>TE-emulated channel model</a:t>
                      </a:r>
                      <a:endParaRPr lang="zh-TW" altLang="en-US" sz="1400" dirty="0"/>
                    </a:p>
                  </a:txBody>
                  <a:tcPr marL="45720" marR="4572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TW" sz="1400" dirty="0"/>
                        <a:t>AWGN or TDL </a:t>
                      </a:r>
                      <a:r>
                        <a:rPr lang="en-US" altLang="zh-TW" sz="1400" b="0" dirty="0">
                          <a:solidFill>
                            <a:srgbClr val="FF0000"/>
                          </a:solidFill>
                          <a:latin typeface="+mj-lt"/>
                        </a:rPr>
                        <a:t>without</a:t>
                      </a:r>
                      <a:r>
                        <a:rPr lang="en-US" altLang="zh-TW" sz="1400" dirty="0">
                          <a:solidFill>
                            <a:srgbClr val="FF0000"/>
                          </a:solidFill>
                          <a:latin typeface="+mj-lt"/>
                        </a:rPr>
                        <a:t> Doppler/delay shifts</a:t>
                      </a:r>
                      <a:r>
                        <a:rPr lang="en-US" altLang="zh-TW" sz="1400" dirty="0"/>
                        <a:t> due to satellite movement</a:t>
                      </a:r>
                      <a:endParaRPr lang="zh-TW" altLang="en-US" sz="1400" dirty="0"/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400" dirty="0"/>
                        <a:t>Introduce </a:t>
                      </a:r>
                      <a:r>
                        <a:rPr lang="en-US" altLang="zh-TW" sz="1400" b="1" dirty="0">
                          <a:solidFill>
                            <a:schemeClr val="accent3"/>
                          </a:solidFill>
                          <a:latin typeface="+mj-lt"/>
                        </a:rPr>
                        <a:t>additional</a:t>
                      </a:r>
                      <a:r>
                        <a:rPr lang="en-US" altLang="zh-TW" sz="1400" dirty="0"/>
                        <a:t> Doppler/delay shifts due to satellite movement on top of RAN4 test cases</a:t>
                      </a:r>
                      <a:endParaRPr lang="zh-TW" altLang="en-US" sz="1400" dirty="0"/>
                    </a:p>
                  </a:txBody>
                  <a:tcPr marL="45720" marR="4572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8792446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TW" sz="1400" dirty="0"/>
                        <a:t>#2</a:t>
                      </a:r>
                      <a:endParaRPr lang="zh-TW" altLang="en-US" sz="1400" dirty="0"/>
                    </a:p>
                  </a:txBody>
                  <a:tcPr marL="45720" marR="4572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TW" sz="1400" dirty="0"/>
                        <a:t>Satellite propagator model (ephemeris)</a:t>
                      </a:r>
                      <a:endParaRPr lang="zh-TW" altLang="en-US" sz="1400" dirty="0"/>
                    </a:p>
                  </a:txBody>
                  <a:tcPr marL="45720" marR="4572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400" dirty="0"/>
                        <a:t>Define detail settings</a:t>
                      </a:r>
                    </a:p>
                    <a:p>
                      <a:endParaRPr lang="en-US" altLang="zh-TW" sz="1400" dirty="0"/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400" dirty="0"/>
                        <a:t>Follow RAN4</a:t>
                      </a:r>
                      <a:endParaRPr lang="zh-TW" altLang="en-US" sz="1400" dirty="0"/>
                    </a:p>
                  </a:txBody>
                  <a:tcPr marL="45720" marR="4572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177763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TW" sz="1400" dirty="0"/>
                        <a:t>TE-emulated channel model</a:t>
                      </a:r>
                      <a:endParaRPr lang="zh-TW" altLang="en-US" sz="1400" dirty="0"/>
                    </a:p>
                  </a:txBody>
                  <a:tcPr marL="45720" marR="4572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dirty="0"/>
                        <a:t>AWGN or TDL </a:t>
                      </a:r>
                      <a:r>
                        <a:rPr lang="en-US" altLang="zh-TW" sz="1400" b="0" dirty="0">
                          <a:solidFill>
                            <a:srgbClr val="FF0000"/>
                          </a:solidFill>
                          <a:latin typeface="+mj-lt"/>
                        </a:rPr>
                        <a:t>with</a:t>
                      </a:r>
                      <a:r>
                        <a:rPr lang="en-US" altLang="zh-TW" sz="1400" dirty="0">
                          <a:solidFill>
                            <a:srgbClr val="FF0000"/>
                          </a:solidFill>
                          <a:latin typeface="+mj-lt"/>
                        </a:rPr>
                        <a:t> additional Doppler/delay shifts</a:t>
                      </a:r>
                      <a:r>
                        <a:rPr lang="en-US" altLang="zh-TW" sz="1400" dirty="0"/>
                        <a:t> due to satellite movement</a:t>
                      </a:r>
                      <a:endParaRPr lang="zh-TW" altLang="en-US" sz="1400" dirty="0"/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400" dirty="0"/>
                        <a:t>Follow RAN4</a:t>
                      </a:r>
                      <a:endParaRPr lang="zh-TW" altLang="en-US" sz="1400" dirty="0"/>
                    </a:p>
                  </a:txBody>
                  <a:tcPr marL="45720" marR="4572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411764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FBA160B-031F-056C-FA7E-2EEE44019228}"/>
              </a:ext>
            </a:extLst>
          </p:cNvPr>
          <p:cNvSpPr txBox="1"/>
          <p:nvPr/>
        </p:nvSpPr>
        <p:spPr>
          <a:xfrm>
            <a:off x="1390652" y="5050759"/>
            <a:ext cx="43243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400" dirty="0"/>
              <a:t>Doppler/delay shift: could be constant or time-varying </a:t>
            </a:r>
            <a:endParaRPr lang="zh-TW" altLang="en-US" sz="1400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F51567D-672A-01F3-2171-6B15875D15BD}"/>
              </a:ext>
            </a:extLst>
          </p:cNvPr>
          <p:cNvSpPr/>
          <p:nvPr/>
        </p:nvSpPr>
        <p:spPr>
          <a:xfrm>
            <a:off x="4254759" y="2751468"/>
            <a:ext cx="3352800" cy="1242033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accent1">
                <a:lumMod val="75000"/>
              </a:schemeClr>
            </a:solidFill>
          </a:ln>
          <a:effectLst>
            <a:outerShdw blurRad="508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01CBEA-FB1C-6BAB-9569-F22317C870E9}"/>
              </a:ext>
            </a:extLst>
          </p:cNvPr>
          <p:cNvSpPr txBox="1"/>
          <p:nvPr/>
        </p:nvSpPr>
        <p:spPr>
          <a:xfrm>
            <a:off x="6079352" y="2478587"/>
            <a:ext cx="155510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TW" sz="12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Current RAN4 status</a:t>
            </a:r>
            <a:endParaRPr lang="zh-TW" altLang="en-US" sz="12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83304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9810F-630A-7E5E-CD2E-772DF9A8B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altLang="zh-TW" sz="2800" dirty="0">
                <a:latin typeface="+mj-lt"/>
              </a:rPr>
              <a:t>Issue #2: </a:t>
            </a:r>
            <a:r>
              <a:rPr lang="en-US" altLang="zh-TW" sz="2800" dirty="0">
                <a:latin typeface="+mj-lt"/>
              </a:rPr>
              <a:t>Guidance required to proceed RAN4 and RAN5 work</a:t>
            </a:r>
            <a:endParaRPr lang="zh-TW" alt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26F61F-5CF9-3672-2EEE-505F364735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/>
              <a:t>If Approach #2 is concluded in Issue #1, RAN4 would need to open the discussions (at least for RRM test cases, e.g., UL Tx timing accuracy) about how to introduce the TE-emulated channel model in order to match the satellite propagator model. The main goal is to ensure that only the correctly-implemented UEs can pass the NGSO test cases.</a:t>
            </a:r>
          </a:p>
          <a:p>
            <a:r>
              <a:rPr lang="en-US" altLang="zh-TW" sz="1600" dirty="0"/>
              <a:t>In our view, the outcome would be rather similar to the channel model defined for high-speed train (Annex B.3 in TS38.101-4). Two differences are that </a:t>
            </a:r>
          </a:p>
          <a:p>
            <a:pPr lvl="1"/>
            <a:r>
              <a:rPr lang="en-US" altLang="zh-TW" sz="1400" dirty="0"/>
              <a:t>1) Not only Doppler shift but also delay shift need to be explicitly modeled, and </a:t>
            </a:r>
          </a:p>
          <a:p>
            <a:pPr lvl="1"/>
            <a:r>
              <a:rPr lang="en-US" altLang="zh-TW" sz="1400" dirty="0"/>
              <a:t>2) The changes of Doppler and delay shifts need to match the satellite propagator model in every time instant.</a:t>
            </a:r>
          </a:p>
          <a:p>
            <a:r>
              <a:rPr lang="en-US" altLang="zh-TW" sz="1600" dirty="0"/>
              <a:t>The RAN4 workload is not trivial. If RAN4 needs a long time to conclude the new TE-emulated channel model, it will consume RAN4 TUs. Therefore, we request Plenary to provide a guidance to RAN4 on how to work on the TE-emulated channel model. Furthermore, </a:t>
            </a:r>
          </a:p>
          <a:p>
            <a:pPr lvl="1"/>
            <a:r>
              <a:rPr lang="en-US" altLang="zh-TW" sz="1400" dirty="0"/>
              <a:t>A RAN-task in Q4 2023 to be considered to identify a minimum set of test cases to be introduced with NGSO testing environment to minimize RAN4 workload</a:t>
            </a:r>
          </a:p>
          <a:p>
            <a:pPr lvl="1"/>
            <a:r>
              <a:rPr lang="en-US" altLang="zh-TW" sz="1400" dirty="0"/>
              <a:t>If needed, LS with latest progress can be sent RAN5 in every meeting to minimize the waiting gap in between</a:t>
            </a:r>
          </a:p>
          <a:p>
            <a:endParaRPr lang="en-US" altLang="zh-TW" sz="1600" b="1" dirty="0"/>
          </a:p>
          <a:p>
            <a:r>
              <a:rPr lang="en-US" altLang="zh-TW" sz="1600" b="1" dirty="0">
                <a:latin typeface="+mj-lt"/>
              </a:rPr>
              <a:t>Proposal 2:</a:t>
            </a:r>
            <a:r>
              <a:rPr lang="en-US" altLang="zh-TW" sz="1600" b="1" dirty="0"/>
              <a:t> </a:t>
            </a:r>
            <a:r>
              <a:rPr lang="en-US" altLang="zh-TW" sz="1600" dirty="0"/>
              <a:t>If Approach #2 is concluded in Issue #1, Plenary to provide further guidance on how to proceed RAN4 RRM work for NGSO, e.g., a RAN-task in Q4 2023 and an early Rel-19 WI. </a:t>
            </a:r>
          </a:p>
          <a:p>
            <a:pPr lvl="1"/>
            <a:r>
              <a:rPr lang="en-US" altLang="zh-TW" sz="1400" dirty="0"/>
              <a:t>The RAN-task is to identify a minimum set of test cases to be introduced with NGSO testing environment to minimize RAN4 workload</a:t>
            </a:r>
          </a:p>
          <a:p>
            <a:pPr lvl="1"/>
            <a:r>
              <a:rPr lang="en-US" altLang="zh-TW" sz="1400" dirty="0"/>
              <a:t>LS with latest progress can be sent RAN5 in every meeting to minimize the waiting gap in between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24431C-3A54-1583-E837-8B72CB9D8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04064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9810F-630A-7E5E-CD2E-772DF9A8B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altLang="zh-TW" sz="2800" dirty="0">
                <a:latin typeface="+mj-lt"/>
              </a:rPr>
              <a:t>Issue #2: </a:t>
            </a:r>
            <a:r>
              <a:rPr lang="en-US" altLang="zh-TW" sz="2800" dirty="0">
                <a:latin typeface="+mj-lt"/>
              </a:rPr>
              <a:t>Guidance required to proceed RAN4 and RAN5 work</a:t>
            </a:r>
            <a:endParaRPr lang="zh-TW" alt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26F61F-5CF9-3672-2EEE-505F364735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800" dirty="0"/>
              <a:t>Also, if Approach #2 is concluded in </a:t>
            </a:r>
            <a:r>
              <a:rPr lang="en-US" altLang="zh-TW" sz="1800" b="1" dirty="0"/>
              <a:t>Issue #1</a:t>
            </a:r>
            <a:r>
              <a:rPr lang="en-US" altLang="zh-TW" sz="1800" dirty="0"/>
              <a:t>, it will also impact the ongoing RAN5 works. Current RAN5 WI scope include both GSO and NGSO.</a:t>
            </a:r>
          </a:p>
          <a:p>
            <a:pPr lvl="1"/>
            <a:r>
              <a:rPr lang="en-US" altLang="zh-TW" sz="1600" dirty="0"/>
              <a:t>For GSO, current TE-emulated channel models in RAN4 are sufficient for RAN5 to proceed to work, because the Doppler/timing shifts will not impact the performance much. RAN5 can either introduce a test function for UE to skip timing/frequency pre-compensation or introduce a special propagator model for static satellites.</a:t>
            </a:r>
          </a:p>
          <a:p>
            <a:pPr lvl="1"/>
            <a:r>
              <a:rPr lang="en-US" altLang="zh-TW" sz="1600" dirty="0"/>
              <a:t>For NGSO, RAN5 has to wait for RAN4 to introduce new TE-emulated channel models (associated to satellite movement) first. This may imply some delay to the WI completion. </a:t>
            </a:r>
          </a:p>
          <a:p>
            <a:r>
              <a:rPr lang="en-US" altLang="zh-TW" sz="1800" dirty="0"/>
              <a:t>As different companies may have different priority to GSO and NGSO deployment scenarios. We request Plenary to come out a solution to accommodate the different deployment schedules for GSO and NGSO.</a:t>
            </a:r>
          </a:p>
          <a:p>
            <a:pPr lvl="1"/>
            <a:r>
              <a:rPr lang="en-US" altLang="zh-TW" sz="1600" dirty="0"/>
              <a:t>For IoT-NTN, consider to only work on NB-IoT (I.e., without </a:t>
            </a:r>
            <a:r>
              <a:rPr lang="en-US" altLang="zh-TW" sz="1600" dirty="0" err="1"/>
              <a:t>eMTC</a:t>
            </a:r>
            <a:r>
              <a:rPr lang="en-US" altLang="zh-TW" sz="1600" dirty="0"/>
              <a:t>), if the workload in RAN5 is an issue.</a:t>
            </a:r>
          </a:p>
          <a:p>
            <a:endParaRPr lang="en-US" altLang="zh-TW" sz="1800" b="1" dirty="0"/>
          </a:p>
          <a:p>
            <a:r>
              <a:rPr lang="en-US" altLang="zh-TW" sz="1800" b="1" dirty="0">
                <a:latin typeface="+mj-lt"/>
              </a:rPr>
              <a:t>Proposal 3: </a:t>
            </a:r>
            <a:r>
              <a:rPr lang="en-US" altLang="zh-TW" sz="1800" dirty="0"/>
              <a:t>If Approach #2 is concluded in Issue #1, Plenary to come out a solution on RAN5 WIs to accommodate the different market needs for GSO and NGSO , e.g., split the Rel-18 RAN5 WIs based on GSO and NGSO. </a:t>
            </a:r>
          </a:p>
          <a:p>
            <a:pPr lvl="1"/>
            <a:r>
              <a:rPr lang="en-US" altLang="zh-TW" sz="1600" dirty="0"/>
              <a:t>For IoT-NTN, consider to only work on NB-IoT (i.e. without </a:t>
            </a:r>
            <a:r>
              <a:rPr lang="en-US" altLang="zh-TW" sz="1600" dirty="0" err="1"/>
              <a:t>eMTC</a:t>
            </a:r>
            <a:r>
              <a:rPr lang="en-US" altLang="zh-TW" sz="1600" dirty="0"/>
              <a:t>), if the workload in RAN5 is an issue</a:t>
            </a:r>
            <a:endParaRPr lang="en-US" altLang="zh-TW" sz="1200" dirty="0"/>
          </a:p>
          <a:p>
            <a:endParaRPr lang="zh-TW" altLang="en-US" sz="1800" dirty="0"/>
          </a:p>
          <a:p>
            <a:pPr lvl="1"/>
            <a:endParaRPr lang="en-US" altLang="zh-TW" sz="1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24431C-3A54-1583-E837-8B72CB9D8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27938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A7DEE9-0FD8-90A9-B0AE-7EA0D5DC1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Summary</a:t>
            </a:r>
            <a:endParaRPr lang="zh-TW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53CDFB-A6B3-E94A-8DDD-2B7D3052A4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800" b="1" dirty="0">
                <a:latin typeface="+mj-lt"/>
              </a:rPr>
              <a:t>Proposal 1: </a:t>
            </a:r>
            <a:r>
              <a:rPr lang="en-US" altLang="zh-TW" sz="1800" dirty="0"/>
              <a:t>RAN Plenary to provide guidance on work partition between RAN4 and RAN5 on introducing TE-emulated channel model, i.e., Approach #1 or #2 in page 4.</a:t>
            </a:r>
          </a:p>
          <a:p>
            <a:endParaRPr lang="en-US" altLang="zh-TW" sz="1800" b="1" dirty="0">
              <a:latin typeface="+mj-lt"/>
            </a:endParaRPr>
          </a:p>
          <a:p>
            <a:r>
              <a:rPr lang="en-US" altLang="zh-TW" sz="1800" b="1" dirty="0">
                <a:latin typeface="+mj-lt"/>
              </a:rPr>
              <a:t>Proposal 2:</a:t>
            </a:r>
            <a:r>
              <a:rPr lang="en-US" altLang="zh-TW" sz="1800" dirty="0"/>
              <a:t> If Approach #2 is concluded in Issue #1, Plenary to provide further guidance on how to proceed RAN4 RRM work, e.g., a RAN-task in Q4 2023 and an early Rel-19 WI. </a:t>
            </a:r>
          </a:p>
          <a:p>
            <a:pPr lvl="1"/>
            <a:r>
              <a:rPr lang="en-US" altLang="zh-TW" sz="1600" dirty="0"/>
              <a:t>The RAN-task is to identify a minimum set of test cases to be introduced with NGSO testing environment to minimize RAN4 workload</a:t>
            </a:r>
          </a:p>
          <a:p>
            <a:pPr lvl="1"/>
            <a:r>
              <a:rPr lang="en-US" altLang="zh-TW" sz="1600" dirty="0"/>
              <a:t>LS with latest progress can be sent RAN5 in every meeting to minimize the waiting gap in between</a:t>
            </a:r>
          </a:p>
          <a:p>
            <a:endParaRPr lang="en-US" altLang="zh-TW" sz="1800" b="1" dirty="0">
              <a:latin typeface="+mj-lt"/>
            </a:endParaRPr>
          </a:p>
          <a:p>
            <a:r>
              <a:rPr lang="en-US" altLang="zh-TW" sz="1800" b="1" dirty="0">
                <a:latin typeface="+mj-lt"/>
              </a:rPr>
              <a:t>Proposal 3:</a:t>
            </a:r>
            <a:r>
              <a:rPr lang="en-US" altLang="zh-TW" sz="1800" dirty="0"/>
              <a:t> If Approach #2 is concluded in Issue #1, Plenary to come out a solution on RAN5 WIs to accommodate the different market needs for GSO and NGSO , e.g., split the Rel-18 RAN5 WIs based on GSO and NGSO. </a:t>
            </a:r>
          </a:p>
          <a:p>
            <a:pPr lvl="1"/>
            <a:r>
              <a:rPr lang="en-US" altLang="zh-TW" sz="1600" dirty="0"/>
              <a:t>For IoT-NTN, consider to only work on NB-IoT (I.e., without </a:t>
            </a:r>
            <a:r>
              <a:rPr lang="en-US" altLang="zh-TW" sz="1600" dirty="0" err="1"/>
              <a:t>eMTC</a:t>
            </a:r>
            <a:r>
              <a:rPr lang="en-US" altLang="zh-TW" sz="1600" dirty="0"/>
              <a:t>), if the workload in RAN5 is </a:t>
            </a:r>
            <a:r>
              <a:rPr lang="en-US" altLang="zh-TW" sz="1600"/>
              <a:t>an issue</a:t>
            </a:r>
            <a:endParaRPr lang="en-US" altLang="zh-TW" sz="1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891862-A619-9FD8-3F72-3FA15EB89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8457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Thank you!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5332386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7d45d2182b49a8852f1a46c168973a xmlns="554bdb6f-217d-4cda-85cc-0ca32126c36c">
      <Terms xmlns="http://schemas.microsoft.com/office/infopath/2007/PartnerControls"/>
    </ma7d45d2182b49a8852f1a46c168973a>
    <TaxCatchAll xmlns="9238aee7-caa6-41e3-83d0-457e088803cc"/>
    <o6c2a48b16e24d09b795349389dda484 xmlns="554bdb6f-217d-4cda-85cc-0ca32126c36c">
      <Terms xmlns="http://schemas.microsoft.com/office/infopath/2007/PartnerControls"/>
    </o6c2a48b16e24d09b795349389dda484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864C3BC768F4C83F728553A532E20" ma:contentTypeVersion="" ma:contentTypeDescription="Create a new document." ma:contentTypeScope="" ma:versionID="0047a1bbd588d10449d11dda2601d495">
  <xsd:schema xmlns:xsd="http://www.w3.org/2001/XMLSchema" xmlns:xs="http://www.w3.org/2001/XMLSchema" xmlns:p="http://schemas.microsoft.com/office/2006/metadata/properties" xmlns:ns2="554bdb6f-217d-4cda-85cc-0ca32126c36c" xmlns:ns3="9238aee7-caa6-41e3-83d0-457e088803cc" xmlns:ns4="dfb9c0e7-f8ff-4c2e-83b3-258d4f9c1bfe" targetNamespace="http://schemas.microsoft.com/office/2006/metadata/properties" ma:root="true" ma:fieldsID="64622226350163a7b07dbb3c525f64aa" ns2:_="" ns3:_="" ns4:_="">
    <xsd:import namespace="554bdb6f-217d-4cda-85cc-0ca32126c36c"/>
    <xsd:import namespace="9238aee7-caa6-41e3-83d0-457e088803cc"/>
    <xsd:import namespace="dfb9c0e7-f8ff-4c2e-83b3-258d4f9c1bfe"/>
    <xsd:element name="properties">
      <xsd:complexType>
        <xsd:sequence>
          <xsd:element name="documentManagement">
            <xsd:complexType>
              <xsd:all>
                <xsd:element ref="ns2:o6c2a48b16e24d09b795349389dda484" minOccurs="0"/>
                <xsd:element ref="ns3:TaxCatchAll" minOccurs="0"/>
                <xsd:element ref="ns2:ma7d45d2182b49a8852f1a46c168973a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4bdb6f-217d-4cda-85cc-0ca32126c36c" elementFormDefault="qualified">
    <xsd:import namespace="http://schemas.microsoft.com/office/2006/documentManagement/types"/>
    <xsd:import namespace="http://schemas.microsoft.com/office/infopath/2007/PartnerControls"/>
    <xsd:element name="o6c2a48b16e24d09b795349389dda484" ma:index="9" nillable="true" ma:taxonomy="true" ma:internalName="o6c2a48b16e24d09b795349389dda484" ma:taxonomyFieldName="Document_x0020_Type" ma:displayName="Document Type" ma:default="" ma:fieldId="{86c2a48b-16e2-4d09-b795-349389dda484}" ma:sspId="6d5f5814-4f01-4a3f-8a26-8a5755563af8" ma:termSetId="1e16500f-a9d9-40a6-a408-a011f1a94a77" ma:anchorId="ea4c1ac2-2df1-4db1-94ca-c989081e93ce" ma:open="false" ma:isKeyword="false">
      <xsd:complexType>
        <xsd:sequence>
          <xsd:element ref="pc:Terms" minOccurs="0" maxOccurs="1"/>
        </xsd:sequence>
      </xsd:complexType>
    </xsd:element>
    <xsd:element name="ma7d45d2182b49a8852f1a46c168973a" ma:index="12" nillable="true" ma:taxonomy="true" ma:internalName="ma7d45d2182b49a8852f1a46c168973a" ma:taxonomyFieldName="Technical_x0020_Type" ma:displayName="Technical Type" ma:default="" ma:fieldId="{6a7d45d2-182b-49a8-852f-1a46c168973a}" ma:sspId="6d5f5814-4f01-4a3f-8a26-8a5755563af8" ma:termSetId="1e16500f-a9d9-40a6-a408-a011f1a94a77" ma:anchorId="ac3c26f2-93c5-4db3-a2b8-348e3fc26581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8aee7-caa6-41e3-83d0-457e088803c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722027d-9888-40e8-ab94-ac73661d71a4}" ma:internalName="TaxCatchAll" ma:showField="CatchAllData" ma:web="9238aee7-caa6-41e3-83d0-457e088803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b9c0e7-f8ff-4c2e-83b3-258d4f9c1bfe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71FD626-EDEF-410F-93B3-44053320D9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38E6A07-64C1-4073-92D6-8AD4B385A025}">
  <ds:schemaRefs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9238aee7-caa6-41e3-83d0-457e088803cc"/>
    <ds:schemaRef ds:uri="554bdb6f-217d-4cda-85cc-0ca32126c36c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0ACB247D-C0F5-4213-B213-41FF16572D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4bdb6f-217d-4cda-85cc-0ca32126c36c"/>
    <ds:schemaRef ds:uri="9238aee7-caa6-41e3-83d0-457e088803cc"/>
    <ds:schemaRef ds:uri="dfb9c0e7-f8ff-4c2e-83b3-258d4f9c1b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5916</TotalTime>
  <Words>1411</Words>
  <Application>Microsoft Office PowerPoint</Application>
  <PresentationFormat>Custom</PresentationFormat>
  <Paragraphs>102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MediaTek_PPT_Template_16x9_Internal Use</vt:lpstr>
      <vt:lpstr>NTN testing issues between RAN4 and RAN5</vt:lpstr>
      <vt:lpstr>Outline</vt:lpstr>
      <vt:lpstr>Background</vt:lpstr>
      <vt:lpstr>Issue #1: Work partition between RAN4 and RAN5 on introducing  TE-emulated channel model</vt:lpstr>
      <vt:lpstr>Issue #2: Guidance required to proceed RAN4 and RAN5 work</vt:lpstr>
      <vt:lpstr>Issue #2: Guidance required to proceed RAN4 and RAN5 work</vt:lpstr>
      <vt:lpstr>Summary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347</cp:revision>
  <dcterms:created xsi:type="dcterms:W3CDTF">2019-11-21T19:15:22Z</dcterms:created>
  <dcterms:modified xsi:type="dcterms:W3CDTF">2023-09-04T16:02:04Z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0x010100273864C3BC768F4C83F728553A532E20</vt:lpwstr>
  </property>
  <property fmtid="{D5CDD505-2E9C-101B-9397-08002B2CF9AE}" pid="4" name="MSIP_Label_83bcef13-7cac-433f-ba1d-47a323951816_Enabled">
    <vt:lpwstr>true</vt:lpwstr>
  </property>
  <property fmtid="{D5CDD505-2E9C-101B-9397-08002B2CF9AE}" pid="5" name="MSIP_Label_83bcef13-7cac-433f-ba1d-47a323951816_SetDate">
    <vt:lpwstr>2023-05-02T13:14:22Z</vt:lpwstr>
  </property>
  <property fmtid="{D5CDD505-2E9C-101B-9397-08002B2CF9AE}" pid="6" name="MSIP_Label_83bcef13-7cac-433f-ba1d-47a323951816_Method">
    <vt:lpwstr>Privileged</vt:lpwstr>
  </property>
  <property fmtid="{D5CDD505-2E9C-101B-9397-08002B2CF9AE}" pid="7" name="MSIP_Label_83bcef13-7cac-433f-ba1d-47a323951816_Name">
    <vt:lpwstr>MTK_Unclassified</vt:lpwstr>
  </property>
  <property fmtid="{D5CDD505-2E9C-101B-9397-08002B2CF9AE}" pid="8" name="MSIP_Label_83bcef13-7cac-433f-ba1d-47a323951816_SiteId">
    <vt:lpwstr>a7687ede-7a6b-4ef6-bace-642f677fbe31</vt:lpwstr>
  </property>
  <property fmtid="{D5CDD505-2E9C-101B-9397-08002B2CF9AE}" pid="9" name="MSIP_Label_83bcef13-7cac-433f-ba1d-47a323951816_ActionId">
    <vt:lpwstr>d39c81c6-28a4-4768-a8d3-63679b7757a1</vt:lpwstr>
  </property>
  <property fmtid="{D5CDD505-2E9C-101B-9397-08002B2CF9AE}" pid="10" name="MSIP_Label_83bcef13-7cac-433f-ba1d-47a323951816_ContentBits">
    <vt:lpwstr>0</vt:lpwstr>
  </property>
  <property fmtid="{D5CDD505-2E9C-101B-9397-08002B2CF9AE}" pid="11" name="Technical Type">
    <vt:lpwstr/>
  </property>
  <property fmtid="{D5CDD505-2E9C-101B-9397-08002B2CF9AE}" pid="12" name="Document Type">
    <vt:lpwstr/>
  </property>
</Properties>
</file>