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94" r:id="rId2"/>
    <p:sldMasterId id="2147483698" r:id="rId3"/>
  </p:sldMasterIdLst>
  <p:notesMasterIdLst>
    <p:notesMasterId r:id="rId9"/>
  </p:notesMasterIdLst>
  <p:handoutMasterIdLst>
    <p:handoutMasterId r:id="rId10"/>
  </p:handoutMasterIdLst>
  <p:sldIdLst>
    <p:sldId id="449" r:id="rId4"/>
    <p:sldId id="479" r:id="rId5"/>
    <p:sldId id="481" r:id="rId6"/>
    <p:sldId id="482" r:id="rId7"/>
    <p:sldId id="405" r:id="rId8"/>
  </p:sldIdLst>
  <p:sldSz cx="9144000" cy="5143500" type="screen16x9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18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3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5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5943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132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320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509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TC" initials="CTC" lastIdx="4" clrIdx="0"/>
  <p:cmAuthor id="2" name="HP" initials="H" lastIdx="5" clrIdx="1">
    <p:extLst>
      <p:ext uri="{19B8F6BF-5375-455C-9EA6-DF929625EA0E}">
        <p15:presenceInfo xmlns:p15="http://schemas.microsoft.com/office/powerpoint/2012/main" userId="HP" providerId="None"/>
      </p:ext>
    </p:extLst>
  </p:cmAuthor>
  <p:cmAuthor id="4" name="Nanfang" initials="NF" lastIdx="3" clrIdx="2">
    <p:extLst>
      <p:ext uri="{19B8F6BF-5375-455C-9EA6-DF929625EA0E}">
        <p15:presenceInfo xmlns:p15="http://schemas.microsoft.com/office/powerpoint/2012/main" userId="Nanf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8"/>
    <a:srgbClr val="B94A00"/>
    <a:srgbClr val="324395"/>
    <a:srgbClr val="007E39"/>
    <a:srgbClr val="0000FF"/>
    <a:srgbClr val="E1FFC3"/>
    <a:srgbClr val="FF6600"/>
    <a:srgbClr val="FF9966"/>
    <a:srgbClr val="314395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94" autoAdjust="0"/>
    <p:restoredTop sz="99882" autoAdjust="0"/>
  </p:normalViewPr>
  <p:slideViewPr>
    <p:cSldViewPr>
      <p:cViewPr varScale="1">
        <p:scale>
          <a:sx n="95" d="100"/>
          <a:sy n="95" d="100"/>
        </p:scale>
        <p:origin x="88" y="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64BD-23B2-4E7A-9730-6D4935F9BFD0}" type="datetimeFigureOut">
              <a:rPr lang="zh-CN" altLang="en-US" smtClean="0"/>
              <a:pPr/>
              <a:t>2023/9/1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FB782-A460-437C-BCC9-505A30A58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58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pPr>
                <a:defRPr/>
              </a:pPr>
              <a:t>9/1/2023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6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73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11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7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C00000"/>
                </a:solidFill>
                <a:ea typeface="华文中宋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88121"/>
            <a:ext cx="18288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63519" indent="-263519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37" indent="-276218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 marL="803255" indent="-263519">
              <a:spcBef>
                <a:spcPts val="600"/>
              </a:spcBef>
              <a:buFont typeface="Arial" pitchFamily="34" charset="0"/>
              <a:buChar char="•"/>
              <a:defRPr sz="1600"/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9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37" indent="-276218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4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12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5296" y="141481"/>
            <a:ext cx="19812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ctc-logo-4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72668" y="195488"/>
            <a:ext cx="1903697" cy="60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4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3" y="2931792"/>
            <a:ext cx="2125612" cy="2157704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5" y="4731990"/>
            <a:ext cx="6336704" cy="378042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lvl="0" indent="-292093" algn="ctr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流程图: 手动输入 8"/>
          <p:cNvSpPr/>
          <p:nvPr userDrawn="1"/>
        </p:nvSpPr>
        <p:spPr bwMode="auto">
          <a:xfrm rot="16200000">
            <a:off x="7911371" y="3984908"/>
            <a:ext cx="378042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9"/>
            <a:ext cx="8856984" cy="519113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07504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5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defTabSz="914378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9512" y="4731991"/>
            <a:ext cx="4427984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800" b="1" dirty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</a:rPr>
              <a:t>做世界级综合信息服务提供商</a:t>
            </a:r>
          </a:p>
        </p:txBody>
      </p:sp>
      <p:pic>
        <p:nvPicPr>
          <p:cNvPr id="16" name="Picture 1" descr="C:\Users\x230\AppData\Roaming\Tencent\Users\741791342\QQ\WinTemp\RichOle\`YO$M0EY$(125B50{`Y4ZIY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9265B"/>
              </a:clrFrom>
              <a:clrTo>
                <a:srgbClr val="19265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731991"/>
            <a:ext cx="1224136" cy="360812"/>
          </a:xfrm>
          <a:prstGeom prst="rect">
            <a:avLst/>
          </a:prstGeom>
          <a:noFill/>
        </p:spPr>
      </p:pic>
      <p:sp>
        <p:nvSpPr>
          <p:cNvPr id="17" name="流程图: 手动输入 16"/>
          <p:cNvSpPr/>
          <p:nvPr userDrawn="1"/>
        </p:nvSpPr>
        <p:spPr bwMode="auto">
          <a:xfrm rot="5400000">
            <a:off x="6327195" y="3984908"/>
            <a:ext cx="378042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500167" y="4858097"/>
            <a:ext cx="1223963" cy="161925"/>
          </a:xfrm>
          <a:ln/>
        </p:spPr>
        <p:txBody>
          <a:bodyPr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 dirty="0"/>
              <a:t>&lt;</a:t>
            </a:r>
            <a:fld id="{F8121519-15E4-4D74-9277-D34AB4062FE8}" type="slidenum">
              <a:rPr lang="en-US" altLang="zh-CN" smtClean="0"/>
              <a:pPr>
                <a:defRPr/>
              </a:pPr>
              <a:t>‹#›</a:t>
            </a:fld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18" name="内容占位符 2"/>
          <p:cNvSpPr>
            <a:spLocks noGrp="1"/>
          </p:cNvSpPr>
          <p:nvPr>
            <p:ph idx="11"/>
          </p:nvPr>
        </p:nvSpPr>
        <p:spPr>
          <a:xfrm>
            <a:off x="4644008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7387019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3151591"/>
            <a:ext cx="2485653" cy="1937903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4785996"/>
            <a:ext cx="6336704" cy="324036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8"/>
            <a:ext cx="8856984" cy="519113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8642350" cy="3672408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54198" y="4011910"/>
            <a:ext cx="324036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938374" y="4011910"/>
            <a:ext cx="324036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4774890"/>
            <a:ext cx="12241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4948015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7" y="4765978"/>
            <a:ext cx="228529" cy="182036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4948014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481950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2" y="4860000"/>
            <a:ext cx="1223963" cy="216024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65DDC7-742E-4F55-BE4C-C76C58A88943}"/>
              </a:ext>
            </a:extLst>
          </p:cNvPr>
          <p:cNvSpPr/>
          <p:nvPr userDrawn="1"/>
        </p:nvSpPr>
        <p:spPr bwMode="auto">
          <a:xfrm>
            <a:off x="0" y="483518"/>
            <a:ext cx="9144000" cy="432048"/>
          </a:xfrm>
          <a:prstGeom prst="rect">
            <a:avLst/>
          </a:prstGeom>
          <a:solidFill>
            <a:schemeClr val="bg1"/>
          </a:soli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endParaRPr kumimoji="0" lang="en-US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E03A596D-29A4-46E2-AB32-4A127D4F1CF9}"/>
              </a:ext>
            </a:extLst>
          </p:cNvPr>
          <p:cNvSpPr txBox="1"/>
          <p:nvPr userDrawn="1"/>
        </p:nvSpPr>
        <p:spPr>
          <a:xfrm>
            <a:off x="-1034936" y="4103263"/>
            <a:ext cx="682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srgbClr val="0048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97B3C1D3-A255-4DDD-8CF5-543ACBCDB686}"/>
              </a:ext>
            </a:extLst>
          </p:cNvPr>
          <p:cNvSpPr txBox="1"/>
          <p:nvPr userDrawn="1"/>
        </p:nvSpPr>
        <p:spPr>
          <a:xfrm>
            <a:off x="-584362" y="4081272"/>
            <a:ext cx="489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Black"/>
              </a:rPr>
              <a:t>黑色</a:t>
            </a:r>
          </a:p>
        </p:txBody>
      </p:sp>
      <p:sp>
        <p:nvSpPr>
          <p:cNvPr id="9" name="矩形 9">
            <a:extLst>
              <a:ext uri="{FF2B5EF4-FFF2-40B4-BE49-F238E27FC236}">
                <a16:creationId xmlns:a16="http://schemas.microsoft.com/office/drawing/2014/main" id="{FC1765FD-DBAC-4270-BB9B-B00759118168}"/>
              </a:ext>
            </a:extLst>
          </p:cNvPr>
          <p:cNvSpPr/>
          <p:nvPr userDrawn="1"/>
        </p:nvSpPr>
        <p:spPr>
          <a:xfrm>
            <a:off x="-984095" y="4335003"/>
            <a:ext cx="357128" cy="194756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10">
            <a:extLst>
              <a:ext uri="{FF2B5EF4-FFF2-40B4-BE49-F238E27FC236}">
                <a16:creationId xmlns:a16="http://schemas.microsoft.com/office/drawing/2014/main" id="{C3053A41-1202-485B-A38C-E445496AD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11842" y="4518679"/>
            <a:ext cx="852986" cy="203091"/>
          </a:xfrm>
          <a:prstGeom prst="rect">
            <a:avLst/>
          </a:prstGeom>
        </p:spPr>
      </p:pic>
      <p:sp>
        <p:nvSpPr>
          <p:cNvPr id="11" name="矩形 11">
            <a:extLst>
              <a:ext uri="{FF2B5EF4-FFF2-40B4-BE49-F238E27FC236}">
                <a16:creationId xmlns:a16="http://schemas.microsoft.com/office/drawing/2014/main" id="{B3929C96-8564-4457-AD8A-12C934492FBB}"/>
              </a:ext>
            </a:extLst>
          </p:cNvPr>
          <p:cNvSpPr/>
          <p:nvPr userDrawn="1"/>
        </p:nvSpPr>
        <p:spPr>
          <a:xfrm>
            <a:off x="-515409" y="4335003"/>
            <a:ext cx="339200" cy="1836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2">
            <a:extLst>
              <a:ext uri="{FF2B5EF4-FFF2-40B4-BE49-F238E27FC236}">
                <a16:creationId xmlns:a16="http://schemas.microsoft.com/office/drawing/2014/main" id="{10089CCD-816F-497B-B96B-330CFA9611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029195" y="4767193"/>
            <a:ext cx="870339" cy="196663"/>
          </a:xfrm>
          <a:prstGeom prst="rect">
            <a:avLst/>
          </a:prstGeom>
        </p:spPr>
      </p:pic>
      <p:sp>
        <p:nvSpPr>
          <p:cNvPr id="13" name="矩形 16">
            <a:extLst>
              <a:ext uri="{FF2B5EF4-FFF2-40B4-BE49-F238E27FC236}">
                <a16:creationId xmlns:a16="http://schemas.microsoft.com/office/drawing/2014/main" id="{2DA7FA58-E7A4-4A84-B47D-2E498E2474F1}"/>
              </a:ext>
            </a:extLst>
          </p:cNvPr>
          <p:cNvSpPr/>
          <p:nvPr userDrawn="1"/>
        </p:nvSpPr>
        <p:spPr bwMode="auto">
          <a:xfrm>
            <a:off x="-462101" y="3729200"/>
            <a:ext cx="303245" cy="149200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 wrap="none" lIns="0" tIns="0" rIns="0" bIns="0" anchor="t" anchorCtr="0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 panose="020B0604020202020204"/>
              <a:ea typeface="华文中宋" panose="02010600040101010101" charset="-122"/>
            </a:endParaRPr>
          </a:p>
        </p:txBody>
      </p:sp>
      <p:sp>
        <p:nvSpPr>
          <p:cNvPr id="14" name="矩形 17">
            <a:extLst>
              <a:ext uri="{FF2B5EF4-FFF2-40B4-BE49-F238E27FC236}">
                <a16:creationId xmlns:a16="http://schemas.microsoft.com/office/drawing/2014/main" id="{B7C9AF10-3F13-4388-84C0-B8939177837D}"/>
              </a:ext>
            </a:extLst>
          </p:cNvPr>
          <p:cNvSpPr/>
          <p:nvPr userDrawn="1"/>
        </p:nvSpPr>
        <p:spPr bwMode="auto">
          <a:xfrm>
            <a:off x="-462101" y="3522975"/>
            <a:ext cx="303245" cy="1492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15" name="矩形 18">
            <a:extLst>
              <a:ext uri="{FF2B5EF4-FFF2-40B4-BE49-F238E27FC236}">
                <a16:creationId xmlns:a16="http://schemas.microsoft.com/office/drawing/2014/main" id="{0A9184EE-9269-438E-A364-9E8DC1B721B8}"/>
              </a:ext>
            </a:extLst>
          </p:cNvPr>
          <p:cNvSpPr/>
          <p:nvPr userDrawn="1"/>
        </p:nvSpPr>
        <p:spPr bwMode="auto">
          <a:xfrm>
            <a:off x="-462101" y="3941390"/>
            <a:ext cx="303245" cy="149200"/>
          </a:xfrm>
          <a:prstGeom prst="rect">
            <a:avLst/>
          </a:prstGeom>
          <a:solidFill>
            <a:srgbClr val="FFC000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423389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573881"/>
            <a:ext cx="9144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9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 defTabSz="449252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32704" y="141687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83" r:id="rId4"/>
    <p:sldLayoutId id="2147483685" r:id="rId5"/>
    <p:sldLayoutId id="2147483699" r:id="rId6"/>
    <p:sldLayoutId id="2147483700" r:id="rId7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6pPr>
      <a:lvl7pPr marL="914378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9pPr>
    </p:titleStyle>
    <p:bodyStyle>
      <a:lvl1pPr marL="342892" indent="-342892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2972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160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348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537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726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8915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103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2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5162"/>
            <a:ext cx="1800000" cy="123876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solidFill>
                  <a:srgbClr val="001135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5325"/>
            <a:ext cx="252000" cy="123876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US" sz="800" smtClean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1135"/>
              </a:solidFill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</a:rPr>
              <a:t>5G Future X – Unleashing the potential of 5G</a:t>
            </a:r>
            <a:endParaRPr lang="en-US" dirty="0">
              <a:solidFill>
                <a:srgbClr val="001135"/>
              </a:solidFill>
            </a:endParaRPr>
          </a:p>
        </p:txBody>
      </p:sp>
      <p:grpSp>
        <p:nvGrpSpPr>
          <p:cNvPr id="2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811" dirty="0">
              <a:solidFill>
                <a:srgbClr val="124191"/>
              </a:solidFill>
              <a:latin typeface="Nokia Pure Text Ligh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265471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914365" rtl="0" eaLnBrk="1" latinLnBrk="0" hangingPunct="1">
        <a:spcBef>
          <a:spcPct val="0"/>
        </a:spcBef>
        <a:buNone/>
        <a:defRPr sz="2012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7" indent="-342887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2" indent="-285739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9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03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8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5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5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9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4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79388" y="-147638"/>
            <a:ext cx="9502776" cy="5508626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3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4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17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  <a:defRPr/>
                  </a:pP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20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rgbClr val="4F81BD"/>
                  </a:buClr>
                </a:pPr>
                <a:r>
                  <a:rPr lang="en-GB" sz="500" b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endParaRPr lang="en-US" sz="500" b="1" dirty="0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GB" sz="500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US" sz="5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8"/>
            <a:ext cx="8229600" cy="315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7521" y="4718049"/>
            <a:ext cx="314325" cy="268288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457178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pPr algn="l" defTabSz="457178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l" defTabSz="457178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78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55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32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09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7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65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79" indent="-225413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68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44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7.e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algn="l"/>
            <a:r>
              <a:rPr lang="en-US" altLang="zh-CN" sz="3200" b="1" dirty="0">
                <a:solidFill>
                  <a:srgbClr val="324395"/>
                </a:solidFill>
              </a:rPr>
              <a:t>Views on RIS for Rel-19</a:t>
            </a:r>
            <a:endParaRPr lang="zh-CN" altLang="en-US" sz="2800" b="1" dirty="0">
              <a:solidFill>
                <a:srgbClr val="324395"/>
              </a:solidFill>
            </a:endParaRP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827584" y="2859782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3243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China Telecom</a:t>
            </a:r>
          </a:p>
          <a:p>
            <a:pPr lvl="0" algn="ctr">
              <a:defRPr/>
            </a:pPr>
            <a:r>
              <a:rPr lang="en-US" altLang="zh-CN" sz="2000" kern="0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Sept.</a:t>
            </a:r>
            <a:r>
              <a:rPr lang="zh-CN" altLang="en-US" sz="2000" kern="0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000" kern="0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2023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204471"/>
            <a:ext cx="45833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#101</a:t>
            </a:r>
            <a:r>
              <a:rPr lang="en-GB" altLang="zh-CN" b="1" dirty="0">
                <a:highlight>
                  <a:srgbClr val="FFFF00"/>
                </a:highlight>
              </a:rPr>
              <a:t>	</a:t>
            </a:r>
          </a:p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Bangalore, India, September 11-15, 2023</a:t>
            </a:r>
            <a:endParaRPr lang="en-GB" altLang="zh-CN" b="1" dirty="0">
              <a:highlight>
                <a:srgbClr val="FFFF00"/>
              </a:highlight>
            </a:endParaRPr>
          </a:p>
          <a:p>
            <a:r>
              <a:rPr lang="en-US" altLang="zh-CN" b="1" dirty="0"/>
              <a:t>Agenda:8A.2.15</a:t>
            </a:r>
          </a:p>
          <a:p>
            <a:r>
              <a:rPr lang="en-GB" altLang="zh-CN" b="1" dirty="0"/>
              <a:t>RP-232279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715856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 of </a:t>
            </a:r>
            <a:r>
              <a:rPr lang="en-US" altLang="zh-CN" sz="2400" dirty="0"/>
              <a:t>Reconfigurable intelligent surface (RIS)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F07B097D-BDC1-6F14-C52E-2B2FE6C50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3913585"/>
          </a:xfrm>
        </p:spPr>
        <p:txBody>
          <a:bodyPr/>
          <a:lstStyle/>
          <a:p>
            <a:pPr marL="263519" lvl="1" indent="-263519" algn="just">
              <a:lnSpc>
                <a:spcPct val="130000"/>
              </a:lnSpc>
              <a:buClr>
                <a:srgbClr val="FF6600"/>
              </a:buClr>
              <a:buFont typeface="Wingdings" pitchFamily="2" charset="2"/>
              <a:buChar char="n"/>
            </a:pPr>
            <a:r>
              <a:rPr lang="en-GB" altLang="zh-CN" sz="1600" dirty="0"/>
              <a:t>State of </a:t>
            </a:r>
            <a:r>
              <a:rPr lang="en-US" altLang="zh-CN" sz="1600" dirty="0"/>
              <a:t>art technique for coverage extension</a:t>
            </a:r>
            <a:endParaRPr lang="en-GB" altLang="zh-CN" sz="1600" dirty="0"/>
          </a:p>
          <a:p>
            <a:pPr lvl="1" algn="just">
              <a:lnSpc>
                <a:spcPct val="130000"/>
              </a:lnSpc>
            </a:pPr>
            <a:r>
              <a:rPr lang="en-US" altLang="zh-CN" sz="1400" dirty="0"/>
              <a:t>Reconfigurable intelligent surface (RIS) has been studied in both academia and industry in recent years as a hot topic. Different from network-controlled repeater (NCR), RIS mainly consist of passive or nearly passive electronic units which can adjust the phase and/or amplitude of the impinging signals. Moreover, RIS may work in a reflection/refraction mode, which can directly reflect/refract the impinging signals in a beamforming manner. RIS intends to provides a low-cost, low-power consumption coverage extension &amp; energy efficient solutions both for indoor and outdoor.</a:t>
            </a:r>
          </a:p>
        </p:txBody>
      </p:sp>
    </p:spTree>
    <p:extLst>
      <p:ext uri="{BB962C8B-B14F-4D97-AF65-F5344CB8AC3E}">
        <p14:creationId xmlns:p14="http://schemas.microsoft.com/office/powerpoint/2010/main" val="4228503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benefits of RIS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AAD96B-4164-6FC8-9ED8-72986E75C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4462460"/>
          </a:xfrm>
        </p:spPr>
        <p:txBody>
          <a:bodyPr/>
          <a:lstStyle/>
          <a:p>
            <a:pPr marL="263519" lvl="1" indent="-263519" algn="just">
              <a:lnSpc>
                <a:spcPct val="130000"/>
              </a:lnSpc>
              <a:buClr>
                <a:srgbClr val="FF6600"/>
              </a:buClr>
              <a:buFont typeface="Wingdings" pitchFamily="2" charset="2"/>
              <a:buChar char="n"/>
            </a:pPr>
            <a:r>
              <a:rPr lang="en-US" altLang="zh-CN" sz="1600" dirty="0"/>
              <a:t>Study on RIS</a:t>
            </a:r>
            <a:endParaRPr lang="en-GB" altLang="zh-CN" sz="1600" dirty="0"/>
          </a:p>
          <a:p>
            <a:pPr lvl="1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/>
              <a:t>RIS mainly consists of passive or nearly passive electronic elements, which are programmable and can adjust the phase and/or amplitude of the impinging signals to realize beamforming. RIS intends to provides a low-cost, low-power consumption coverage extension &amp; energy efficient solutions both for indoor and outdoor scenarios</a:t>
            </a:r>
            <a:r>
              <a:rPr lang="en-GB" altLang="zh-CN" sz="1400" dirty="0"/>
              <a:t>.</a:t>
            </a:r>
          </a:p>
          <a:p>
            <a:pPr marL="263519" lvl="1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GB" altLang="zh-CN" sz="1400" dirty="0"/>
          </a:p>
          <a:p>
            <a:pPr marL="263519" lvl="1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GB" altLang="zh-CN" sz="1400" dirty="0"/>
          </a:p>
          <a:p>
            <a:pPr marL="263519" lvl="1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GB" altLang="zh-CN" sz="1400" dirty="0"/>
          </a:p>
          <a:p>
            <a:pPr marL="263519" lvl="1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GB" altLang="zh-CN" sz="1400" dirty="0"/>
          </a:p>
          <a:p>
            <a:pPr marL="263519" lvl="1" indent="0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GB" altLang="zh-CN" sz="1400" dirty="0"/>
          </a:p>
          <a:p>
            <a:pPr lvl="1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en-GB" altLang="zh-CN" sz="1400" dirty="0"/>
          </a:p>
          <a:p>
            <a:pPr lvl="1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altLang="zh-CN" sz="1400" dirty="0"/>
              <a:t>RIS is beneficial for the coverage, especially for FR2.</a:t>
            </a:r>
            <a:endParaRPr lang="en-US" altLang="zh-CN" sz="1400" dirty="0"/>
          </a:p>
          <a:p>
            <a:pPr lvl="2" algn="just">
              <a:buClrTx/>
            </a:pPr>
            <a:r>
              <a:rPr lang="en-US" altLang="zh-CN" sz="1400" kern="1200" dirty="0">
                <a:cs typeface="+mn-cs"/>
              </a:rPr>
              <a:t>E.g., deal with coverage issue due to blockage</a:t>
            </a:r>
          </a:p>
        </p:txBody>
      </p:sp>
      <p:pic>
        <p:nvPicPr>
          <p:cNvPr id="7" name="图片 9">
            <a:extLst>
              <a:ext uri="{FF2B5EF4-FFF2-40B4-BE49-F238E27FC236}">
                <a16:creationId xmlns:a16="http://schemas.microsoft.com/office/drawing/2014/main" id="{17C9DE8E-AB38-C828-AEA2-3B2549DDC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801" y="1974658"/>
            <a:ext cx="1066698" cy="13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图片包含 室内, 小, 桌子, 厨房&#10;&#10;描述已自动生成">
            <a:extLst>
              <a:ext uri="{FF2B5EF4-FFF2-40B4-BE49-F238E27FC236}">
                <a16:creationId xmlns:a16="http://schemas.microsoft.com/office/drawing/2014/main" id="{0AE445CB-B4C8-F0B6-D5D7-0AED622E01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70" y="1974660"/>
            <a:ext cx="1223789" cy="1396153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E7351B-B747-2B4F-900C-7A97F0EB4713}"/>
              </a:ext>
            </a:extLst>
          </p:cNvPr>
          <p:cNvGrpSpPr/>
          <p:nvPr/>
        </p:nvGrpSpPr>
        <p:grpSpPr>
          <a:xfrm>
            <a:off x="6251493" y="1974658"/>
            <a:ext cx="2269426" cy="1407061"/>
            <a:chOff x="3310686" y="1974658"/>
            <a:chExt cx="2269426" cy="1407061"/>
          </a:xfrm>
        </p:grpSpPr>
        <p:pic>
          <p:nvPicPr>
            <p:cNvPr id="8" name="图片 10">
              <a:extLst>
                <a:ext uri="{FF2B5EF4-FFF2-40B4-BE49-F238E27FC236}">
                  <a16:creationId xmlns:a16="http://schemas.microsoft.com/office/drawing/2014/main" id="{51DFD735-DB76-3B42-E37D-BE3DA1242C1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2" t="24350" r="-1" b="3822"/>
            <a:stretch/>
          </p:blipFill>
          <p:spPr bwMode="auto">
            <a:xfrm>
              <a:off x="3491880" y="1974658"/>
              <a:ext cx="2088232" cy="1407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92F00D4-F55D-C983-CE18-5F5F588C5527}"/>
                </a:ext>
              </a:extLst>
            </p:cNvPr>
            <p:cNvSpPr txBox="1"/>
            <p:nvPr/>
          </p:nvSpPr>
          <p:spPr>
            <a:xfrm rot="16200000">
              <a:off x="3145576" y="2479416"/>
              <a:ext cx="514885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600" dirty="0"/>
                <a:t>Gain (dB)</a:t>
              </a:r>
              <a:endParaRPr lang="zh-CN" altLang="en-US" sz="60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6974D33-5B6E-B608-DAA5-4E5EAAEDFE51}"/>
              </a:ext>
            </a:extLst>
          </p:cNvPr>
          <p:cNvGrpSpPr/>
          <p:nvPr/>
        </p:nvGrpSpPr>
        <p:grpSpPr>
          <a:xfrm>
            <a:off x="2233060" y="1974658"/>
            <a:ext cx="1969603" cy="1369959"/>
            <a:chOff x="2196597" y="1974658"/>
            <a:chExt cx="1969603" cy="1369959"/>
          </a:xfrm>
        </p:grpSpPr>
        <p:pic>
          <p:nvPicPr>
            <p:cNvPr id="16" name="图片 15" descr="图片包含 游戏机, 桌子, 标志&#10;&#10;描述已自动生成">
              <a:extLst>
                <a:ext uri="{FF2B5EF4-FFF2-40B4-BE49-F238E27FC236}">
                  <a16:creationId xmlns:a16="http://schemas.microsoft.com/office/drawing/2014/main" id="{F8A1620C-F89D-B669-D833-313718CD0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6597" y="1974658"/>
              <a:ext cx="1916859" cy="1369959"/>
            </a:xfrm>
            <a:prstGeom prst="rect">
              <a:avLst/>
            </a:prstGeom>
          </p:spPr>
        </p:pic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4F35F47B-2E36-E270-51C0-99031DD60C99}"/>
                </a:ext>
              </a:extLst>
            </p:cNvPr>
            <p:cNvSpPr/>
            <p:nvPr/>
          </p:nvSpPr>
          <p:spPr bwMode="auto">
            <a:xfrm rot="11763314">
              <a:off x="3368443" y="2569843"/>
              <a:ext cx="365911" cy="200430"/>
            </a:xfrm>
            <a:prstGeom prst="triangle">
              <a:avLst>
                <a:gd name="adj" fmla="val 50000"/>
              </a:avLst>
            </a:prstGeom>
            <a:solidFill>
              <a:srgbClr val="FFFF08"/>
            </a:solidFill>
            <a:ln w="317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itchFamily="2" charset="2"/>
                <a:buNone/>
                <a:tabLst/>
              </a:pPr>
              <a:endParaRPr kumimoji="0" lang="zh-CN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17DB0D46-A127-D095-A0F6-8B21429115AE}"/>
                </a:ext>
              </a:extLst>
            </p:cNvPr>
            <p:cNvSpPr/>
            <p:nvPr/>
          </p:nvSpPr>
          <p:spPr bwMode="auto">
            <a:xfrm rot="5957060">
              <a:off x="3382777" y="2612480"/>
              <a:ext cx="197223" cy="134948"/>
            </a:xfrm>
            <a:prstGeom prst="triangle">
              <a:avLst>
                <a:gd name="adj" fmla="val 50000"/>
              </a:avLst>
            </a:prstGeom>
            <a:solidFill>
              <a:srgbClr val="FFFF08"/>
            </a:solidFill>
            <a:ln w="317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itchFamily="2" charset="2"/>
                <a:buNone/>
                <a:tabLst/>
              </a:pPr>
              <a:endParaRPr kumimoji="0" lang="zh-CN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2A78149-F3CE-624F-759E-233344DE73F0}"/>
                </a:ext>
              </a:extLst>
            </p:cNvPr>
            <p:cNvSpPr txBox="1"/>
            <p:nvPr/>
          </p:nvSpPr>
          <p:spPr>
            <a:xfrm>
              <a:off x="3336718" y="2532446"/>
              <a:ext cx="454340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600" dirty="0">
                  <a:latin typeface="+mj-ea"/>
                  <a:ea typeface="+mj-ea"/>
                </a:rPr>
                <a:t>diode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BCA75D9-0853-8683-F41A-442FA217BE36}"/>
                </a:ext>
              </a:extLst>
            </p:cNvPr>
            <p:cNvSpPr/>
            <p:nvPr/>
          </p:nvSpPr>
          <p:spPr bwMode="auto">
            <a:xfrm>
              <a:off x="3481388" y="2067694"/>
              <a:ext cx="684812" cy="364900"/>
            </a:xfrm>
            <a:prstGeom prst="rect">
              <a:avLst/>
            </a:prstGeom>
            <a:solidFill>
              <a:schemeClr val="bg1"/>
            </a:solidFill>
            <a:ln w="317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itchFamily="2" charset="2"/>
                <a:buNone/>
                <a:tabLst/>
              </a:pPr>
              <a:endParaRPr kumimoji="0" lang="zh-CN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92930FBC-E20A-D72F-D47C-18950A30C56D}"/>
              </a:ext>
            </a:extLst>
          </p:cNvPr>
          <p:cNvSpPr txBox="1"/>
          <p:nvPr/>
        </p:nvSpPr>
        <p:spPr>
          <a:xfrm>
            <a:off x="856511" y="3350913"/>
            <a:ext cx="3197968" cy="307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>
              <a:lnSpc>
                <a:spcPct val="130000"/>
              </a:lnSpc>
              <a:buClr>
                <a:srgbClr val="FF6600"/>
              </a:buClr>
            </a:pPr>
            <a:r>
              <a:rPr lang="en-GB" altLang="zh-CN" sz="1200" dirty="0"/>
              <a:t>Demo of RIS and RIS element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935C051-EF1D-FCD5-7C67-CF613869D484}"/>
              </a:ext>
            </a:extLst>
          </p:cNvPr>
          <p:cNvSpPr txBox="1"/>
          <p:nvPr/>
        </p:nvSpPr>
        <p:spPr>
          <a:xfrm>
            <a:off x="5122978" y="3350913"/>
            <a:ext cx="3197968" cy="307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>
              <a:lnSpc>
                <a:spcPct val="130000"/>
              </a:lnSpc>
              <a:buClr>
                <a:srgbClr val="FF6600"/>
              </a:buClr>
            </a:pPr>
            <a:r>
              <a:rPr lang="en-GB" altLang="zh-CN" sz="1200" dirty="0"/>
              <a:t>Gain of reflection beam based on test</a:t>
            </a:r>
          </a:p>
        </p:txBody>
      </p:sp>
      <p:graphicFrame>
        <p:nvGraphicFramePr>
          <p:cNvPr id="27" name="对象 26">
            <a:extLst>
              <a:ext uri="{FF2B5EF4-FFF2-40B4-BE49-F238E27FC236}">
                <a16:creationId xmlns:a16="http://schemas.microsoft.com/office/drawing/2014/main" id="{200A67A2-9199-6D4F-0232-05D7900634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363450"/>
              </p:ext>
            </p:extLst>
          </p:nvPr>
        </p:nvGraphicFramePr>
        <p:xfrm>
          <a:off x="5336251" y="3705290"/>
          <a:ext cx="1416496" cy="137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6395661" imgH="6189316" progId="Visio.Drawing.11">
                  <p:embed/>
                </p:oleObj>
              </mc:Choice>
              <mc:Fallback>
                <p:oleObj name="Visio" r:id="rId7" imgW="6395661" imgH="6189316" progId="Visio.Drawing.11">
                  <p:embed/>
                  <p:pic>
                    <p:nvPicPr>
                      <p:cNvPr id="2" name="对象 1">
                        <a:extLst>
                          <a:ext uri="{FF2B5EF4-FFF2-40B4-BE49-F238E27FC236}">
                            <a16:creationId xmlns:a16="http://schemas.microsoft.com/office/drawing/2014/main" id="{EF92A8E6-07CA-83F1-274F-EA5F77C6A9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36251" y="3705290"/>
                        <a:ext cx="1416496" cy="137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>
            <a:extLst>
              <a:ext uri="{FF2B5EF4-FFF2-40B4-BE49-F238E27FC236}">
                <a16:creationId xmlns:a16="http://schemas.microsoft.com/office/drawing/2014/main" id="{82FAFDDA-45C7-4C4F-277F-5DFDD18362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718759"/>
              </p:ext>
            </p:extLst>
          </p:nvPr>
        </p:nvGraphicFramePr>
        <p:xfrm>
          <a:off x="6955084" y="3740046"/>
          <a:ext cx="1292182" cy="1240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6356412" imgH="6102438" progId="Visio.Drawing.11">
                  <p:embed/>
                </p:oleObj>
              </mc:Choice>
              <mc:Fallback>
                <p:oleObj name="Visio" r:id="rId9" imgW="6356412" imgH="6102438" progId="Visio.Drawing.11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1D38A67D-FA10-FE30-65D1-327B339BA9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55084" y="3740046"/>
                        <a:ext cx="1292182" cy="1240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271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scopes for the study on RIS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AAD96B-4164-6FC8-9ED8-72986E75C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4462460"/>
          </a:xfrm>
        </p:spPr>
        <p:txBody>
          <a:bodyPr/>
          <a:lstStyle/>
          <a:p>
            <a:pPr marL="263519" lvl="1" indent="-263519" algn="just">
              <a:lnSpc>
                <a:spcPct val="130000"/>
              </a:lnSpc>
              <a:buClr>
                <a:srgbClr val="FF6600"/>
              </a:buClr>
              <a:buFont typeface="Wingdings" pitchFamily="2" charset="2"/>
              <a:buChar char="n"/>
            </a:pPr>
            <a:r>
              <a:rPr lang="en-US" altLang="zh-CN" sz="1600" dirty="0"/>
              <a:t>The potential scope of the study on RIS</a:t>
            </a:r>
            <a:endParaRPr lang="en-GB" altLang="zh-CN" sz="1600" dirty="0"/>
          </a:p>
          <a:p>
            <a:pPr lvl="1" algn="just">
              <a:lnSpc>
                <a:spcPct val="130000"/>
              </a:lnSpc>
            </a:pPr>
            <a:r>
              <a:rPr lang="en-US" altLang="zh-CN" sz="1400" dirty="0"/>
              <a:t>Generally, we think the study can include at least the following aspects.</a:t>
            </a:r>
          </a:p>
          <a:p>
            <a:pPr lvl="2" algn="just">
              <a:buClr>
                <a:schemeClr val="tx1"/>
              </a:buClr>
            </a:pPr>
            <a:r>
              <a:rPr lang="en-US" altLang="zh-CN" sz="1400" dirty="0"/>
              <a:t>Deployment scenarios</a:t>
            </a:r>
          </a:p>
          <a:p>
            <a:pPr marL="1008000" lvl="3" algn="just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-"/>
            </a:pPr>
            <a:r>
              <a:rPr lang="en-US" altLang="zh-CN" sz="1400" dirty="0"/>
              <a:t>E.g., O2I, I2I, O2O etc.</a:t>
            </a:r>
          </a:p>
          <a:p>
            <a:pPr lvl="2" algn="just">
              <a:buClr>
                <a:schemeClr val="tx1"/>
              </a:buClr>
            </a:pPr>
            <a:r>
              <a:rPr lang="en-US" altLang="zh-CN" sz="1400" dirty="0"/>
              <a:t>System model</a:t>
            </a:r>
          </a:p>
          <a:p>
            <a:pPr marL="1008000" lvl="3" algn="just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-"/>
            </a:pPr>
            <a:r>
              <a:rPr lang="en-US" altLang="zh-CN" sz="1400" dirty="0"/>
              <a:t>RIS type (e.g.,</a:t>
            </a:r>
            <a:r>
              <a:rPr lang="zh-CN" altLang="en-US" sz="1400" dirty="0"/>
              <a:t> </a:t>
            </a:r>
            <a:r>
              <a:rPr lang="en-US" altLang="zh-CN" sz="1400" dirty="0"/>
              <a:t>reflection, active/passive)</a:t>
            </a:r>
            <a:r>
              <a:rPr lang="zh-CN" altLang="en-US" sz="1400" dirty="0"/>
              <a:t>；</a:t>
            </a:r>
            <a:r>
              <a:rPr lang="en-US" altLang="zh-CN" sz="1400" dirty="0"/>
              <a:t>RIS architecture, related component (forwarding, control)</a:t>
            </a:r>
            <a:r>
              <a:rPr lang="zh-CN" altLang="en-US" sz="1400" dirty="0"/>
              <a:t>；</a:t>
            </a:r>
            <a:r>
              <a:rPr lang="en-US" altLang="zh-CN" sz="1400" dirty="0"/>
              <a:t>Modeling of RIS element (materials and related parameters, e.g., reflection factor)</a:t>
            </a:r>
          </a:p>
          <a:p>
            <a:pPr lvl="2" algn="just">
              <a:buClr>
                <a:schemeClr val="tx1"/>
              </a:buClr>
            </a:pPr>
            <a:r>
              <a:rPr lang="en-US" altLang="zh-CN" sz="1400" dirty="0"/>
              <a:t>For UE-transparent/UE-non-transparent RIS, study shared control mechanism with NCR (signaling, control information, beam management), RIS-specific control mechanism, if any.</a:t>
            </a:r>
          </a:p>
          <a:p>
            <a:pPr lvl="2" algn="just">
              <a:buClr>
                <a:schemeClr val="tx1"/>
              </a:buClr>
            </a:pPr>
            <a:r>
              <a:rPr lang="en-US" altLang="zh-CN" sz="1400" dirty="0"/>
              <a:t>RIS capability (Beam switching, supported beams)</a:t>
            </a:r>
          </a:p>
          <a:p>
            <a:pPr lvl="2" algn="just">
              <a:buClr>
                <a:schemeClr val="tx1"/>
              </a:buClr>
            </a:pPr>
            <a:r>
              <a:rPr lang="en-US" altLang="zh-CN" sz="1400" dirty="0"/>
              <a:t>Full duplex operation</a:t>
            </a:r>
          </a:p>
          <a:p>
            <a:pPr lvl="2" algn="just">
              <a:buClr>
                <a:schemeClr val="tx1"/>
              </a:buClr>
            </a:pPr>
            <a:r>
              <a:rPr lang="en-US" altLang="zh-CN" sz="1400" dirty="0"/>
              <a:t>Performance evaluation</a:t>
            </a:r>
          </a:p>
        </p:txBody>
      </p:sp>
    </p:spTree>
    <p:extLst>
      <p:ext uri="{BB962C8B-B14F-4D97-AF65-F5344CB8AC3E}">
        <p14:creationId xmlns:p14="http://schemas.microsoft.com/office/powerpoint/2010/main" val="249262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</p:spTree>
  </p:cSld>
  <p:clrMapOvr>
    <a:masterClrMapping/>
  </p:clrMapOvr>
  <p:transition spd="med"/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00">
          <a:spcAft>
            <a:spcPts val="600"/>
          </a:spcAft>
          <a:tabLst>
            <a:tab pos="36000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3.xml><?xml version="1.0" encoding="utf-8"?>
<a:theme xmlns:a="http://schemas.openxmlformats.org/drawingml/2006/main" name="Brooklyn_5G_Summit_Slide_Templat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11276</TotalTime>
  <Words>381</Words>
  <Application>Microsoft Office PowerPoint</Application>
  <PresentationFormat>全屏显示(16:9)</PresentationFormat>
  <Paragraphs>42</Paragraphs>
  <Slides>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Lucida Grande</vt:lpstr>
      <vt:lpstr>Nokia Pure Headline Light</vt:lpstr>
      <vt:lpstr>Nokia Pure Text Light</vt:lpstr>
      <vt:lpstr>微软雅黑</vt:lpstr>
      <vt:lpstr>Arial</vt:lpstr>
      <vt:lpstr>Calibri</vt:lpstr>
      <vt:lpstr>Wingdings</vt:lpstr>
      <vt:lpstr>胶片模板-移动通信研究所-16比9-20150113</vt:lpstr>
      <vt:lpstr>3_Nokia White Master with headline</vt:lpstr>
      <vt:lpstr>Brooklyn_5G_Summit_Slide_Template</vt:lpstr>
      <vt:lpstr>Visio</vt:lpstr>
      <vt:lpstr>Views on RIS for Rel-19</vt:lpstr>
      <vt:lpstr>Motivation of Reconfigurable intelligent surface (RIS) </vt:lpstr>
      <vt:lpstr>Potential benefits of RIS</vt:lpstr>
      <vt:lpstr>Potential scopes for the study on RIS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Long Biao3</dc:creator>
  <cp:lastModifiedBy>CTC</cp:lastModifiedBy>
  <cp:revision>1079</cp:revision>
  <cp:lastPrinted>2018-01-16T08:39:22Z</cp:lastPrinted>
  <dcterms:created xsi:type="dcterms:W3CDTF">2017-04-20T03:13:07Z</dcterms:created>
  <dcterms:modified xsi:type="dcterms:W3CDTF">2023-09-01T08:24:35Z</dcterms:modified>
</cp:coreProperties>
</file>