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3"/>
  </p:notesMasterIdLst>
  <p:handoutMasterIdLst>
    <p:handoutMasterId r:id="rId14"/>
  </p:handoutMasterIdLst>
  <p:sldIdLst>
    <p:sldId id="449" r:id="rId4"/>
    <p:sldId id="472" r:id="rId5"/>
    <p:sldId id="479" r:id="rId6"/>
    <p:sldId id="480" r:id="rId7"/>
    <p:sldId id="485" r:id="rId8"/>
    <p:sldId id="483" r:id="rId9"/>
    <p:sldId id="476" r:id="rId10"/>
    <p:sldId id="484" r:id="rId11"/>
    <p:sldId id="405" r:id="rId12"/>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8"/>
    <a:srgbClr val="B94A00"/>
    <a:srgbClr val="324395"/>
    <a:srgbClr val="007E39"/>
    <a:srgbClr val="0000FF"/>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94" autoAdjust="0"/>
    <p:restoredTop sz="99882" autoAdjust="0"/>
  </p:normalViewPr>
  <p:slideViewPr>
    <p:cSldViewPr>
      <p:cViewPr varScale="1">
        <p:scale>
          <a:sx n="95" d="100"/>
          <a:sy n="95" d="100"/>
        </p:scale>
        <p:origin x="88" y="112"/>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2023/9/1</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9/1/2023</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6802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4046827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3243416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159046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951554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pPr algn="l"/>
            <a:r>
              <a:rPr lang="en-US" altLang="zh-CN" sz="3200" b="1" dirty="0">
                <a:solidFill>
                  <a:srgbClr val="324395"/>
                </a:solidFill>
              </a:rPr>
              <a:t>NR coverage enhancements for Rel-19</a:t>
            </a:r>
            <a:endParaRPr lang="zh-CN" altLang="en-US" sz="2800" b="1" dirty="0">
              <a:solidFill>
                <a:srgbClr val="324395"/>
              </a:solidFill>
            </a:endParaRPr>
          </a:p>
        </p:txBody>
      </p:sp>
      <p:sp>
        <p:nvSpPr>
          <p:cNvPr id="3" name="标题 3"/>
          <p:cNvSpPr txBox="1">
            <a:spLocks/>
          </p:cNvSpPr>
          <p:nvPr/>
        </p:nvSpPr>
        <p:spPr>
          <a:xfrm>
            <a:off x="827584" y="2859782"/>
            <a:ext cx="7772400" cy="1102519"/>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Orange, Xiaomi, New H3C, TCL</a:t>
            </a:r>
          </a:p>
          <a:p>
            <a:pPr lvl="0" algn="ctr">
              <a:defRPr/>
            </a:pPr>
            <a:r>
              <a:rPr lang="en-US" altLang="zh-CN" sz="2000" kern="0" dirty="0">
                <a:solidFill>
                  <a:srgbClr val="324395"/>
                </a:solidFill>
                <a:latin typeface="+mj-lt"/>
                <a:ea typeface="+mj-ea"/>
                <a:cs typeface="+mj-cs"/>
              </a:rPr>
              <a:t>Sept.</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2023</a:t>
            </a:r>
          </a:p>
        </p:txBody>
      </p:sp>
      <p:sp>
        <p:nvSpPr>
          <p:cNvPr id="2" name="TextBox 1"/>
          <p:cNvSpPr txBox="1"/>
          <p:nvPr/>
        </p:nvSpPr>
        <p:spPr>
          <a:xfrm>
            <a:off x="179512" y="204471"/>
            <a:ext cx="4583371" cy="1200329"/>
          </a:xfrm>
          <a:prstGeom prst="rect">
            <a:avLst/>
          </a:prstGeom>
          <a:noFill/>
        </p:spPr>
        <p:txBody>
          <a:bodyPr wrap="none" rtlCol="0">
            <a:spAutoFit/>
          </a:bodyPr>
          <a:lstStyle/>
          <a:p>
            <a:r>
              <a:rPr lang="en-GB" altLang="zh-CN" sz="1800" b="1" dirty="0">
                <a:effectLst/>
                <a:latin typeface="Arial" panose="020B0604020202020204" pitchFamily="34" charset="0"/>
                <a:ea typeface="Times New Roman" panose="02020603050405020304" pitchFamily="18" charset="0"/>
              </a:rPr>
              <a:t>3GPP TSG RAN Meeting #101</a:t>
            </a:r>
            <a:r>
              <a:rPr lang="en-GB" altLang="zh-CN" b="1" dirty="0">
                <a:highlight>
                  <a:srgbClr val="FFFF00"/>
                </a:highlight>
              </a:rPr>
              <a:t>	</a:t>
            </a:r>
          </a:p>
          <a:p>
            <a:r>
              <a:rPr lang="en-GB" altLang="zh-CN" sz="1800" b="1" dirty="0">
                <a:effectLst/>
                <a:latin typeface="Arial" panose="020B0604020202020204" pitchFamily="34" charset="0"/>
                <a:ea typeface="Times New Roman" panose="02020603050405020304" pitchFamily="18" charset="0"/>
              </a:rPr>
              <a:t>Bangalore, India, September 11-15, 2023</a:t>
            </a:r>
            <a:endParaRPr lang="en-GB" altLang="zh-CN" b="1" dirty="0">
              <a:highlight>
                <a:srgbClr val="FFFF00"/>
              </a:highlight>
            </a:endParaRPr>
          </a:p>
          <a:p>
            <a:r>
              <a:rPr lang="en-US" altLang="zh-CN" b="1" dirty="0"/>
              <a:t>Agenda:8A.2.12.3</a:t>
            </a:r>
          </a:p>
          <a:p>
            <a:r>
              <a:rPr lang="en-GB" altLang="zh-CN" b="1" dirty="0"/>
              <a:t>RP-232265</a:t>
            </a:r>
            <a:endParaRPr lang="zh-CN" altLang="zh-CN"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Rel-17/18 coverage enhancements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a:extLst>
              <a:ext uri="{FF2B5EF4-FFF2-40B4-BE49-F238E27FC236}">
                <a16:creationId xmlns:a16="http://schemas.microsoft.com/office/drawing/2014/main" id="{F07B097D-BDC1-6F14-C52E-2B2FE6C50D22}"/>
              </a:ext>
            </a:extLst>
          </p:cNvPr>
          <p:cNvSpPr>
            <a:spLocks noGrp="1"/>
          </p:cNvSpPr>
          <p:nvPr>
            <p:ph idx="1"/>
          </p:nvPr>
        </p:nvSpPr>
        <p:spPr>
          <a:xfrm>
            <a:off x="250826" y="681040"/>
            <a:ext cx="8642350" cy="3913585"/>
          </a:xfrm>
        </p:spPr>
        <p:txBody>
          <a:bodyPr/>
          <a:lstStyle/>
          <a:p>
            <a:pPr marL="263519" lvl="1" indent="-263519" algn="just">
              <a:lnSpc>
                <a:spcPct val="130000"/>
              </a:lnSpc>
              <a:buClr>
                <a:srgbClr val="FF6600"/>
              </a:buClr>
              <a:buFont typeface="Wingdings" pitchFamily="2" charset="2"/>
              <a:buChar char="n"/>
            </a:pPr>
            <a:r>
              <a:rPr lang="en-GB" altLang="zh-CN" sz="1600" dirty="0"/>
              <a:t>In Rel-17, following features are specified for NR coverage enhancements</a:t>
            </a:r>
          </a:p>
          <a:p>
            <a:pPr lvl="1" algn="just">
              <a:lnSpc>
                <a:spcPct val="130000"/>
              </a:lnSpc>
            </a:pPr>
            <a:r>
              <a:rPr lang="en-GB" altLang="zh-CN" sz="1400" b="1" dirty="0"/>
              <a:t>PUSCH enhancements</a:t>
            </a:r>
            <a:r>
              <a:rPr lang="en-GB" altLang="zh-CN" sz="1400" dirty="0"/>
              <a:t>: maximum number of repetition up to 32, available slot counting, </a:t>
            </a:r>
            <a:r>
              <a:rPr lang="en-GB" altLang="zh-CN" sz="1400" dirty="0" err="1"/>
              <a:t>TBoMS</a:t>
            </a:r>
            <a:r>
              <a:rPr lang="en-GB" altLang="zh-CN" sz="1400" dirty="0"/>
              <a:t>, DMRS bundling, inter-slot frequency hopping with DMRS bundling</a:t>
            </a:r>
          </a:p>
          <a:p>
            <a:pPr lvl="1" algn="just">
              <a:lnSpc>
                <a:spcPct val="130000"/>
              </a:lnSpc>
            </a:pPr>
            <a:r>
              <a:rPr lang="en-GB" altLang="zh-CN" sz="1400" b="1" dirty="0"/>
              <a:t>PUCCH enhancements</a:t>
            </a:r>
            <a:r>
              <a:rPr lang="en-GB" altLang="zh-CN" sz="1400" dirty="0"/>
              <a:t>: dynamic repetition indication, DMRS bundling, inter-slot frequency hopping with DMRS bundling</a:t>
            </a:r>
          </a:p>
          <a:p>
            <a:pPr lvl="1" algn="just">
              <a:lnSpc>
                <a:spcPct val="130000"/>
              </a:lnSpc>
            </a:pPr>
            <a:r>
              <a:rPr lang="en-US" altLang="zh-CN" sz="1400" dirty="0"/>
              <a:t>Type A </a:t>
            </a:r>
            <a:r>
              <a:rPr lang="en-GB" altLang="zh-CN" sz="1400" dirty="0"/>
              <a:t>PUSCH repetitions for </a:t>
            </a:r>
            <a:r>
              <a:rPr lang="en-GB" altLang="zh-CN" sz="1400" b="1" dirty="0"/>
              <a:t>Msg3</a:t>
            </a:r>
          </a:p>
          <a:p>
            <a:pPr marL="263519" lvl="1" indent="-263519" algn="just">
              <a:lnSpc>
                <a:spcPct val="130000"/>
              </a:lnSpc>
              <a:buClr>
                <a:srgbClr val="FF6600"/>
              </a:buClr>
              <a:buFont typeface="Wingdings" pitchFamily="2" charset="2"/>
              <a:buChar char="n"/>
            </a:pPr>
            <a:r>
              <a:rPr lang="en-GB" altLang="zh-CN" sz="1600" dirty="0"/>
              <a:t>In Rel-18, following features are </a:t>
            </a:r>
            <a:r>
              <a:rPr lang="en-US" altLang="zh-CN" sz="1600" dirty="0"/>
              <a:t>being studied/</a:t>
            </a:r>
            <a:r>
              <a:rPr lang="en-GB" altLang="zh-CN" sz="1600" dirty="0"/>
              <a:t>specified for NR coverage enhancements</a:t>
            </a:r>
          </a:p>
          <a:p>
            <a:pPr lvl="1" algn="just">
              <a:lnSpc>
                <a:spcPct val="130000"/>
              </a:lnSpc>
            </a:pPr>
            <a:r>
              <a:rPr lang="en-US" altLang="zh-CN" sz="1400" b="1" dirty="0"/>
              <a:t>PRACH enhancement</a:t>
            </a:r>
            <a:r>
              <a:rPr lang="en-US" altLang="zh-CN" sz="1400" dirty="0"/>
              <a:t>: multiple PRACH transmissions w/ same beam</a:t>
            </a:r>
          </a:p>
          <a:p>
            <a:pPr lvl="1" algn="just">
              <a:lnSpc>
                <a:spcPct val="130000"/>
              </a:lnSpc>
            </a:pPr>
            <a:r>
              <a:rPr lang="en-US" altLang="zh-CN" sz="1400" b="1" dirty="0"/>
              <a:t>Power domain enhancement</a:t>
            </a:r>
            <a:r>
              <a:rPr lang="en-US" altLang="zh-CN" sz="1400" dirty="0"/>
              <a:t>: Enhancements to realize increasing UE power high limit for CA and DC, MPR/PAR reduction </a:t>
            </a:r>
          </a:p>
          <a:p>
            <a:pPr lvl="1" algn="just">
              <a:lnSpc>
                <a:spcPct val="130000"/>
              </a:lnSpc>
            </a:pPr>
            <a:r>
              <a:rPr lang="en-US" altLang="zh-CN" sz="1400" dirty="0"/>
              <a:t>Dynamic  switching between DFT-S-OFDM and CP-OFDM</a:t>
            </a:r>
          </a:p>
        </p:txBody>
      </p:sp>
    </p:spTree>
    <p:extLst>
      <p:ext uri="{BB962C8B-B14F-4D97-AF65-F5344CB8AC3E}">
        <p14:creationId xmlns:p14="http://schemas.microsoft.com/office/powerpoint/2010/main" val="2133880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 of coverage enhancements in Rel-19</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11" name="内容占位符 2">
            <a:extLst>
              <a:ext uri="{FF2B5EF4-FFF2-40B4-BE49-F238E27FC236}">
                <a16:creationId xmlns:a16="http://schemas.microsoft.com/office/drawing/2014/main" id="{F07B097D-BDC1-6F14-C52E-2B2FE6C50D22}"/>
              </a:ext>
            </a:extLst>
          </p:cNvPr>
          <p:cNvSpPr>
            <a:spLocks noGrp="1"/>
          </p:cNvSpPr>
          <p:nvPr>
            <p:ph idx="1"/>
          </p:nvPr>
        </p:nvSpPr>
        <p:spPr>
          <a:xfrm>
            <a:off x="250826" y="681040"/>
            <a:ext cx="8642350" cy="3913585"/>
          </a:xfrm>
        </p:spPr>
        <p:txBody>
          <a:bodyPr/>
          <a:lstStyle/>
          <a:p>
            <a:pPr marL="263519" lvl="1" indent="-263519" algn="just">
              <a:lnSpc>
                <a:spcPct val="130000"/>
              </a:lnSpc>
              <a:buClr>
                <a:srgbClr val="FF6600"/>
              </a:buClr>
              <a:buFont typeface="Wingdings" pitchFamily="2" charset="2"/>
              <a:buChar char="n"/>
            </a:pPr>
            <a:r>
              <a:rPr lang="en-GB" altLang="zh-CN" sz="1600" dirty="0"/>
              <a:t>Further extension of coverage enhancements solutions </a:t>
            </a:r>
          </a:p>
          <a:p>
            <a:pPr lvl="1" algn="just">
              <a:lnSpc>
                <a:spcPct val="130000"/>
              </a:lnSpc>
            </a:pPr>
            <a:r>
              <a:rPr lang="en-GB" altLang="zh-CN" sz="1400" dirty="0"/>
              <a:t>Rel-17 and Rel-18 work have provided a fundamental solutions for coverage enhancement, but there are some additional restrictions on the specified solutions, which can be further improved. On the other hand, </a:t>
            </a:r>
            <a:r>
              <a:rPr lang="en-US" altLang="zh-CN" sz="1400" dirty="0"/>
              <a:t>the target UL data rate is set as 1Mbps for urban scenario, however, from operators’ requirement, the target data rate is higher than 1Mbps in practical network, e.g., 2Mbps. Thus, a better coverage performance is needed. </a:t>
            </a:r>
          </a:p>
        </p:txBody>
      </p:sp>
    </p:spTree>
    <p:extLst>
      <p:ext uri="{BB962C8B-B14F-4D97-AF65-F5344CB8AC3E}">
        <p14:creationId xmlns:p14="http://schemas.microsoft.com/office/powerpoint/2010/main" val="42285036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schemes/scopes for further </a:t>
            </a:r>
            <a:r>
              <a:rPr lang="en-US" altLang="zh-CN" dirty="0" err="1"/>
              <a:t>Cov</a:t>
            </a:r>
            <a:r>
              <a:rPr lang="en-US" altLang="zh-CN" dirty="0"/>
              <a:t>. </a:t>
            </a:r>
            <a:r>
              <a:rPr lang="en-US" altLang="zh-CN" dirty="0" err="1"/>
              <a:t>Enh</a:t>
            </a:r>
            <a:r>
              <a:rPr lang="en-US" altLang="zh-CN" dirty="0"/>
              <a:t>. (1/4)</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Multiple PRACH transmissions with different beams</a:t>
            </a:r>
          </a:p>
          <a:p>
            <a:pPr lvl="1" algn="just">
              <a:lnSpc>
                <a:spcPct val="100000"/>
              </a:lnSpc>
              <a:spcBef>
                <a:spcPts val="300"/>
              </a:spcBef>
              <a:spcAft>
                <a:spcPts val="300"/>
              </a:spcAft>
            </a:pPr>
            <a:r>
              <a:rPr lang="en-GB" altLang="zh-CN" sz="1400" dirty="0"/>
              <a:t>During the discussion in Rel-18, it can be observed that multiple PRACH transmissions with different beams will facilitate the coverage in some cases, e.g., for the case when beam correspondence is not supported. In addition, beam indication for subsequent UL transmission can be realized based on multiple PRACH transmissions with different beam, e.g., beam indication for Msg.3 transmission. </a:t>
            </a:r>
          </a:p>
          <a:p>
            <a:pPr lvl="1" algn="just">
              <a:lnSpc>
                <a:spcPct val="100000"/>
              </a:lnSpc>
              <a:spcBef>
                <a:spcPts val="300"/>
              </a:spcBef>
              <a:spcAft>
                <a:spcPts val="300"/>
              </a:spcAft>
            </a:pPr>
            <a:r>
              <a:rPr lang="en-GB" altLang="zh-CN" sz="1400" dirty="0"/>
              <a:t>Thus, we have the following proposals for </a:t>
            </a:r>
            <a:r>
              <a:rPr lang="en-US" altLang="zh-CN" sz="1400" dirty="0"/>
              <a:t>multiple PRACH transmissions with different beams</a:t>
            </a:r>
          </a:p>
          <a:p>
            <a:pPr lvl="2" algn="just">
              <a:buClrTx/>
            </a:pPr>
            <a:r>
              <a:rPr lang="en-US" altLang="zh-CN" sz="1400" kern="1200" dirty="0">
                <a:cs typeface="+mn-cs"/>
              </a:rPr>
              <a:t>Support multiple PRACH transmissions with different beams.</a:t>
            </a:r>
          </a:p>
          <a:p>
            <a:pPr lvl="2" algn="just">
              <a:buClrTx/>
            </a:pPr>
            <a:r>
              <a:rPr lang="en-US" altLang="zh-CN" sz="1400" kern="1200" dirty="0">
                <a:cs typeface="+mn-cs"/>
              </a:rPr>
              <a:t>Support mechanism to realize UL beam indication based on multiple PRACH transmissions.</a:t>
            </a:r>
          </a:p>
        </p:txBody>
      </p:sp>
      <p:graphicFrame>
        <p:nvGraphicFramePr>
          <p:cNvPr id="5" name="对象 4">
            <a:extLst>
              <a:ext uri="{FF2B5EF4-FFF2-40B4-BE49-F238E27FC236}">
                <a16:creationId xmlns:a16="http://schemas.microsoft.com/office/drawing/2014/main" id="{49A52EED-9EDD-41B5-8577-9CB3D357D751}"/>
              </a:ext>
            </a:extLst>
          </p:cNvPr>
          <p:cNvGraphicFramePr>
            <a:graphicFrameLocks noChangeAspect="1"/>
          </p:cNvGraphicFramePr>
          <p:nvPr>
            <p:extLst>
              <p:ext uri="{D42A27DB-BD31-4B8C-83A1-F6EECF244321}">
                <p14:modId xmlns:p14="http://schemas.microsoft.com/office/powerpoint/2010/main" val="412136486"/>
              </p:ext>
            </p:extLst>
          </p:nvPr>
        </p:nvGraphicFramePr>
        <p:xfrm>
          <a:off x="1043608" y="3421457"/>
          <a:ext cx="2592288" cy="1034882"/>
        </p:xfrm>
        <a:graphic>
          <a:graphicData uri="http://schemas.openxmlformats.org/presentationml/2006/ole">
            <mc:AlternateContent xmlns:mc="http://schemas.openxmlformats.org/markup-compatibility/2006">
              <mc:Choice xmlns:v="urn:schemas-microsoft-com:vml" Requires="v">
                <p:oleObj name="Visio" r:id="rId3" imgW="4048487" imgH="1615909" progId="Visio.Drawing.11">
                  <p:embed/>
                </p:oleObj>
              </mc:Choice>
              <mc:Fallback>
                <p:oleObj name="Visio" r:id="rId3" imgW="4048487" imgH="1615909" progId="Visio.Drawing.11">
                  <p:embed/>
                  <p:pic>
                    <p:nvPicPr>
                      <p:cNvPr id="0" name=""/>
                      <p:cNvPicPr/>
                      <p:nvPr/>
                    </p:nvPicPr>
                    <p:blipFill>
                      <a:blip r:embed="rId4"/>
                      <a:stretch>
                        <a:fillRect/>
                      </a:stretch>
                    </p:blipFill>
                    <p:spPr>
                      <a:xfrm>
                        <a:off x="1043608" y="3421457"/>
                        <a:ext cx="2592288" cy="1034882"/>
                      </a:xfrm>
                      <a:prstGeom prst="rect">
                        <a:avLst/>
                      </a:prstGeom>
                    </p:spPr>
                  </p:pic>
                </p:oleObj>
              </mc:Fallback>
            </mc:AlternateContent>
          </a:graphicData>
        </a:graphic>
      </p:graphicFrame>
      <p:sp>
        <p:nvSpPr>
          <p:cNvPr id="9" name="文本框 8">
            <a:extLst>
              <a:ext uri="{FF2B5EF4-FFF2-40B4-BE49-F238E27FC236}">
                <a16:creationId xmlns:a16="http://schemas.microsoft.com/office/drawing/2014/main" id="{A72A15A3-8A4F-2BA1-90EF-ABCBF9E72639}"/>
              </a:ext>
            </a:extLst>
          </p:cNvPr>
          <p:cNvSpPr txBox="1"/>
          <p:nvPr/>
        </p:nvSpPr>
        <p:spPr>
          <a:xfrm>
            <a:off x="792555" y="4383108"/>
            <a:ext cx="3197968" cy="307456"/>
          </a:xfrm>
          <a:prstGeom prst="rect">
            <a:avLst/>
          </a:prstGeom>
          <a:noFill/>
        </p:spPr>
        <p:txBody>
          <a:bodyPr wrap="square">
            <a:spAutoFit/>
          </a:bodyPr>
          <a:lstStyle/>
          <a:p>
            <a:pPr marL="0" lvl="1" algn="just">
              <a:lnSpc>
                <a:spcPct val="130000"/>
              </a:lnSpc>
              <a:buClr>
                <a:srgbClr val="FF6600"/>
              </a:buClr>
            </a:pPr>
            <a:r>
              <a:rPr lang="en-GB" altLang="zh-CN" sz="1200" dirty="0"/>
              <a:t>PRACH transmissions with different beams</a:t>
            </a:r>
          </a:p>
        </p:txBody>
      </p:sp>
      <p:sp>
        <p:nvSpPr>
          <p:cNvPr id="12" name="椭圆 11">
            <a:extLst>
              <a:ext uri="{FF2B5EF4-FFF2-40B4-BE49-F238E27FC236}">
                <a16:creationId xmlns:a16="http://schemas.microsoft.com/office/drawing/2014/main" id="{0581D91A-C45B-C266-A3C5-F60287CAFB73}"/>
              </a:ext>
            </a:extLst>
          </p:cNvPr>
          <p:cNvSpPr/>
          <p:nvPr/>
        </p:nvSpPr>
        <p:spPr bwMode="auto">
          <a:xfrm>
            <a:off x="2051720" y="4149327"/>
            <a:ext cx="432048" cy="162518"/>
          </a:xfrm>
          <a:prstGeom prst="ellipse">
            <a:avLst/>
          </a:prstGeom>
          <a:noFill/>
          <a:ln w="19050" cap="flat" cmpd="sng" algn="ctr">
            <a:solidFill>
              <a:srgbClr val="C00000"/>
            </a:solid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8" name="任意多边形: 形状 17">
            <a:extLst>
              <a:ext uri="{FF2B5EF4-FFF2-40B4-BE49-F238E27FC236}">
                <a16:creationId xmlns:a16="http://schemas.microsoft.com/office/drawing/2014/main" id="{6A8413D0-3B53-189F-B763-9663CDF7DB21}"/>
              </a:ext>
            </a:extLst>
          </p:cNvPr>
          <p:cNvSpPr/>
          <p:nvPr/>
        </p:nvSpPr>
        <p:spPr bwMode="auto">
          <a:xfrm>
            <a:off x="2481943" y="3996864"/>
            <a:ext cx="2642716" cy="262078"/>
          </a:xfrm>
          <a:custGeom>
            <a:avLst/>
            <a:gdLst>
              <a:gd name="connsiteX0" fmla="*/ 0 w 2642716"/>
              <a:gd name="connsiteY0" fmla="*/ 211836 h 262078"/>
              <a:gd name="connsiteX1" fmla="*/ 211015 w 2642716"/>
              <a:gd name="connsiteY1" fmla="*/ 262078 h 262078"/>
              <a:gd name="connsiteX2" fmla="*/ 1838848 w 2642716"/>
              <a:gd name="connsiteY2" fmla="*/ 241981 h 262078"/>
              <a:gd name="connsiteX3" fmla="*/ 2090057 w 2642716"/>
              <a:gd name="connsiteY3" fmla="*/ 191739 h 262078"/>
              <a:gd name="connsiteX4" fmla="*/ 2180492 w 2642716"/>
              <a:gd name="connsiteY4" fmla="*/ 171643 h 262078"/>
              <a:gd name="connsiteX5" fmla="*/ 2220686 w 2642716"/>
              <a:gd name="connsiteY5" fmla="*/ 161594 h 262078"/>
              <a:gd name="connsiteX6" fmla="*/ 2381459 w 2642716"/>
              <a:gd name="connsiteY6" fmla="*/ 91256 h 262078"/>
              <a:gd name="connsiteX7" fmla="*/ 2431701 w 2642716"/>
              <a:gd name="connsiteY7" fmla="*/ 61111 h 262078"/>
              <a:gd name="connsiteX8" fmla="*/ 2461846 w 2642716"/>
              <a:gd name="connsiteY8" fmla="*/ 41014 h 262078"/>
              <a:gd name="connsiteX9" fmla="*/ 2522136 w 2642716"/>
              <a:gd name="connsiteY9" fmla="*/ 20917 h 262078"/>
              <a:gd name="connsiteX10" fmla="*/ 2592475 w 2642716"/>
              <a:gd name="connsiteY10" fmla="*/ 821 h 262078"/>
              <a:gd name="connsiteX11" fmla="*/ 2642716 w 2642716"/>
              <a:gd name="connsiteY11" fmla="*/ 821 h 2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716" h="262078">
                <a:moveTo>
                  <a:pt x="0" y="211836"/>
                </a:moveTo>
                <a:cubicBezTo>
                  <a:pt x="82981" y="261624"/>
                  <a:pt x="68395" y="262078"/>
                  <a:pt x="211015" y="262078"/>
                </a:cubicBezTo>
                <a:cubicBezTo>
                  <a:pt x="753667" y="262078"/>
                  <a:pt x="1296237" y="248680"/>
                  <a:pt x="1838848" y="241981"/>
                </a:cubicBezTo>
                <a:lnTo>
                  <a:pt x="2090057" y="191739"/>
                </a:lnTo>
                <a:cubicBezTo>
                  <a:pt x="2120303" y="185512"/>
                  <a:pt x="2150402" y="178587"/>
                  <a:pt x="2180492" y="171643"/>
                </a:cubicBezTo>
                <a:cubicBezTo>
                  <a:pt x="2193949" y="168538"/>
                  <a:pt x="2207863" y="166723"/>
                  <a:pt x="2220686" y="161594"/>
                </a:cubicBezTo>
                <a:cubicBezTo>
                  <a:pt x="2274998" y="139869"/>
                  <a:pt x="2331300" y="121351"/>
                  <a:pt x="2381459" y="91256"/>
                </a:cubicBezTo>
                <a:cubicBezTo>
                  <a:pt x="2398206" y="81208"/>
                  <a:pt x="2415139" y="71462"/>
                  <a:pt x="2431701" y="61111"/>
                </a:cubicBezTo>
                <a:cubicBezTo>
                  <a:pt x="2441942" y="54710"/>
                  <a:pt x="2450810" y="45919"/>
                  <a:pt x="2461846" y="41014"/>
                </a:cubicBezTo>
                <a:cubicBezTo>
                  <a:pt x="2481204" y="32410"/>
                  <a:pt x="2502039" y="27616"/>
                  <a:pt x="2522136" y="20917"/>
                </a:cubicBezTo>
                <a:cubicBezTo>
                  <a:pt x="2541190" y="14566"/>
                  <a:pt x="2573549" y="2924"/>
                  <a:pt x="2592475" y="821"/>
                </a:cubicBezTo>
                <a:cubicBezTo>
                  <a:pt x="2609120" y="-1028"/>
                  <a:pt x="2625969" y="821"/>
                  <a:pt x="2642716" y="821"/>
                </a:cubicBezTo>
              </a:path>
            </a:pathLst>
          </a:custGeom>
          <a:noFill/>
          <a:ln w="9525" cap="flat" cmpd="sng" algn="ctr">
            <a:solidFill>
              <a:srgbClr val="C00000"/>
            </a:solidFill>
            <a:prstDash val="solid"/>
            <a:round/>
            <a:headEnd type="none" w="med" len="med"/>
            <a:tailEnd type="triangl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600" b="1" i="0" u="none" strike="noStrike" cap="none" normalizeH="0" baseline="0">
              <a:ln>
                <a:noFill/>
              </a:ln>
              <a:solidFill>
                <a:schemeClr val="tx1"/>
              </a:solidFill>
              <a:effectLst/>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id="{C48C3D95-6966-99BF-9FDE-C053E2D3A4AF}"/>
              </a:ext>
            </a:extLst>
          </p:cNvPr>
          <p:cNvSpPr txBox="1"/>
          <p:nvPr/>
        </p:nvSpPr>
        <p:spPr>
          <a:xfrm>
            <a:off x="5132944" y="3639802"/>
            <a:ext cx="3197968" cy="787588"/>
          </a:xfrm>
          <a:prstGeom prst="rect">
            <a:avLst/>
          </a:prstGeom>
          <a:noFill/>
        </p:spPr>
        <p:txBody>
          <a:bodyPr wrap="square">
            <a:spAutoFit/>
          </a:bodyPr>
          <a:lstStyle/>
          <a:p>
            <a:pPr marL="0" lvl="1" algn="just">
              <a:lnSpc>
                <a:spcPct val="130000"/>
              </a:lnSpc>
              <a:buClr>
                <a:srgbClr val="FF6600"/>
              </a:buClr>
            </a:pPr>
            <a:r>
              <a:rPr lang="en-US" altLang="zh-CN" sz="1200" dirty="0"/>
              <a:t>For instance, if </a:t>
            </a:r>
            <a:r>
              <a:rPr lang="en-US" altLang="zh-CN" sz="1200" dirty="0" err="1"/>
              <a:t>gNB</a:t>
            </a:r>
            <a:r>
              <a:rPr lang="en-US" altLang="zh-CN" sz="1200" dirty="0"/>
              <a:t> can identify this beam is the best UL beam for corresponding UE, then indicate it to the UE. </a:t>
            </a:r>
            <a:endParaRPr lang="en-GB" altLang="zh-CN" sz="1200" dirty="0"/>
          </a:p>
        </p:txBody>
      </p:sp>
    </p:spTree>
    <p:extLst>
      <p:ext uri="{BB962C8B-B14F-4D97-AF65-F5344CB8AC3E}">
        <p14:creationId xmlns:p14="http://schemas.microsoft.com/office/powerpoint/2010/main" val="3052666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schemes/scopes for further </a:t>
            </a:r>
            <a:r>
              <a:rPr lang="en-US" altLang="zh-CN" dirty="0" err="1"/>
              <a:t>Cov</a:t>
            </a:r>
            <a:r>
              <a:rPr lang="en-US" altLang="zh-CN" dirty="0"/>
              <a:t>. </a:t>
            </a:r>
            <a:r>
              <a:rPr lang="en-US" altLang="zh-CN" dirty="0" err="1"/>
              <a:t>Enh</a:t>
            </a:r>
            <a:r>
              <a:rPr lang="en-US" altLang="zh-CN" dirty="0"/>
              <a:t>. (2/4)</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Msg5 PUSCH repetition</a:t>
            </a:r>
          </a:p>
          <a:p>
            <a:pPr lvl="1" algn="just">
              <a:lnSpc>
                <a:spcPct val="130000"/>
              </a:lnSpc>
            </a:pPr>
            <a:r>
              <a:rPr lang="en-US" altLang="zh-CN" sz="1400" dirty="0"/>
              <a:t>Currently, repetition is supported for most of the UL channels except for one important channel, i.e., PUSCH scheduled by DCI format 0_0 with CRC scrambled by C-RNTI (AKA. Msg5) . </a:t>
            </a:r>
          </a:p>
          <a:p>
            <a:pPr lvl="1" algn="just">
              <a:lnSpc>
                <a:spcPct val="130000"/>
              </a:lnSpc>
            </a:pPr>
            <a:r>
              <a:rPr lang="en-US" altLang="zh-CN" sz="1400" dirty="0"/>
              <a:t>Based on the filed test, </a:t>
            </a:r>
            <a:r>
              <a:rPr lang="en-US" altLang="zh-CN" sz="1400" b="1" dirty="0">
                <a:solidFill>
                  <a:srgbClr val="C00000"/>
                </a:solidFill>
              </a:rPr>
              <a:t>Msg5 PUSCH becomes the coverage bottleneck </a:t>
            </a:r>
            <a:r>
              <a:rPr lang="en-US" altLang="zh-CN" sz="1400" dirty="0"/>
              <a:t>during the initial access. The main reason lies in Msg5 has a very large payload size, e.g., &gt;100 Bytes. The situation would get worse when Msg3 repetition is implemented cause more UEs would access to the network while congested during Msg5 transmission. </a:t>
            </a:r>
          </a:p>
          <a:p>
            <a:pPr lvl="1" algn="just">
              <a:lnSpc>
                <a:spcPct val="130000"/>
              </a:lnSpc>
            </a:pPr>
            <a:r>
              <a:rPr lang="en-US" altLang="zh-CN" sz="1400" dirty="0"/>
              <a:t>Thus, we have the following proposal:</a:t>
            </a:r>
          </a:p>
          <a:p>
            <a:pPr lvl="2" algn="just">
              <a:buClrTx/>
            </a:pPr>
            <a:r>
              <a:rPr lang="en-US" altLang="zh-CN" sz="1400" dirty="0"/>
              <a:t>Support PUSCH repetition type A for a PUSCH scheduled by DCI 0_0 with CRC scrambled by C-RNTI.</a:t>
            </a:r>
            <a:endParaRPr lang="en-GB" altLang="zh-CN" sz="1200" dirty="0"/>
          </a:p>
        </p:txBody>
      </p:sp>
    </p:spTree>
    <p:extLst>
      <p:ext uri="{BB962C8B-B14F-4D97-AF65-F5344CB8AC3E}">
        <p14:creationId xmlns:p14="http://schemas.microsoft.com/office/powerpoint/2010/main" val="42207731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schemes/scopes for further </a:t>
            </a:r>
            <a:r>
              <a:rPr lang="en-US" altLang="zh-CN" dirty="0" err="1"/>
              <a:t>Cov</a:t>
            </a:r>
            <a:r>
              <a:rPr lang="en-US" altLang="zh-CN" dirty="0"/>
              <a:t>. </a:t>
            </a:r>
            <a:r>
              <a:rPr lang="en-US" altLang="zh-CN" dirty="0" err="1"/>
              <a:t>Enh</a:t>
            </a:r>
            <a:r>
              <a:rPr lang="en-US" altLang="zh-CN" dirty="0"/>
              <a:t>. (3/4)</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US" altLang="zh-CN" sz="1600" dirty="0"/>
              <a:t>Power domain enhancement</a:t>
            </a:r>
            <a:endParaRPr lang="en-GB" altLang="zh-CN" sz="1600" dirty="0"/>
          </a:p>
          <a:p>
            <a:pPr lvl="1" algn="just">
              <a:lnSpc>
                <a:spcPct val="100000"/>
              </a:lnSpc>
              <a:spcBef>
                <a:spcPts val="300"/>
              </a:spcBef>
              <a:spcAft>
                <a:spcPts val="300"/>
              </a:spcAft>
            </a:pPr>
            <a:r>
              <a:rPr lang="en-US" altLang="zh-CN" sz="1200" dirty="0"/>
              <a:t>During the discussion in Rel-18, MPR/PAR reduction is proved to facilitate the coverage. Simulations of FDSS w/ spectrum extension (FDSS-SE) show its benefit compared with transparent FDSS, but FDSS-SE is not supported in Rel-18. However, solid work on FDSS-SE has been done including identification of RAN1 spec impact and extension indication. Thus, we think it is necessary to support FDSS-SE in Rel-19. </a:t>
            </a:r>
          </a:p>
          <a:p>
            <a:pPr lvl="1" algn="just">
              <a:lnSpc>
                <a:spcPct val="100000"/>
              </a:lnSpc>
              <a:spcBef>
                <a:spcPts val="300"/>
              </a:spcBef>
              <a:spcAft>
                <a:spcPts val="300"/>
              </a:spcAft>
            </a:pPr>
            <a:r>
              <a:rPr lang="en-US" altLang="zh-CN" sz="1200" dirty="0"/>
              <a:t>During the discussion in Rel-18, high power transmission in CA/DC is also discussed/specified, and </a:t>
            </a:r>
            <a:r>
              <a:rPr lang="en-US" altLang="zh-CN" sz="1200" dirty="0" err="1"/>
              <a:t>ΔP_PowerClass</a:t>
            </a:r>
            <a:r>
              <a:rPr lang="en-US" altLang="zh-CN" sz="1200" dirty="0"/>
              <a:t> is supported in the PHR report to have a better power scheduling effect. However, the evaluation period of the duty cycle to report </a:t>
            </a:r>
            <a:r>
              <a:rPr lang="en-US" altLang="zh-CN" sz="1200" dirty="0" err="1"/>
              <a:t>ΔP_PowerClass</a:t>
            </a:r>
            <a:r>
              <a:rPr lang="en-US" altLang="zh-CN" sz="1200" dirty="0"/>
              <a:t> and power fallback caused by P-MPR is not considered in Rel-18, which may affect the accuracy and effect of power scheduling. To further enhance the coverage, we think enhancement on PHR report is needed in Rel-19.</a:t>
            </a:r>
          </a:p>
          <a:p>
            <a:pPr lvl="1" algn="just">
              <a:lnSpc>
                <a:spcPct val="100000"/>
              </a:lnSpc>
              <a:spcBef>
                <a:spcPts val="300"/>
              </a:spcBef>
              <a:spcAft>
                <a:spcPts val="300"/>
              </a:spcAft>
            </a:pPr>
            <a:r>
              <a:rPr lang="en-GB" altLang="zh-CN" sz="1200" dirty="0"/>
              <a:t>Thus, we have the following proposal for </a:t>
            </a:r>
            <a:r>
              <a:rPr lang="en-US" altLang="zh-CN" sz="1200" dirty="0"/>
              <a:t>power domain enhancement.</a:t>
            </a:r>
          </a:p>
          <a:p>
            <a:pPr lvl="2" algn="just">
              <a:buClrTx/>
            </a:pPr>
            <a:r>
              <a:rPr lang="en-US" altLang="zh-CN" sz="1200" kern="1200" dirty="0">
                <a:cs typeface="+mn-cs"/>
              </a:rPr>
              <a:t>Support enhancements for further MPR reduction.</a:t>
            </a:r>
          </a:p>
          <a:p>
            <a:pPr marL="1206000" lvl="3" algn="just">
              <a:lnSpc>
                <a:spcPct val="100000"/>
              </a:lnSpc>
              <a:spcBef>
                <a:spcPts val="600"/>
              </a:spcBef>
              <a:buFont typeface="Wingdings" panose="05000000000000000000" pitchFamily="2" charset="2"/>
              <a:buChar char="Ø"/>
            </a:pPr>
            <a:r>
              <a:rPr lang="en-US" altLang="zh-CN" sz="1100" kern="1200" dirty="0">
                <a:cs typeface="+mn-cs"/>
              </a:rPr>
              <a:t>E.g., FDSS with spectrum extension</a:t>
            </a:r>
          </a:p>
          <a:p>
            <a:pPr lvl="2" algn="just">
              <a:buClrTx/>
            </a:pPr>
            <a:r>
              <a:rPr lang="en-US" altLang="zh-CN" sz="1200" kern="1200" dirty="0">
                <a:cs typeface="+mn-cs"/>
              </a:rPr>
              <a:t>Support PHR report enhancement for high power transmissions in CA/DC.</a:t>
            </a:r>
          </a:p>
          <a:p>
            <a:pPr marL="1206000" lvl="3" algn="just">
              <a:lnSpc>
                <a:spcPct val="100000"/>
              </a:lnSpc>
              <a:spcBef>
                <a:spcPts val="600"/>
              </a:spcBef>
              <a:buFont typeface="Wingdings" panose="05000000000000000000" pitchFamily="2" charset="2"/>
              <a:buChar char="Ø"/>
            </a:pPr>
            <a:r>
              <a:rPr lang="en-US" altLang="zh-CN" sz="1200" dirty="0"/>
              <a:t>P-MPR report</a:t>
            </a:r>
          </a:p>
          <a:p>
            <a:pPr marL="1206000" lvl="3" algn="just">
              <a:lnSpc>
                <a:spcPct val="100000"/>
              </a:lnSpc>
              <a:spcBef>
                <a:spcPts val="600"/>
              </a:spcBef>
              <a:buFont typeface="Wingdings" panose="05000000000000000000" pitchFamily="2" charset="2"/>
              <a:buChar char="Ø"/>
            </a:pPr>
            <a:r>
              <a:rPr lang="en-US" altLang="zh-CN" sz="1200" dirty="0">
                <a:latin typeface="+mn-lt"/>
                <a:ea typeface="+mn-ea"/>
              </a:rPr>
              <a:t>Duration for SAR measurement </a:t>
            </a:r>
          </a:p>
          <a:p>
            <a:pPr marL="1206000" lvl="3" algn="just">
              <a:lnSpc>
                <a:spcPct val="100000"/>
              </a:lnSpc>
              <a:spcBef>
                <a:spcPts val="600"/>
              </a:spcBef>
              <a:buFont typeface="Wingdings" panose="05000000000000000000" pitchFamily="2" charset="2"/>
              <a:buChar char="Ø"/>
            </a:pPr>
            <a:endParaRPr lang="en-US" altLang="zh-CN" sz="1200" dirty="0"/>
          </a:p>
        </p:txBody>
      </p:sp>
    </p:spTree>
    <p:extLst>
      <p:ext uri="{BB962C8B-B14F-4D97-AF65-F5344CB8AC3E}">
        <p14:creationId xmlns:p14="http://schemas.microsoft.com/office/powerpoint/2010/main" val="30328385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schemes/scopes for further </a:t>
            </a:r>
            <a:r>
              <a:rPr lang="en-US" altLang="zh-CN" dirty="0" err="1"/>
              <a:t>Cov</a:t>
            </a:r>
            <a:r>
              <a:rPr lang="en-US" altLang="zh-CN" dirty="0"/>
              <a:t>. </a:t>
            </a:r>
            <a:r>
              <a:rPr lang="en-US" altLang="zh-CN" dirty="0" err="1"/>
              <a:t>Enh</a:t>
            </a:r>
            <a:r>
              <a:rPr lang="en-US" altLang="zh-CN" dirty="0"/>
              <a:t>. (4/4)</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Enhanced DMRS bundling</a:t>
            </a:r>
          </a:p>
          <a:p>
            <a:pPr lvl="1" algn="just">
              <a:lnSpc>
                <a:spcPct val="130000"/>
              </a:lnSpc>
            </a:pPr>
            <a:r>
              <a:rPr lang="en-GB" altLang="zh-CN" sz="1400" dirty="0"/>
              <a:t>DMRS bundling is beneficial to improve PUSCH coverage performance. However, in Rel-17, modulation order is restricted to not higher than QPSK </a:t>
            </a:r>
            <a:r>
              <a:rPr lang="en-US" altLang="zh-CN" sz="1400" dirty="0"/>
              <a:t>for DMRS bundling</a:t>
            </a:r>
            <a:r>
              <a:rPr lang="en-GB" altLang="zh-CN" sz="1400" dirty="0"/>
              <a:t>, and </a:t>
            </a:r>
            <a:r>
              <a:rPr lang="en-US" altLang="zh-CN" sz="1400" dirty="0"/>
              <a:t>only </a:t>
            </a:r>
            <a:r>
              <a:rPr lang="en-GB" altLang="zh-CN" sz="1400" dirty="0"/>
              <a:t>single TB is supported. The theoretical supported data rate w/ QPSK is </a:t>
            </a:r>
            <a:r>
              <a:rPr lang="en-GB" altLang="zh-CN" sz="1400" b="1" dirty="0">
                <a:solidFill>
                  <a:srgbClr val="C00000"/>
                </a:solidFill>
              </a:rPr>
              <a:t>0.8Mbps w/ 4 repetitions, 0.4Mbps w/ 8 repetitions</a:t>
            </a:r>
            <a:r>
              <a:rPr lang="zh-CN" altLang="en-US" sz="1400" b="1" dirty="0">
                <a:solidFill>
                  <a:srgbClr val="C00000"/>
                </a:solidFill>
              </a:rPr>
              <a:t> </a:t>
            </a:r>
            <a:r>
              <a:rPr lang="en-GB" altLang="zh-CN" sz="1400" dirty="0"/>
              <a:t>for TDD DDDSU DDSUU, which can hardly meet the practical requirement of operators. In addition, DMRS bundling for non-consecutive slots is not supported in Rel-17, which limits the performance of DMRS bundling for TDD system.</a:t>
            </a:r>
          </a:p>
          <a:p>
            <a:pPr lvl="1" algn="just">
              <a:lnSpc>
                <a:spcPct val="130000"/>
              </a:lnSpc>
            </a:pPr>
            <a:r>
              <a:rPr lang="en-US" altLang="zh-CN" sz="1400" dirty="0"/>
              <a:t>Thus</a:t>
            </a:r>
            <a:r>
              <a:rPr lang="en-GB" altLang="zh-CN" sz="1400" dirty="0"/>
              <a:t>, we propose to support the following schemes:</a:t>
            </a:r>
          </a:p>
          <a:p>
            <a:pPr lvl="2" algn="just">
              <a:buClrTx/>
            </a:pPr>
            <a:r>
              <a:rPr lang="en-US" altLang="zh-CN" sz="1400" kern="1200" dirty="0">
                <a:cs typeface="+mn-cs"/>
              </a:rPr>
              <a:t>DMRS bundling for different TBs</a:t>
            </a:r>
          </a:p>
          <a:p>
            <a:pPr lvl="2" algn="just">
              <a:buClrTx/>
            </a:pPr>
            <a:r>
              <a:rPr lang="en-US" altLang="zh-CN" sz="1400" kern="1200" dirty="0">
                <a:cs typeface="+mn-cs"/>
              </a:rPr>
              <a:t>High modulation order for DMRS bundling</a:t>
            </a:r>
          </a:p>
          <a:p>
            <a:pPr lvl="2" algn="just">
              <a:buClrTx/>
            </a:pPr>
            <a:r>
              <a:rPr lang="en-US" altLang="zh-CN" sz="1400" kern="1200" dirty="0">
                <a:cs typeface="+mn-cs"/>
              </a:rPr>
              <a:t>DMRS bundling for non-consecutive slots</a:t>
            </a:r>
          </a:p>
        </p:txBody>
      </p:sp>
    </p:spTree>
    <p:extLst>
      <p:ext uri="{BB962C8B-B14F-4D97-AF65-F5344CB8AC3E}">
        <p14:creationId xmlns:p14="http://schemas.microsoft.com/office/powerpoint/2010/main" val="17397956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scopes for Rel-19 coverage enhancements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US" altLang="zh-CN" sz="1600" dirty="0"/>
              <a:t>The potential scope is listed as follows</a:t>
            </a:r>
            <a:endParaRPr lang="en-GB" altLang="zh-CN" sz="1600" dirty="0"/>
          </a:p>
          <a:p>
            <a:pPr lvl="1" algn="just">
              <a:lnSpc>
                <a:spcPct val="130000"/>
              </a:lnSpc>
            </a:pPr>
            <a:r>
              <a:rPr lang="en-US" altLang="zh-CN" sz="1200" dirty="0"/>
              <a:t>Support multiple PRACH transmissions with different beams.</a:t>
            </a:r>
          </a:p>
          <a:p>
            <a:pPr lvl="1" algn="just">
              <a:lnSpc>
                <a:spcPct val="130000"/>
              </a:lnSpc>
            </a:pPr>
            <a:r>
              <a:rPr lang="en-US" altLang="zh-CN" sz="1200" dirty="0"/>
              <a:t>Support PUSCH repetition type A for a PUSCH scheduled by DCI 0_0 with CRC scrambled by C-RNTI.</a:t>
            </a:r>
          </a:p>
          <a:p>
            <a:pPr lvl="1" algn="just">
              <a:lnSpc>
                <a:spcPct val="130000"/>
              </a:lnSpc>
            </a:pPr>
            <a:r>
              <a:rPr lang="en-US" altLang="zh-CN" sz="1200" dirty="0"/>
              <a:t>Support further power domain enhancements.</a:t>
            </a:r>
          </a:p>
          <a:p>
            <a:pPr lvl="2" algn="just">
              <a:buClrTx/>
            </a:pPr>
            <a:r>
              <a:rPr lang="en-US" altLang="zh-CN" sz="1100" kern="1200" dirty="0">
                <a:cs typeface="+mn-cs"/>
              </a:rPr>
              <a:t>Support enhancements for further MPR reduction.</a:t>
            </a:r>
          </a:p>
          <a:p>
            <a:pPr marL="1206000" lvl="3" algn="just">
              <a:lnSpc>
                <a:spcPct val="100000"/>
              </a:lnSpc>
              <a:spcBef>
                <a:spcPts val="600"/>
              </a:spcBef>
              <a:buFont typeface="Wingdings" panose="05000000000000000000" pitchFamily="2" charset="2"/>
              <a:buChar char="Ø"/>
            </a:pPr>
            <a:r>
              <a:rPr lang="en-US" altLang="zh-CN" sz="1050" kern="1200" dirty="0">
                <a:cs typeface="+mn-cs"/>
              </a:rPr>
              <a:t>E.g., FDSS with spectrum extension</a:t>
            </a:r>
          </a:p>
          <a:p>
            <a:pPr lvl="2" algn="just">
              <a:buClrTx/>
            </a:pPr>
            <a:r>
              <a:rPr lang="en-US" altLang="zh-CN" sz="1100" kern="1200" dirty="0">
                <a:cs typeface="+mn-cs"/>
              </a:rPr>
              <a:t>Support PHR report enhancement for high power transmissions in CA/DC.</a:t>
            </a:r>
          </a:p>
          <a:p>
            <a:pPr marL="1206000" lvl="3" algn="just">
              <a:lnSpc>
                <a:spcPct val="100000"/>
              </a:lnSpc>
              <a:spcBef>
                <a:spcPts val="600"/>
              </a:spcBef>
              <a:buFont typeface="Wingdings" panose="05000000000000000000" pitchFamily="2" charset="2"/>
              <a:buChar char="Ø"/>
            </a:pPr>
            <a:r>
              <a:rPr lang="en-US" altLang="zh-CN" sz="1100" dirty="0"/>
              <a:t>P-MPR report</a:t>
            </a:r>
          </a:p>
          <a:p>
            <a:pPr marL="1206000" lvl="3" algn="just">
              <a:lnSpc>
                <a:spcPct val="100000"/>
              </a:lnSpc>
              <a:spcBef>
                <a:spcPts val="600"/>
              </a:spcBef>
              <a:buFont typeface="Wingdings" panose="05000000000000000000" pitchFamily="2" charset="2"/>
              <a:buChar char="Ø"/>
            </a:pPr>
            <a:r>
              <a:rPr lang="en-US" altLang="zh-CN" sz="1100" dirty="0">
                <a:latin typeface="+mn-lt"/>
                <a:ea typeface="+mn-ea"/>
              </a:rPr>
              <a:t>Duration for SAR measurement </a:t>
            </a:r>
          </a:p>
          <a:p>
            <a:pPr lvl="1" algn="just">
              <a:lnSpc>
                <a:spcPct val="130000"/>
              </a:lnSpc>
            </a:pPr>
            <a:r>
              <a:rPr lang="en-US" altLang="zh-CN" sz="1200" dirty="0"/>
              <a:t>Support DMRS bundling enhancement</a:t>
            </a:r>
          </a:p>
          <a:p>
            <a:pPr lvl="2" algn="just">
              <a:buClr>
                <a:schemeClr val="tx1"/>
              </a:buClr>
            </a:pPr>
            <a:r>
              <a:rPr lang="en-US" altLang="zh-CN" sz="1100" dirty="0"/>
              <a:t>DMRS bundling for different </a:t>
            </a:r>
            <a:r>
              <a:rPr lang="en-US" altLang="zh-CN" sz="1100" dirty="0" err="1"/>
              <a:t>TBs.</a:t>
            </a:r>
            <a:endParaRPr lang="en-US" altLang="zh-CN" sz="1100" dirty="0"/>
          </a:p>
          <a:p>
            <a:pPr lvl="2" algn="just">
              <a:buClr>
                <a:schemeClr val="tx1"/>
              </a:buClr>
            </a:pPr>
            <a:r>
              <a:rPr lang="en-US" altLang="zh-CN" sz="1100" dirty="0"/>
              <a:t>High modulation order for DMRS bundling.</a:t>
            </a:r>
          </a:p>
          <a:p>
            <a:pPr lvl="2" algn="just">
              <a:buClr>
                <a:schemeClr val="tx1"/>
              </a:buClr>
            </a:pPr>
            <a:r>
              <a:rPr lang="en-US" altLang="zh-CN" sz="1100" dirty="0"/>
              <a:t>DMRS bundling for non-consecutive slots.</a:t>
            </a:r>
          </a:p>
        </p:txBody>
      </p:sp>
    </p:spTree>
    <p:extLst>
      <p:ext uri="{BB962C8B-B14F-4D97-AF65-F5344CB8AC3E}">
        <p14:creationId xmlns:p14="http://schemas.microsoft.com/office/powerpoint/2010/main" val="1191863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11714</TotalTime>
  <Words>1026</Words>
  <Application>Microsoft Office PowerPoint</Application>
  <PresentationFormat>全屏显示(16:9)</PresentationFormat>
  <Paragraphs>77</Paragraphs>
  <Slides>9</Slides>
  <Notes>5</Notes>
  <HiddenSlides>0</HiddenSlides>
  <MMClips>0</MMClips>
  <ScaleCrop>false</ScaleCrop>
  <HeadingPairs>
    <vt:vector size="8" baseType="variant">
      <vt:variant>
        <vt:lpstr>已用的字体</vt:lpstr>
      </vt:variant>
      <vt:variant>
        <vt:i4>7</vt:i4>
      </vt:variant>
      <vt:variant>
        <vt:lpstr>主题</vt:lpstr>
      </vt:variant>
      <vt:variant>
        <vt:i4>3</vt:i4>
      </vt:variant>
      <vt:variant>
        <vt:lpstr>嵌入 OLE 服务器</vt:lpstr>
      </vt:variant>
      <vt:variant>
        <vt:i4>1</vt:i4>
      </vt:variant>
      <vt:variant>
        <vt:lpstr>幻灯片标题</vt:lpstr>
      </vt:variant>
      <vt:variant>
        <vt:i4>9</vt:i4>
      </vt:variant>
    </vt:vector>
  </HeadingPairs>
  <TitlesOfParts>
    <vt:vector size="20"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Visio</vt:lpstr>
      <vt:lpstr>NR coverage enhancements for Rel-19</vt:lpstr>
      <vt:lpstr>Rel-17/18 coverage enhancements</vt:lpstr>
      <vt:lpstr>Motivation of coverage enhancements in Rel-19</vt:lpstr>
      <vt:lpstr>Potential schemes/scopes for further Cov. Enh. (1/4)</vt:lpstr>
      <vt:lpstr>Potential schemes/scopes for further Cov. Enh. (2/4)</vt:lpstr>
      <vt:lpstr>Potential schemes/scopes for further Cov. Enh. (3/4)</vt:lpstr>
      <vt:lpstr>Potential schemes/scopes for further Cov. Enh. (4/4)</vt:lpstr>
      <vt:lpstr>Potential scopes for Rel-19 coverage enhancements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CTC</cp:lastModifiedBy>
  <cp:revision>1101</cp:revision>
  <cp:lastPrinted>2018-01-16T08:39:22Z</cp:lastPrinted>
  <dcterms:created xsi:type="dcterms:W3CDTF">2017-04-20T03:13:07Z</dcterms:created>
  <dcterms:modified xsi:type="dcterms:W3CDTF">2023-09-01T08:48:49Z</dcterms:modified>
</cp:coreProperties>
</file>