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68" r:id="rId5"/>
    <p:sldId id="279" r:id="rId6"/>
    <p:sldId id="280" r:id="rId7"/>
    <p:sldId id="281" r:id="rId8"/>
    <p:sldId id="285" r:id="rId9"/>
    <p:sldId id="275" r:id="rId10"/>
    <p:sldId id="276" r:id="rId11"/>
    <p:sldId id="277" r:id="rId12"/>
    <p:sldId id="284" r:id="rId13"/>
    <p:sldId id="263" r:id="rId14"/>
    <p:sldId id="266"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359" autoAdjust="0"/>
  </p:normalViewPr>
  <p:slideViewPr>
    <p:cSldViewPr>
      <p:cViewPr varScale="1">
        <p:scale>
          <a:sx n="57" d="100"/>
          <a:sy n="57" d="100"/>
        </p:scale>
        <p:origin x="33" y="252"/>
      </p:cViewPr>
      <p:guideLst>
        <p:guide orient="horz" pos="1619"/>
        <p:guide pos="289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mcc\Documents\WeChat%20Files\wxid_jtdafyhcklq222\FileStorage\File\2023-05\ATG_FR2_BStoUE_CL_0528_CMCC%20(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cmcc\Documents\WeChat%20Files\wxid_jtdafyhcklq222\FileStorage\File\2023-05\ATG_FR2_BStoUE_CL_0528_CMCC%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74458399326669"/>
          <c:y val="0.0556311694824775"/>
          <c:w val="0.884103006862483"/>
          <c:h val="0.801113495295098"/>
        </c:manualLayout>
      </c:layout>
      <c:scatterChart>
        <c:scatterStyle val="lineMarker"/>
        <c:varyColors val="0"/>
        <c:ser>
          <c:idx val="0"/>
          <c:order val="0"/>
          <c:tx>
            <c:strRef>
              <c:f>'ATG 30GHz UL 3'!$AH$25</c:f>
              <c:strCache>
                <c:ptCount val="1"/>
                <c:pt idx="0">
                  <c:v>100km</c:v>
                </c:pt>
              </c:strCache>
            </c:strRef>
          </c:tx>
          <c:spPr>
            <a:ln w="25400" cap="rnd" cmpd="sng" algn="ctr">
              <a:solidFill>
                <a:srgbClr val="0000FF"/>
              </a:solidFill>
              <a:prstDash val="solid"/>
              <a:round/>
            </a:ln>
          </c:spPr>
          <c:marker>
            <c:symbol val="none"/>
          </c:marker>
          <c:dLbls>
            <c:delete val="1"/>
          </c:dLbls>
          <c:xVal>
            <c:numRef>
              <c:f>'ATG 30GHz UL 3'!$AH$29:$AH$129</c:f>
              <c:numCache>
                <c:formatCode>0.00_ </c:formatCode>
                <c:ptCount val="101"/>
                <c:pt idx="0">
                  <c:v>-4.30427782570759</c:v>
                </c:pt>
                <c:pt idx="1">
                  <c:v>-4.2845174311834</c:v>
                </c:pt>
                <c:pt idx="2">
                  <c:v>-4.18251188517888</c:v>
                </c:pt>
                <c:pt idx="3">
                  <c:v>-4.10989159714593</c:v>
                </c:pt>
                <c:pt idx="4">
                  <c:v>-4.06694414879203</c:v>
                </c:pt>
                <c:pt idx="5">
                  <c:v>-3.99973252147339</c:v>
                </c:pt>
                <c:pt idx="6">
                  <c:v>-3.9345037826128</c:v>
                </c:pt>
                <c:pt idx="7">
                  <c:v>-3.88696358652341</c:v>
                </c:pt>
                <c:pt idx="8">
                  <c:v>-3.85759510039659</c:v>
                </c:pt>
                <c:pt idx="9">
                  <c:v>-3.77989344449615</c:v>
                </c:pt>
                <c:pt idx="10">
                  <c:v>-3.68334553607662</c:v>
                </c:pt>
                <c:pt idx="11">
                  <c:v>-3.62310155750776</c:v>
                </c:pt>
                <c:pt idx="12">
                  <c:v>-3.54305196796715</c:v>
                </c:pt>
                <c:pt idx="13">
                  <c:v>-3.49161216609215</c:v>
                </c:pt>
                <c:pt idx="14">
                  <c:v>-3.40105688201759</c:v>
                </c:pt>
                <c:pt idx="15">
                  <c:v>-3.26084478347236</c:v>
                </c:pt>
                <c:pt idx="16">
                  <c:v>-3.18250031629461</c:v>
                </c:pt>
                <c:pt idx="17">
                  <c:v>-3.07992103599711</c:v>
                </c:pt>
                <c:pt idx="18">
                  <c:v>-2.98566318744625</c:v>
                </c:pt>
                <c:pt idx="19">
                  <c:v>-2.90426032850343</c:v>
                </c:pt>
                <c:pt idx="20">
                  <c:v>-2.81308371708949</c:v>
                </c:pt>
                <c:pt idx="21">
                  <c:v>-2.78051017066938</c:v>
                </c:pt>
                <c:pt idx="22">
                  <c:v>-2.6641517428273</c:v>
                </c:pt>
                <c:pt idx="23">
                  <c:v>-2.59260720109598</c:v>
                </c:pt>
                <c:pt idx="24">
                  <c:v>-2.5146190866801</c:v>
                </c:pt>
                <c:pt idx="25">
                  <c:v>-2.411832756731</c:v>
                </c:pt>
                <c:pt idx="26">
                  <c:v>-2.31366497154774</c:v>
                </c:pt>
                <c:pt idx="27">
                  <c:v>-2.20304252122818</c:v>
                </c:pt>
                <c:pt idx="28">
                  <c:v>-2.07584373949318</c:v>
                </c:pt>
                <c:pt idx="29">
                  <c:v>-2.02420047840873</c:v>
                </c:pt>
                <c:pt idx="30">
                  <c:v>-1.94302567694394</c:v>
                </c:pt>
                <c:pt idx="31">
                  <c:v>-1.88819360852559</c:v>
                </c:pt>
                <c:pt idx="32">
                  <c:v>-1.77614510618712</c:v>
                </c:pt>
                <c:pt idx="33">
                  <c:v>-1.62155129836203</c:v>
                </c:pt>
                <c:pt idx="34">
                  <c:v>-1.54127646715681</c:v>
                </c:pt>
                <c:pt idx="35">
                  <c:v>-1.4466994992428</c:v>
                </c:pt>
                <c:pt idx="36">
                  <c:v>-1.35395137167235</c:v>
                </c:pt>
                <c:pt idx="37">
                  <c:v>-1.26182925404701</c:v>
                </c:pt>
                <c:pt idx="38">
                  <c:v>-1.16242688403787</c:v>
                </c:pt>
                <c:pt idx="39">
                  <c:v>-1.090144712354</c:v>
                </c:pt>
                <c:pt idx="40">
                  <c:v>-0.971002563543561</c:v>
                </c:pt>
                <c:pt idx="41">
                  <c:v>-0.920080039206667</c:v>
                </c:pt>
                <c:pt idx="42">
                  <c:v>-0.786543959641883</c:v>
                </c:pt>
                <c:pt idx="43">
                  <c:v>-0.693146537572747</c:v>
                </c:pt>
                <c:pt idx="44">
                  <c:v>-0.591121904626263</c:v>
                </c:pt>
                <c:pt idx="45">
                  <c:v>-0.533199984127485</c:v>
                </c:pt>
                <c:pt idx="46">
                  <c:v>-0.376628959453014</c:v>
                </c:pt>
                <c:pt idx="47">
                  <c:v>-0.24709945369262</c:v>
                </c:pt>
                <c:pt idx="48">
                  <c:v>-0.112764688950658</c:v>
                </c:pt>
                <c:pt idx="49">
                  <c:v>-0.0227741718853943</c:v>
                </c:pt>
                <c:pt idx="50">
                  <c:v>0.11641439236604</c:v>
                </c:pt>
                <c:pt idx="51">
                  <c:v>0.150567506481775</c:v>
                </c:pt>
                <c:pt idx="52">
                  <c:v>0.237571541760599</c:v>
                </c:pt>
                <c:pt idx="53">
                  <c:v>0.316400560779682</c:v>
                </c:pt>
                <c:pt idx="54">
                  <c:v>0.440979006229935</c:v>
                </c:pt>
                <c:pt idx="55">
                  <c:v>0.583449245641733</c:v>
                </c:pt>
                <c:pt idx="56">
                  <c:v>0.701106308647028</c:v>
                </c:pt>
                <c:pt idx="57">
                  <c:v>0.805681747258518</c:v>
                </c:pt>
                <c:pt idx="58">
                  <c:v>0.918419873620697</c:v>
                </c:pt>
                <c:pt idx="59">
                  <c:v>1.12564269354111</c:v>
                </c:pt>
                <c:pt idx="60">
                  <c:v>1.27618371620087</c:v>
                </c:pt>
                <c:pt idx="61">
                  <c:v>1.40824225694622</c:v>
                </c:pt>
                <c:pt idx="62">
                  <c:v>1.5305797122232</c:v>
                </c:pt>
                <c:pt idx="63">
                  <c:v>1.65683583081319</c:v>
                </c:pt>
                <c:pt idx="64">
                  <c:v>1.77731129372221</c:v>
                </c:pt>
                <c:pt idx="65">
                  <c:v>1.94999087844521</c:v>
                </c:pt>
                <c:pt idx="66">
                  <c:v>2.07855398910105</c:v>
                </c:pt>
                <c:pt idx="67">
                  <c:v>2.14160638500017</c:v>
                </c:pt>
                <c:pt idx="68">
                  <c:v>2.27445801455703</c:v>
                </c:pt>
                <c:pt idx="69">
                  <c:v>2.43062514787183</c:v>
                </c:pt>
                <c:pt idx="70">
                  <c:v>2.57818437452762</c:v>
                </c:pt>
                <c:pt idx="71">
                  <c:v>2.82740134955509</c:v>
                </c:pt>
                <c:pt idx="72">
                  <c:v>3.04726621626837</c:v>
                </c:pt>
                <c:pt idx="73">
                  <c:v>3.14711750767815</c:v>
                </c:pt>
                <c:pt idx="74">
                  <c:v>3.29606018899547</c:v>
                </c:pt>
                <c:pt idx="75">
                  <c:v>3.43932029624692</c:v>
                </c:pt>
                <c:pt idx="76">
                  <c:v>3.63168132373552</c:v>
                </c:pt>
                <c:pt idx="77">
                  <c:v>3.80482267652754</c:v>
                </c:pt>
                <c:pt idx="78">
                  <c:v>3.93099807646443</c:v>
                </c:pt>
                <c:pt idx="79">
                  <c:v>4.17509020073597</c:v>
                </c:pt>
                <c:pt idx="80">
                  <c:v>4.44185721711186</c:v>
                </c:pt>
                <c:pt idx="81">
                  <c:v>4.71424581777445</c:v>
                </c:pt>
                <c:pt idx="82">
                  <c:v>4.98285104215928</c:v>
                </c:pt>
                <c:pt idx="83">
                  <c:v>5.0851609580444</c:v>
                </c:pt>
                <c:pt idx="84">
                  <c:v>5.25027015396267</c:v>
                </c:pt>
                <c:pt idx="85">
                  <c:v>5.41293492574627</c:v>
                </c:pt>
                <c:pt idx="86">
                  <c:v>5.66815524283764</c:v>
                </c:pt>
                <c:pt idx="87">
                  <c:v>5.87616725041475</c:v>
                </c:pt>
                <c:pt idx="88">
                  <c:v>6.26303220631769</c:v>
                </c:pt>
                <c:pt idx="89">
                  <c:v>6.44064143622324</c:v>
                </c:pt>
                <c:pt idx="90">
                  <c:v>6.66906866258644</c:v>
                </c:pt>
                <c:pt idx="91">
                  <c:v>6.90338417335006</c:v>
                </c:pt>
                <c:pt idx="92">
                  <c:v>7.14650843113495</c:v>
                </c:pt>
                <c:pt idx="93">
                  <c:v>7.37278818553537</c:v>
                </c:pt>
                <c:pt idx="94">
                  <c:v>7.47026564799672</c:v>
                </c:pt>
                <c:pt idx="95">
                  <c:v>7.68142978045719</c:v>
                </c:pt>
                <c:pt idx="96">
                  <c:v>7.81906709441387</c:v>
                </c:pt>
                <c:pt idx="97">
                  <c:v>8.00708584788414</c:v>
                </c:pt>
                <c:pt idx="98">
                  <c:v>8.61764723050116</c:v>
                </c:pt>
                <c:pt idx="99">
                  <c:v>8.92688891906947</c:v>
                </c:pt>
                <c:pt idx="100">
                  <c:v>9.52980555476312</c:v>
                </c:pt>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1"/>
          <c:order val="1"/>
          <c:tx>
            <c:strRef>
              <c:f>'ATG 30GHz UL 3'!$AI$25</c:f>
              <c:strCache>
                <c:ptCount val="1"/>
                <c:pt idx="0">
                  <c:v>90km</c:v>
                </c:pt>
              </c:strCache>
            </c:strRef>
          </c:tx>
          <c:spPr>
            <a:ln w="25400" cap="rnd" cmpd="sng" algn="ctr">
              <a:solidFill>
                <a:srgbClr val="FF00FF"/>
              </a:solidFill>
              <a:prstDash val="solid"/>
              <a:round/>
            </a:ln>
          </c:spPr>
          <c:marker>
            <c:symbol val="none"/>
          </c:marker>
          <c:dLbls>
            <c:delete val="1"/>
          </c:dLbls>
          <c:xVal>
            <c:numRef>
              <c:f>'ATG 30GHz UL 3'!$AI$29:$AI$129</c:f>
              <c:numCache>
                <c:formatCode>General</c:formatCode>
                <c:ptCount val="101"/>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2"/>
          <c:order val="2"/>
          <c:tx>
            <c:strRef>
              <c:f>'ATG 30GHz UL 3'!$AJ$25</c:f>
              <c:strCache>
                <c:ptCount val="1"/>
                <c:pt idx="0">
                  <c:v>80km</c:v>
                </c:pt>
              </c:strCache>
            </c:strRef>
          </c:tx>
          <c:spPr>
            <a:ln w="25400" cap="rnd" cmpd="sng" algn="ctr">
              <a:solidFill>
                <a:srgbClr val="00FFFF"/>
              </a:solidFill>
              <a:prstDash val="solid"/>
              <a:round/>
            </a:ln>
          </c:spPr>
          <c:marker>
            <c:symbol val="none"/>
          </c:marker>
          <c:dLbls>
            <c:delete val="1"/>
          </c:dLbls>
          <c:xVal>
            <c:numRef>
              <c:f>'ATG 30GHz UL 3'!$AJ$29:$AJ$129</c:f>
              <c:numCache>
                <c:formatCode>0.00_ </c:formatCode>
                <c:ptCount val="101"/>
                <c:pt idx="0">
                  <c:v>-2.39589577242928</c:v>
                </c:pt>
                <c:pt idx="1">
                  <c:v>-2.38220165820004</c:v>
                </c:pt>
                <c:pt idx="2">
                  <c:v>-2.24054527960725</c:v>
                </c:pt>
                <c:pt idx="3">
                  <c:v>-2.16909524866875</c:v>
                </c:pt>
                <c:pt idx="4">
                  <c:v>-2.11609312195508</c:v>
                </c:pt>
                <c:pt idx="5">
                  <c:v>-2.02039837246112</c:v>
                </c:pt>
                <c:pt idx="6">
                  <c:v>-1.97153296745514</c:v>
                </c:pt>
                <c:pt idx="7">
                  <c:v>-1.88273535470032</c:v>
                </c:pt>
                <c:pt idx="8">
                  <c:v>-1.81922565491023</c:v>
                </c:pt>
                <c:pt idx="9">
                  <c:v>-1.7663232339206</c:v>
                </c:pt>
                <c:pt idx="10">
                  <c:v>-1.68461331665436</c:v>
                </c:pt>
                <c:pt idx="11">
                  <c:v>-1.62107436191178</c:v>
                </c:pt>
                <c:pt idx="12">
                  <c:v>-1.56963272216743</c:v>
                </c:pt>
                <c:pt idx="13">
                  <c:v>-1.50100304405952</c:v>
                </c:pt>
                <c:pt idx="14">
                  <c:v>-1.41826277940654</c:v>
                </c:pt>
                <c:pt idx="15">
                  <c:v>-1.35021694514501</c:v>
                </c:pt>
                <c:pt idx="16">
                  <c:v>-1.24950995742978</c:v>
                </c:pt>
                <c:pt idx="17">
                  <c:v>-1.16673465504995</c:v>
                </c:pt>
                <c:pt idx="18">
                  <c:v>-1.09487727197412</c:v>
                </c:pt>
                <c:pt idx="19">
                  <c:v>-0.956427730834923</c:v>
                </c:pt>
                <c:pt idx="20">
                  <c:v>-0.908015802659183</c:v>
                </c:pt>
                <c:pt idx="21">
                  <c:v>-0.81454479788713</c:v>
                </c:pt>
                <c:pt idx="22">
                  <c:v>-0.780992235007862</c:v>
                </c:pt>
                <c:pt idx="23">
                  <c:v>-0.651498014371181</c:v>
                </c:pt>
                <c:pt idx="24">
                  <c:v>-0.591918093057144</c:v>
                </c:pt>
                <c:pt idx="25">
                  <c:v>-0.48775560154349</c:v>
                </c:pt>
                <c:pt idx="26">
                  <c:v>-0.384076903019204</c:v>
                </c:pt>
                <c:pt idx="27">
                  <c:v>-0.317154428009626</c:v>
                </c:pt>
                <c:pt idx="28">
                  <c:v>-0.245894294358585</c:v>
                </c:pt>
                <c:pt idx="29">
                  <c:v>-0.186435525893105</c:v>
                </c:pt>
                <c:pt idx="30">
                  <c:v>-0.10746905103645</c:v>
                </c:pt>
                <c:pt idx="31">
                  <c:v>-0.0126222205807235</c:v>
                </c:pt>
                <c:pt idx="32">
                  <c:v>0.11833966139729</c:v>
                </c:pt>
                <c:pt idx="33">
                  <c:v>0.251439446997722</c:v>
                </c:pt>
                <c:pt idx="34">
                  <c:v>0.360262412163139</c:v>
                </c:pt>
                <c:pt idx="35">
                  <c:v>0.475757763738699</c:v>
                </c:pt>
                <c:pt idx="36">
                  <c:v>0.573291377418019</c:v>
                </c:pt>
                <c:pt idx="37">
                  <c:v>0.661478861521834</c:v>
                </c:pt>
                <c:pt idx="38">
                  <c:v>0.746087767622183</c:v>
                </c:pt>
                <c:pt idx="39">
                  <c:v>0.800151764140763</c:v>
                </c:pt>
                <c:pt idx="40">
                  <c:v>0.883300634931527</c:v>
                </c:pt>
                <c:pt idx="41">
                  <c:v>1.03610844892284</c:v>
                </c:pt>
                <c:pt idx="42">
                  <c:v>1.10149989833267</c:v>
                </c:pt>
                <c:pt idx="43">
                  <c:v>1.18187199275009</c:v>
                </c:pt>
                <c:pt idx="44">
                  <c:v>1.2573417033761</c:v>
                </c:pt>
                <c:pt idx="45">
                  <c:v>1.33723763087066</c:v>
                </c:pt>
                <c:pt idx="46">
                  <c:v>1.49959175408238</c:v>
                </c:pt>
                <c:pt idx="47">
                  <c:v>1.59118091741567</c:v>
                </c:pt>
                <c:pt idx="48">
                  <c:v>1.71494746686626</c:v>
                </c:pt>
                <c:pt idx="49">
                  <c:v>1.76610060909054</c:v>
                </c:pt>
                <c:pt idx="50">
                  <c:v>1.85516242071465</c:v>
                </c:pt>
                <c:pt idx="51">
                  <c:v>1.96028660607171</c:v>
                </c:pt>
                <c:pt idx="52">
                  <c:v>2.08220503320578</c:v>
                </c:pt>
                <c:pt idx="53">
                  <c:v>2.22265928576634</c:v>
                </c:pt>
                <c:pt idx="54">
                  <c:v>2.38701765959828</c:v>
                </c:pt>
                <c:pt idx="55">
                  <c:v>2.50770809314914</c:v>
                </c:pt>
                <c:pt idx="56">
                  <c:v>2.65373524875758</c:v>
                </c:pt>
                <c:pt idx="57">
                  <c:v>2.77235908901689</c:v>
                </c:pt>
                <c:pt idx="58">
                  <c:v>2.84772139451284</c:v>
                </c:pt>
                <c:pt idx="59">
                  <c:v>2.98964466048445</c:v>
                </c:pt>
                <c:pt idx="60">
                  <c:v>3.09600830831431</c:v>
                </c:pt>
                <c:pt idx="61">
                  <c:v>3.20930377981783</c:v>
                </c:pt>
                <c:pt idx="62">
                  <c:v>3.33488517964628</c:v>
                </c:pt>
                <c:pt idx="63">
                  <c:v>3.40195109336729</c:v>
                </c:pt>
                <c:pt idx="64">
                  <c:v>3.50435297408715</c:v>
                </c:pt>
                <c:pt idx="65">
                  <c:v>3.56044331359673</c:v>
                </c:pt>
                <c:pt idx="66">
                  <c:v>3.66738308862363</c:v>
                </c:pt>
                <c:pt idx="67">
                  <c:v>3.76058719664065</c:v>
                </c:pt>
                <c:pt idx="68">
                  <c:v>3.88243465329812</c:v>
                </c:pt>
                <c:pt idx="69">
                  <c:v>4.00816876176287</c:v>
                </c:pt>
                <c:pt idx="70">
                  <c:v>4.15570342283546</c:v>
                </c:pt>
                <c:pt idx="71">
                  <c:v>4.24565721847021</c:v>
                </c:pt>
                <c:pt idx="72">
                  <c:v>4.39466921525223</c:v>
                </c:pt>
                <c:pt idx="73">
                  <c:v>4.66981901076322</c:v>
                </c:pt>
                <c:pt idx="74">
                  <c:v>4.76454391327941</c:v>
                </c:pt>
                <c:pt idx="75">
                  <c:v>4.87335487412589</c:v>
                </c:pt>
                <c:pt idx="76">
                  <c:v>4.99845235688171</c:v>
                </c:pt>
                <c:pt idx="77">
                  <c:v>5.13691763508418</c:v>
                </c:pt>
                <c:pt idx="78">
                  <c:v>5.22402315108714</c:v>
                </c:pt>
                <c:pt idx="79">
                  <c:v>5.46227581098493</c:v>
                </c:pt>
                <c:pt idx="80">
                  <c:v>5.67355845634093</c:v>
                </c:pt>
                <c:pt idx="81">
                  <c:v>5.84303726340028</c:v>
                </c:pt>
                <c:pt idx="82">
                  <c:v>5.98222374229911</c:v>
                </c:pt>
                <c:pt idx="83">
                  <c:v>6.1729117519374</c:v>
                </c:pt>
                <c:pt idx="84">
                  <c:v>6.30144503541142</c:v>
                </c:pt>
                <c:pt idx="85">
                  <c:v>6.38893114267382</c:v>
                </c:pt>
                <c:pt idx="86">
                  <c:v>6.51240887125102</c:v>
                </c:pt>
                <c:pt idx="87">
                  <c:v>6.69858976786506</c:v>
                </c:pt>
                <c:pt idx="88">
                  <c:v>7.0052918547873</c:v>
                </c:pt>
                <c:pt idx="89">
                  <c:v>7.12259308194259</c:v>
                </c:pt>
                <c:pt idx="90">
                  <c:v>7.29518055978849</c:v>
                </c:pt>
                <c:pt idx="91">
                  <c:v>7.36744782139721</c:v>
                </c:pt>
                <c:pt idx="92">
                  <c:v>7.54761418558459</c:v>
                </c:pt>
                <c:pt idx="93">
                  <c:v>7.653308381376</c:v>
                </c:pt>
                <c:pt idx="94">
                  <c:v>7.76791734411363</c:v>
                </c:pt>
                <c:pt idx="95">
                  <c:v>7.86024808229385</c:v>
                </c:pt>
                <c:pt idx="96">
                  <c:v>8.14353308194843</c:v>
                </c:pt>
                <c:pt idx="97">
                  <c:v>8.40473596775954</c:v>
                </c:pt>
                <c:pt idx="98">
                  <c:v>8.59087412892991</c:v>
                </c:pt>
                <c:pt idx="99">
                  <c:v>8.83034491616132</c:v>
                </c:pt>
                <c:pt idx="100">
                  <c:v>9.57754499167227</c:v>
                </c:pt>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3"/>
          <c:order val="3"/>
          <c:tx>
            <c:strRef>
              <c:f>'ATG 30GHz UL 3'!$AL$25</c:f>
              <c:strCache>
                <c:ptCount val="1"/>
                <c:pt idx="0">
                  <c:v>60km</c:v>
                </c:pt>
              </c:strCache>
            </c:strRef>
          </c:tx>
          <c:spPr>
            <a:ln w="25400" cap="rnd" cmpd="sng" algn="ctr">
              <a:solidFill>
                <a:srgbClr val="000000"/>
              </a:solidFill>
              <a:prstDash val="solid"/>
              <a:round/>
            </a:ln>
          </c:spPr>
          <c:marker>
            <c:symbol val="none"/>
          </c:marker>
          <c:dLbls>
            <c:delete val="1"/>
          </c:dLbls>
          <c:xVal>
            <c:numRef>
              <c:f>'ATG 30GHz UL 3'!$AL$29:$AL$129</c:f>
              <c:numCache>
                <c:formatCode>0.00_ </c:formatCode>
                <c:ptCount val="101"/>
                <c:pt idx="0">
                  <c:v>0.186260727439904</c:v>
                </c:pt>
                <c:pt idx="1">
                  <c:v>0.191292301438641</c:v>
                </c:pt>
                <c:pt idx="2">
                  <c:v>0.276200007280366</c:v>
                </c:pt>
                <c:pt idx="3">
                  <c:v>0.311520848991013</c:v>
                </c:pt>
                <c:pt idx="4">
                  <c:v>0.367303312553059</c:v>
                </c:pt>
                <c:pt idx="5">
                  <c:v>0.419273154631924</c:v>
                </c:pt>
                <c:pt idx="6">
                  <c:v>0.497298585965742</c:v>
                </c:pt>
                <c:pt idx="7">
                  <c:v>0.56889105341021</c:v>
                </c:pt>
                <c:pt idx="8">
                  <c:v>0.640278858219403</c:v>
                </c:pt>
                <c:pt idx="9">
                  <c:v>0.698467746576382</c:v>
                </c:pt>
                <c:pt idx="10">
                  <c:v>0.77921260598346</c:v>
                </c:pt>
                <c:pt idx="11">
                  <c:v>0.857203960949523</c:v>
                </c:pt>
                <c:pt idx="12">
                  <c:v>0.908597913510608</c:v>
                </c:pt>
                <c:pt idx="13">
                  <c:v>0.972179485493212</c:v>
                </c:pt>
                <c:pt idx="14">
                  <c:v>1.09161604522221</c:v>
                </c:pt>
                <c:pt idx="15">
                  <c:v>1.18682231212414</c:v>
                </c:pt>
                <c:pt idx="16">
                  <c:v>1.29447628400796</c:v>
                </c:pt>
                <c:pt idx="17">
                  <c:v>1.35731279476605</c:v>
                </c:pt>
                <c:pt idx="18">
                  <c:v>1.43101171196189</c:v>
                </c:pt>
                <c:pt idx="19">
                  <c:v>1.49927486262426</c:v>
                </c:pt>
                <c:pt idx="20">
                  <c:v>1.55164193569662</c:v>
                </c:pt>
                <c:pt idx="21">
                  <c:v>1.63513321911101</c:v>
                </c:pt>
                <c:pt idx="22">
                  <c:v>1.69638597145577</c:v>
                </c:pt>
                <c:pt idx="23">
                  <c:v>1.73588348329814</c:v>
                </c:pt>
                <c:pt idx="24">
                  <c:v>1.77342118054106</c:v>
                </c:pt>
                <c:pt idx="25">
                  <c:v>1.82166577953579</c:v>
                </c:pt>
                <c:pt idx="26">
                  <c:v>1.88835615900029</c:v>
                </c:pt>
                <c:pt idx="27">
                  <c:v>1.9691192642518</c:v>
                </c:pt>
                <c:pt idx="28">
                  <c:v>2.0018422902635</c:v>
                </c:pt>
                <c:pt idx="29">
                  <c:v>2.08283951903858</c:v>
                </c:pt>
                <c:pt idx="30">
                  <c:v>2.15846613854096</c:v>
                </c:pt>
                <c:pt idx="31">
                  <c:v>2.27382413890307</c:v>
                </c:pt>
                <c:pt idx="32">
                  <c:v>2.33587427144197</c:v>
                </c:pt>
                <c:pt idx="33">
                  <c:v>2.43557380741949</c:v>
                </c:pt>
                <c:pt idx="34">
                  <c:v>2.48587575733502</c:v>
                </c:pt>
                <c:pt idx="35">
                  <c:v>2.55084523403838</c:v>
                </c:pt>
                <c:pt idx="36">
                  <c:v>2.6513997413834</c:v>
                </c:pt>
                <c:pt idx="37">
                  <c:v>2.70549013525867</c:v>
                </c:pt>
                <c:pt idx="38">
                  <c:v>2.76557618077887</c:v>
                </c:pt>
                <c:pt idx="39">
                  <c:v>2.85349147454868</c:v>
                </c:pt>
                <c:pt idx="40">
                  <c:v>2.95010941017761</c:v>
                </c:pt>
                <c:pt idx="41">
                  <c:v>2.98975128703777</c:v>
                </c:pt>
                <c:pt idx="42">
                  <c:v>3.08099395725428</c:v>
                </c:pt>
                <c:pt idx="43">
                  <c:v>3.21598859021917</c:v>
                </c:pt>
                <c:pt idx="44">
                  <c:v>3.31327762049081</c:v>
                </c:pt>
                <c:pt idx="45">
                  <c:v>3.42527402605116</c:v>
                </c:pt>
                <c:pt idx="46">
                  <c:v>3.53265717013222</c:v>
                </c:pt>
                <c:pt idx="47">
                  <c:v>3.61997282638231</c:v>
                </c:pt>
                <c:pt idx="48">
                  <c:v>3.71741096604886</c:v>
                </c:pt>
                <c:pt idx="49">
                  <c:v>3.78776824717689</c:v>
                </c:pt>
                <c:pt idx="50">
                  <c:v>3.84544682802287</c:v>
                </c:pt>
                <c:pt idx="51">
                  <c:v>3.94444375055396</c:v>
                </c:pt>
                <c:pt idx="52">
                  <c:v>4.00374128271808</c:v>
                </c:pt>
                <c:pt idx="53">
                  <c:v>4.0976820576942</c:v>
                </c:pt>
                <c:pt idx="54">
                  <c:v>4.1618138383962</c:v>
                </c:pt>
                <c:pt idx="55">
                  <c:v>4.22387927152003</c:v>
                </c:pt>
                <c:pt idx="56">
                  <c:v>4.32033102931384</c:v>
                </c:pt>
                <c:pt idx="57">
                  <c:v>4.43432548811404</c:v>
                </c:pt>
                <c:pt idx="58">
                  <c:v>4.4990617334428</c:v>
                </c:pt>
                <c:pt idx="59">
                  <c:v>4.59648534915255</c:v>
                </c:pt>
                <c:pt idx="60">
                  <c:v>4.65637697519689</c:v>
                </c:pt>
                <c:pt idx="61">
                  <c:v>4.73702419509084</c:v>
                </c:pt>
                <c:pt idx="62">
                  <c:v>4.78268582618521</c:v>
                </c:pt>
                <c:pt idx="63">
                  <c:v>4.87301032763694</c:v>
                </c:pt>
                <c:pt idx="64">
                  <c:v>4.94996546643709</c:v>
                </c:pt>
                <c:pt idx="65">
                  <c:v>4.97317660667645</c:v>
                </c:pt>
                <c:pt idx="66">
                  <c:v>5.03949321216717</c:v>
                </c:pt>
                <c:pt idx="67">
                  <c:v>5.12414203085195</c:v>
                </c:pt>
                <c:pt idx="68">
                  <c:v>5.19517437378713</c:v>
                </c:pt>
                <c:pt idx="69">
                  <c:v>5.28297697283995</c:v>
                </c:pt>
                <c:pt idx="70">
                  <c:v>5.36299918453584</c:v>
                </c:pt>
                <c:pt idx="71">
                  <c:v>5.54545016145538</c:v>
                </c:pt>
                <c:pt idx="72">
                  <c:v>5.67876737586679</c:v>
                </c:pt>
                <c:pt idx="73">
                  <c:v>5.85664242879159</c:v>
                </c:pt>
                <c:pt idx="74">
                  <c:v>5.93956290123922</c:v>
                </c:pt>
                <c:pt idx="75">
                  <c:v>6.05272206569534</c:v>
                </c:pt>
                <c:pt idx="76">
                  <c:v>6.12842744978873</c:v>
                </c:pt>
                <c:pt idx="77">
                  <c:v>6.20790397860242</c:v>
                </c:pt>
                <c:pt idx="78">
                  <c:v>6.2846204698474</c:v>
                </c:pt>
                <c:pt idx="79">
                  <c:v>6.44740844271375</c:v>
                </c:pt>
                <c:pt idx="80">
                  <c:v>6.54969191147105</c:v>
                </c:pt>
                <c:pt idx="81">
                  <c:v>6.66395282077217</c:v>
                </c:pt>
                <c:pt idx="82">
                  <c:v>6.74138716702966</c:v>
                </c:pt>
                <c:pt idx="83">
                  <c:v>6.84064966655997</c:v>
                </c:pt>
                <c:pt idx="84">
                  <c:v>6.95328263116235</c:v>
                </c:pt>
                <c:pt idx="85">
                  <c:v>7.0252665984756</c:v>
                </c:pt>
                <c:pt idx="86">
                  <c:v>7.11900914413104</c:v>
                </c:pt>
                <c:pt idx="87">
                  <c:v>7.16043444432019</c:v>
                </c:pt>
                <c:pt idx="88">
                  <c:v>7.38615581740318</c:v>
                </c:pt>
                <c:pt idx="89">
                  <c:v>7.4496116473682</c:v>
                </c:pt>
                <c:pt idx="90">
                  <c:v>7.59552454922303</c:v>
                </c:pt>
                <c:pt idx="91">
                  <c:v>7.70725515487968</c:v>
                </c:pt>
                <c:pt idx="92">
                  <c:v>7.88035614344683</c:v>
                </c:pt>
                <c:pt idx="93">
                  <c:v>8.04696259757114</c:v>
                </c:pt>
                <c:pt idx="94">
                  <c:v>8.10611171133065</c:v>
                </c:pt>
                <c:pt idx="95">
                  <c:v>8.27126946076291</c:v>
                </c:pt>
                <c:pt idx="96">
                  <c:v>8.48263961326032</c:v>
                </c:pt>
                <c:pt idx="97">
                  <c:v>8.64274355614882</c:v>
                </c:pt>
                <c:pt idx="98">
                  <c:v>8.86616490168755</c:v>
                </c:pt>
                <c:pt idx="99">
                  <c:v>9.05988912375671</c:v>
                </c:pt>
                <c:pt idx="100">
                  <c:v>9.50382535615102</c:v>
                </c:pt>
              </c:numCache>
            </c:numRef>
          </c:xVal>
          <c:yVal>
            <c:numRef>
              <c:f>'ATG 30GHz UL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dLbls>
          <c:showLegendKey val="0"/>
          <c:showVal val="0"/>
          <c:showCatName val="0"/>
          <c:showSerName val="0"/>
          <c:showPercent val="0"/>
          <c:showBubbleSize val="0"/>
        </c:dLbls>
        <c:axId val="89624960"/>
        <c:axId val="89626880"/>
      </c:scatterChart>
      <c:valAx>
        <c:axId val="89624960"/>
        <c:scaling>
          <c:orientation val="minMax"/>
        </c:scaling>
        <c:delete val="0"/>
        <c:axPos val="b"/>
        <c:majorGridlines>
          <c:spPr>
            <a:ln w="3175" cap="flat" cmpd="sng" algn="ctr">
              <a:solidFill>
                <a:srgbClr val="000000"/>
              </a:solidFill>
              <a:prstDash val="solid"/>
              <a:round/>
            </a:ln>
          </c:spPr>
        </c:majorGridlines>
        <c:title>
          <c:tx>
            <c:rich>
              <a:bodyPr rot="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dirty="0"/>
                  <a:t> UL SNR CDF</a:t>
                </a:r>
                <a:r>
                  <a:rPr lang="en-US" baseline="0" dirty="0"/>
                  <a:t>(</a:t>
                </a:r>
                <a:r>
                  <a:rPr lang="en-US" dirty="0"/>
                  <a:t>dB)</a:t>
                </a:r>
                <a:endParaRPr lang="en-US" dirty="0"/>
              </a:p>
            </c:rich>
          </c:tx>
          <c:layout>
            <c:manualLayout>
              <c:xMode val="edge"/>
              <c:yMode val="edge"/>
              <c:x val="0.358023835473324"/>
              <c:y val="0.785124315502142"/>
            </c:manualLayout>
          </c:layout>
          <c:overlay val="0"/>
          <c:spPr>
            <a:noFill/>
            <a:ln w="25400">
              <a:noFill/>
            </a:ln>
          </c:spPr>
        </c:title>
        <c:numFmt formatCode="0.00" sourceLinked="0"/>
        <c:majorTickMark val="cross"/>
        <c:minorTickMark val="none"/>
        <c:tickLblPos val="nextTo"/>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89626880"/>
        <c:crossesAt val="-120"/>
        <c:crossBetween val="midCat"/>
        <c:majorUnit val="5"/>
      </c:valAx>
      <c:valAx>
        <c:axId val="89626880"/>
        <c:scaling>
          <c:orientation val="minMax"/>
          <c:max val="100"/>
        </c:scaling>
        <c:delete val="0"/>
        <c:axPos val="l"/>
        <c:majorGridlines>
          <c:spPr>
            <a:ln w="3175" cap="flat" cmpd="sng" algn="ctr">
              <a:solidFill>
                <a:srgbClr val="000000"/>
              </a:solidFill>
              <a:prstDash val="solid"/>
              <a:round/>
            </a:ln>
          </c:spPr>
        </c:majorGridlines>
        <c:title>
          <c:tx>
            <c:rich>
              <a:bodyPr rot="-540000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a:t>C.D.F. [%]</a:t>
                </a:r>
                <a:endParaRPr lang="en-US"/>
              </a:p>
            </c:rich>
          </c:tx>
          <c:layout>
            <c:manualLayout>
              <c:xMode val="edge"/>
              <c:yMode val="edge"/>
              <c:x val="0.114271941082012"/>
              <c:y val="0.35233923434323"/>
            </c:manualLayout>
          </c:layout>
          <c:overlay val="0"/>
          <c:spPr>
            <a:noFill/>
            <a:ln w="25400">
              <a:noFill/>
            </a:ln>
          </c:spPr>
        </c:title>
        <c:numFmt formatCode="0" sourceLinked="0"/>
        <c:majorTickMark val="cross"/>
        <c:minorTickMark val="none"/>
        <c:tickLblPos val="low"/>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89624960"/>
        <c:crosses val="autoZero"/>
        <c:crossBetween val="midCat"/>
        <c:majorUnit val="10"/>
        <c:minorUnit val="4"/>
      </c:valAx>
      <c:spPr>
        <a:noFill/>
        <a:ln w="25400">
          <a:noFill/>
        </a:ln>
      </c:spPr>
    </c:plotArea>
    <c:legend>
      <c:legendPos val="r"/>
      <c:legendEntry>
        <c:idx val="1"/>
        <c:delete val="1"/>
      </c:legendEntry>
      <c:layout>
        <c:manualLayout>
          <c:xMode val="edge"/>
          <c:yMode val="edge"/>
          <c:x val="0.714117212359554"/>
          <c:y val="0.0820201068418325"/>
          <c:w val="0.263592919640778"/>
          <c:h val="0.237600608530543"/>
        </c:manualLayout>
      </c:layout>
      <c:overlay val="0"/>
      <c:spPr>
        <a:solidFill>
          <a:srgbClr val="FFFFFF"/>
        </a:solidFill>
        <a:ln w="3175">
          <a:solidFill>
            <a:srgbClr val="000000"/>
          </a:solidFill>
          <a:prstDash val="solid"/>
        </a:ln>
      </c:spPr>
      <c:txPr>
        <a:bodyPr rot="0" spcFirstLastPara="0" vertOverflow="ellipsis" vert="horz" wrap="square" anchor="ctr" anchorCtr="1"/>
        <a:lstStyle/>
        <a:p>
          <a:pPr>
            <a:defRPr lang="en-US" sz="825" b="0" i="0" u="none" strike="noStrike" kern="1200" baseline="0">
              <a:solidFill>
                <a:srgbClr val="000000"/>
              </a:solidFill>
              <a:latin typeface="Arial" panose="020B0604020202020204"/>
              <a:ea typeface="Arial" panose="020B0604020202020204"/>
              <a:cs typeface="Arial" panose="020B0604020202020204"/>
            </a:defRPr>
          </a:pPr>
        </a:p>
      </c:txPr>
    </c:legend>
    <c:plotVisOnly val="1"/>
    <c:dispBlanksAs val="gap"/>
    <c:showDLblsOverMax val="0"/>
  </c:chart>
  <c:spPr>
    <a:solidFill>
      <a:srgbClr val="FFFFFF"/>
    </a:solidFill>
    <a:ln w="9525" cap="flat" cmpd="sng" algn="ctr">
      <a:noFill/>
      <a:prstDash val="solid"/>
      <a:round/>
    </a:ln>
  </c:spPr>
  <c:txPr>
    <a:bodyPr/>
    <a:lstStyle/>
    <a:p>
      <a:pPr>
        <a:defRPr lang="zh-CN" sz="825" b="0" i="0" u="none" strike="noStrike" baseline="0">
          <a:solidFill>
            <a:srgbClr val="000000"/>
          </a:solidFill>
          <a:latin typeface="Arial" panose="020B0604020202020204"/>
          <a:ea typeface="Arial" panose="020B0604020202020204"/>
          <a:cs typeface="Arial" panose="020B0604020202020204"/>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3077084874355"/>
          <c:y val="0.0392157801388734"/>
          <c:w val="0.884103006862483"/>
          <c:h val="0.748899192608963"/>
        </c:manualLayout>
      </c:layout>
      <c:scatterChart>
        <c:scatterStyle val="lineMarker"/>
        <c:varyColors val="0"/>
        <c:ser>
          <c:idx val="0"/>
          <c:order val="0"/>
          <c:tx>
            <c:strRef>
              <c:f>'ATG 30GHz DL 3'!$AH$25</c:f>
              <c:strCache>
                <c:ptCount val="1"/>
                <c:pt idx="0">
                  <c:v>100km</c:v>
                </c:pt>
              </c:strCache>
            </c:strRef>
          </c:tx>
          <c:spPr>
            <a:ln w="25400" cap="rnd" cmpd="sng" algn="ctr">
              <a:solidFill>
                <a:srgbClr val="0000FF"/>
              </a:solidFill>
              <a:prstDash val="solid"/>
              <a:round/>
            </a:ln>
          </c:spPr>
          <c:marker>
            <c:symbol val="none"/>
          </c:marker>
          <c:dLbls>
            <c:delete val="1"/>
          </c:dLbls>
          <c:xVal>
            <c:numRef>
              <c:f>'ATG 30GHz DL 3'!$AH$29:$AH$129</c:f>
              <c:numCache>
                <c:formatCode>0.00_ </c:formatCode>
                <c:ptCount val="101"/>
                <c:pt idx="0">
                  <c:v>17.6670859679105</c:v>
                </c:pt>
                <c:pt idx="1">
                  <c:v>17.6712871375776</c:v>
                </c:pt>
                <c:pt idx="2">
                  <c:v>17.7816529576656</c:v>
                </c:pt>
                <c:pt idx="3">
                  <c:v>17.8884483540062</c:v>
                </c:pt>
                <c:pt idx="4">
                  <c:v>17.9766353472684</c:v>
                </c:pt>
                <c:pt idx="5">
                  <c:v>18.050705370462</c:v>
                </c:pt>
                <c:pt idx="6">
                  <c:v>18.1423798509499</c:v>
                </c:pt>
                <c:pt idx="7">
                  <c:v>18.2202483032007</c:v>
                </c:pt>
                <c:pt idx="8">
                  <c:v>18.3081896819474</c:v>
                </c:pt>
                <c:pt idx="9">
                  <c:v>18.3792331017824</c:v>
                </c:pt>
                <c:pt idx="10">
                  <c:v>18.4420113486813</c:v>
                </c:pt>
                <c:pt idx="11">
                  <c:v>18.5660553352096</c:v>
                </c:pt>
                <c:pt idx="12">
                  <c:v>18.6150503159333</c:v>
                </c:pt>
                <c:pt idx="13">
                  <c:v>18.6900625692357</c:v>
                </c:pt>
                <c:pt idx="14">
                  <c:v>18.7761319198872</c:v>
                </c:pt>
                <c:pt idx="15">
                  <c:v>18.8319166982198</c:v>
                </c:pt>
                <c:pt idx="16">
                  <c:v>18.8906472178843</c:v>
                </c:pt>
                <c:pt idx="17">
                  <c:v>18.9858422547144</c:v>
                </c:pt>
                <c:pt idx="18">
                  <c:v>19.099798808798</c:v>
                </c:pt>
                <c:pt idx="19">
                  <c:v>19.2224467170352</c:v>
                </c:pt>
                <c:pt idx="20">
                  <c:v>19.2933471374487</c:v>
                </c:pt>
                <c:pt idx="21">
                  <c:v>19.3865009233611</c:v>
                </c:pt>
                <c:pt idx="22">
                  <c:v>19.4584303562858</c:v>
                </c:pt>
                <c:pt idx="23">
                  <c:v>19.5690463151069</c:v>
                </c:pt>
                <c:pt idx="24">
                  <c:v>19.6361108725565</c:v>
                </c:pt>
                <c:pt idx="25">
                  <c:v>19.6837798448832</c:v>
                </c:pt>
                <c:pt idx="26">
                  <c:v>19.7629647113921</c:v>
                </c:pt>
                <c:pt idx="27">
                  <c:v>19.8224198159284</c:v>
                </c:pt>
                <c:pt idx="28">
                  <c:v>19.8963987712402</c:v>
                </c:pt>
                <c:pt idx="29">
                  <c:v>20.0075037515112</c:v>
                </c:pt>
                <c:pt idx="30">
                  <c:v>20.1732838196387</c:v>
                </c:pt>
                <c:pt idx="31">
                  <c:v>20.2478171026418</c:v>
                </c:pt>
                <c:pt idx="32">
                  <c:v>20.3344053509622</c:v>
                </c:pt>
                <c:pt idx="33">
                  <c:v>20.3903912647462</c:v>
                </c:pt>
                <c:pt idx="34">
                  <c:v>20.4696914696451</c:v>
                </c:pt>
                <c:pt idx="35">
                  <c:v>20.5518441909034</c:v>
                </c:pt>
                <c:pt idx="36">
                  <c:v>20.6427439275868</c:v>
                </c:pt>
                <c:pt idx="37">
                  <c:v>20.8246373210931</c:v>
                </c:pt>
                <c:pt idx="38">
                  <c:v>20.9510660790596</c:v>
                </c:pt>
                <c:pt idx="39">
                  <c:v>21.0763765536145</c:v>
                </c:pt>
                <c:pt idx="40">
                  <c:v>21.146825870795</c:v>
                </c:pt>
                <c:pt idx="41">
                  <c:v>21.2623855345109</c:v>
                </c:pt>
                <c:pt idx="42">
                  <c:v>21.3474926433307</c:v>
                </c:pt>
                <c:pt idx="43">
                  <c:v>21.4699154405248</c:v>
                </c:pt>
                <c:pt idx="44">
                  <c:v>21.5915660105863</c:v>
                </c:pt>
                <c:pt idx="45">
                  <c:v>21.694814315483</c:v>
                </c:pt>
                <c:pt idx="46">
                  <c:v>21.7647192276201</c:v>
                </c:pt>
                <c:pt idx="47">
                  <c:v>21.8522590732488</c:v>
                </c:pt>
                <c:pt idx="48">
                  <c:v>21.9292057267662</c:v>
                </c:pt>
                <c:pt idx="49">
                  <c:v>22.0024736419022</c:v>
                </c:pt>
                <c:pt idx="50">
                  <c:v>22.1215764207217</c:v>
                </c:pt>
                <c:pt idx="51">
                  <c:v>22.2242883588405</c:v>
                </c:pt>
                <c:pt idx="52">
                  <c:v>22.3395432169487</c:v>
                </c:pt>
                <c:pt idx="53">
                  <c:v>22.4913052211678</c:v>
                </c:pt>
                <c:pt idx="54">
                  <c:v>22.6094942888865</c:v>
                </c:pt>
                <c:pt idx="55">
                  <c:v>22.7218781111399</c:v>
                </c:pt>
                <c:pt idx="56">
                  <c:v>22.8024615334248</c:v>
                </c:pt>
                <c:pt idx="57">
                  <c:v>22.9003080851666</c:v>
                </c:pt>
                <c:pt idx="58">
                  <c:v>22.9756272545323</c:v>
                </c:pt>
                <c:pt idx="59">
                  <c:v>23.135079233683</c:v>
                </c:pt>
                <c:pt idx="60">
                  <c:v>23.3332536944189</c:v>
                </c:pt>
                <c:pt idx="61">
                  <c:v>23.4386981410428</c:v>
                </c:pt>
                <c:pt idx="62">
                  <c:v>23.6069434063067</c:v>
                </c:pt>
                <c:pt idx="63">
                  <c:v>23.7589978363392</c:v>
                </c:pt>
                <c:pt idx="64">
                  <c:v>23.84753472137</c:v>
                </c:pt>
                <c:pt idx="65">
                  <c:v>23.9780991973817</c:v>
                </c:pt>
                <c:pt idx="66">
                  <c:v>24.2065230741556</c:v>
                </c:pt>
                <c:pt idx="67">
                  <c:v>24.3257289110993</c:v>
                </c:pt>
                <c:pt idx="68">
                  <c:v>24.4970609874212</c:v>
                </c:pt>
                <c:pt idx="69">
                  <c:v>24.6045788333785</c:v>
                </c:pt>
                <c:pt idx="70">
                  <c:v>24.7450498235616</c:v>
                </c:pt>
                <c:pt idx="71">
                  <c:v>24.8351823618396</c:v>
                </c:pt>
                <c:pt idx="72">
                  <c:v>24.9551311072118</c:v>
                </c:pt>
                <c:pt idx="73">
                  <c:v>25.0499552672739</c:v>
                </c:pt>
                <c:pt idx="74">
                  <c:v>25.2480145729636</c:v>
                </c:pt>
                <c:pt idx="75">
                  <c:v>25.3508212405738</c:v>
                </c:pt>
                <c:pt idx="76">
                  <c:v>25.5828265672761</c:v>
                </c:pt>
                <c:pt idx="77">
                  <c:v>25.8121933476701</c:v>
                </c:pt>
                <c:pt idx="78">
                  <c:v>25.9679591271821</c:v>
                </c:pt>
                <c:pt idx="79">
                  <c:v>26.0713175493743</c:v>
                </c:pt>
                <c:pt idx="80">
                  <c:v>26.2445125254059</c:v>
                </c:pt>
                <c:pt idx="81">
                  <c:v>26.4072703422902</c:v>
                </c:pt>
                <c:pt idx="82">
                  <c:v>26.6063205575542</c:v>
                </c:pt>
                <c:pt idx="83">
                  <c:v>26.8389150030011</c:v>
                </c:pt>
                <c:pt idx="84">
                  <c:v>27.0618878129928</c:v>
                </c:pt>
                <c:pt idx="85">
                  <c:v>27.2517618622732</c:v>
                </c:pt>
                <c:pt idx="86">
                  <c:v>27.5137696414441</c:v>
                </c:pt>
                <c:pt idx="87">
                  <c:v>27.7007262542373</c:v>
                </c:pt>
                <c:pt idx="88">
                  <c:v>27.9889330417208</c:v>
                </c:pt>
                <c:pt idx="89">
                  <c:v>28.1973683039962</c:v>
                </c:pt>
                <c:pt idx="90">
                  <c:v>28.4164015625321</c:v>
                </c:pt>
                <c:pt idx="91">
                  <c:v>28.5887757928714</c:v>
                </c:pt>
                <c:pt idx="92">
                  <c:v>28.7220580012118</c:v>
                </c:pt>
                <c:pt idx="93">
                  <c:v>28.9519936968862</c:v>
                </c:pt>
                <c:pt idx="94">
                  <c:v>29.1888149450193</c:v>
                </c:pt>
                <c:pt idx="95">
                  <c:v>29.5409933559349</c:v>
                </c:pt>
                <c:pt idx="96">
                  <c:v>29.8747170219517</c:v>
                </c:pt>
                <c:pt idx="97">
                  <c:v>30.1303228099353</c:v>
                </c:pt>
                <c:pt idx="98">
                  <c:v>30.5112324219901</c:v>
                </c:pt>
                <c:pt idx="99">
                  <c:v>31.0963051004166</c:v>
                </c:pt>
                <c:pt idx="100">
                  <c:v>31.3674143921794</c:v>
                </c:pt>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1"/>
          <c:order val="1"/>
          <c:tx>
            <c:strRef>
              <c:f>'ATG 30GHz DL 3'!$AI$25</c:f>
              <c:strCache>
                <c:ptCount val="1"/>
                <c:pt idx="0">
                  <c:v>90km</c:v>
                </c:pt>
              </c:strCache>
            </c:strRef>
          </c:tx>
          <c:spPr>
            <a:ln w="25400" cap="rnd" cmpd="sng" algn="ctr">
              <a:solidFill>
                <a:srgbClr val="FF00FF"/>
              </a:solidFill>
              <a:prstDash val="solid"/>
              <a:round/>
            </a:ln>
          </c:spPr>
          <c:marker>
            <c:symbol val="none"/>
          </c:marker>
          <c:dLbls>
            <c:delete val="1"/>
          </c:dLbls>
          <c:xVal>
            <c:numRef>
              <c:f>'ATG 30GHz DL 3'!$AI$29:$AI$129</c:f>
              <c:numCache>
                <c:formatCode>General</c:formatCode>
                <c:ptCount val="101"/>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2"/>
          <c:order val="2"/>
          <c:tx>
            <c:strRef>
              <c:f>'ATG 30GHz DL 3'!$AJ$25</c:f>
              <c:strCache>
                <c:ptCount val="1"/>
                <c:pt idx="0">
                  <c:v>80km</c:v>
                </c:pt>
              </c:strCache>
            </c:strRef>
          </c:tx>
          <c:spPr>
            <a:ln w="25400" cap="rnd" cmpd="sng" algn="ctr">
              <a:solidFill>
                <a:srgbClr val="00FFFF"/>
              </a:solidFill>
              <a:prstDash val="solid"/>
              <a:round/>
            </a:ln>
          </c:spPr>
          <c:marker>
            <c:symbol val="none"/>
          </c:marker>
          <c:dLbls>
            <c:delete val="1"/>
          </c:dLbls>
          <c:xVal>
            <c:numRef>
              <c:f>'ATG 30GHz DL 3'!$AJ$29:$AJ$129</c:f>
              <c:numCache>
                <c:formatCode>0.00_ </c:formatCode>
                <c:ptCount val="101"/>
                <c:pt idx="0">
                  <c:v>19.6830236094142</c:v>
                </c:pt>
                <c:pt idx="1">
                  <c:v>19.7162960938586</c:v>
                </c:pt>
                <c:pt idx="2">
                  <c:v>19.8068230107027</c:v>
                </c:pt>
                <c:pt idx="3">
                  <c:v>19.8490513403853</c:v>
                </c:pt>
                <c:pt idx="4">
                  <c:v>19.9343334586942</c:v>
                </c:pt>
                <c:pt idx="5">
                  <c:v>19.9878776414251</c:v>
                </c:pt>
                <c:pt idx="6">
                  <c:v>20.0487924095348</c:v>
                </c:pt>
                <c:pt idx="7">
                  <c:v>20.1316846157649</c:v>
                </c:pt>
                <c:pt idx="8">
                  <c:v>20.1921193187582</c:v>
                </c:pt>
                <c:pt idx="9">
                  <c:v>20.2810469792102</c:v>
                </c:pt>
                <c:pt idx="10">
                  <c:v>20.3301057556673</c:v>
                </c:pt>
                <c:pt idx="11">
                  <c:v>20.3975996961724</c:v>
                </c:pt>
                <c:pt idx="12">
                  <c:v>20.4363590045383</c:v>
                </c:pt>
                <c:pt idx="13">
                  <c:v>20.5185541903403</c:v>
                </c:pt>
                <c:pt idx="14">
                  <c:v>20.6026201677726</c:v>
                </c:pt>
                <c:pt idx="15">
                  <c:v>20.6581619989655</c:v>
                </c:pt>
                <c:pt idx="16">
                  <c:v>20.7567128531371</c:v>
                </c:pt>
                <c:pt idx="17">
                  <c:v>20.8156342959498</c:v>
                </c:pt>
                <c:pt idx="18">
                  <c:v>20.911533253418</c:v>
                </c:pt>
                <c:pt idx="19">
                  <c:v>20.9764671032853</c:v>
                </c:pt>
                <c:pt idx="20">
                  <c:v>21.0216679609958</c:v>
                </c:pt>
                <c:pt idx="21">
                  <c:v>21.0931640080906</c:v>
                </c:pt>
                <c:pt idx="22">
                  <c:v>21.1840928404955</c:v>
                </c:pt>
                <c:pt idx="23">
                  <c:v>21.260560531414</c:v>
                </c:pt>
                <c:pt idx="24">
                  <c:v>21.3386918401717</c:v>
                </c:pt>
                <c:pt idx="25">
                  <c:v>21.4442437853495</c:v>
                </c:pt>
                <c:pt idx="26">
                  <c:v>21.5256101321828</c:v>
                </c:pt>
                <c:pt idx="27">
                  <c:v>21.5987500307941</c:v>
                </c:pt>
                <c:pt idx="28">
                  <c:v>21.6281336965952</c:v>
                </c:pt>
                <c:pt idx="29">
                  <c:v>21.7554587575932</c:v>
                </c:pt>
                <c:pt idx="30">
                  <c:v>21.8405290718364</c:v>
                </c:pt>
                <c:pt idx="31">
                  <c:v>21.9205620548926</c:v>
                </c:pt>
                <c:pt idx="32">
                  <c:v>22.0105222099829</c:v>
                </c:pt>
                <c:pt idx="33">
                  <c:v>22.0905984633436</c:v>
                </c:pt>
                <c:pt idx="34">
                  <c:v>22.1641649390257</c:v>
                </c:pt>
                <c:pt idx="35">
                  <c:v>22.2874683181544</c:v>
                </c:pt>
                <c:pt idx="36">
                  <c:v>22.3766821718132</c:v>
                </c:pt>
                <c:pt idx="37">
                  <c:v>22.4711720744843</c:v>
                </c:pt>
                <c:pt idx="38">
                  <c:v>22.5544245659286</c:v>
                </c:pt>
                <c:pt idx="39">
                  <c:v>22.6632673498101</c:v>
                </c:pt>
                <c:pt idx="40">
                  <c:v>22.7136464790885</c:v>
                </c:pt>
                <c:pt idx="41">
                  <c:v>22.7666147310443</c:v>
                </c:pt>
                <c:pt idx="42">
                  <c:v>22.865431428458</c:v>
                </c:pt>
                <c:pt idx="43">
                  <c:v>22.9279215459406</c:v>
                </c:pt>
                <c:pt idx="44">
                  <c:v>23.0289577898068</c:v>
                </c:pt>
                <c:pt idx="45">
                  <c:v>23.1079330259563</c:v>
                </c:pt>
                <c:pt idx="46">
                  <c:v>23.1846616900608</c:v>
                </c:pt>
                <c:pt idx="47">
                  <c:v>23.2651970196848</c:v>
                </c:pt>
                <c:pt idx="48">
                  <c:v>23.3360400286656</c:v>
                </c:pt>
                <c:pt idx="49">
                  <c:v>23.4061888058872</c:v>
                </c:pt>
                <c:pt idx="50">
                  <c:v>23.5261688807701</c:v>
                </c:pt>
                <c:pt idx="51">
                  <c:v>23.6209460614495</c:v>
                </c:pt>
                <c:pt idx="52">
                  <c:v>23.7319205879</c:v>
                </c:pt>
                <c:pt idx="53">
                  <c:v>23.8497902404106</c:v>
                </c:pt>
                <c:pt idx="54">
                  <c:v>23.8990608954076</c:v>
                </c:pt>
                <c:pt idx="55">
                  <c:v>24.0029295295914</c:v>
                </c:pt>
                <c:pt idx="56">
                  <c:v>24.1248875821159</c:v>
                </c:pt>
                <c:pt idx="57">
                  <c:v>24.2096198314653</c:v>
                </c:pt>
                <c:pt idx="58">
                  <c:v>24.2676969431076</c:v>
                </c:pt>
                <c:pt idx="59">
                  <c:v>24.3665110715203</c:v>
                </c:pt>
                <c:pt idx="60">
                  <c:v>24.4336057146218</c:v>
                </c:pt>
                <c:pt idx="61">
                  <c:v>24.5779369416863</c:v>
                </c:pt>
                <c:pt idx="62">
                  <c:v>24.6940969608018</c:v>
                </c:pt>
                <c:pt idx="63">
                  <c:v>24.8148876167311</c:v>
                </c:pt>
                <c:pt idx="64">
                  <c:v>24.9988384957508</c:v>
                </c:pt>
                <c:pt idx="65">
                  <c:v>25.0981138117895</c:v>
                </c:pt>
                <c:pt idx="66">
                  <c:v>25.253013437687</c:v>
                </c:pt>
                <c:pt idx="67">
                  <c:v>25.331717904302</c:v>
                </c:pt>
                <c:pt idx="68">
                  <c:v>25.4440225274054</c:v>
                </c:pt>
                <c:pt idx="69">
                  <c:v>25.5780895892292</c:v>
                </c:pt>
                <c:pt idx="70">
                  <c:v>25.6401739303007</c:v>
                </c:pt>
                <c:pt idx="71">
                  <c:v>25.7018264482838</c:v>
                </c:pt>
                <c:pt idx="72">
                  <c:v>25.8367264630066</c:v>
                </c:pt>
                <c:pt idx="73">
                  <c:v>26.0382936165727</c:v>
                </c:pt>
                <c:pt idx="74">
                  <c:v>26.2138529444751</c:v>
                </c:pt>
                <c:pt idx="75">
                  <c:v>26.3622995035891</c:v>
                </c:pt>
                <c:pt idx="76">
                  <c:v>26.4817951246823</c:v>
                </c:pt>
                <c:pt idx="77">
                  <c:v>26.6283170704694</c:v>
                </c:pt>
                <c:pt idx="78">
                  <c:v>26.9177451264371</c:v>
                </c:pt>
                <c:pt idx="79">
                  <c:v>27.0974937415882</c:v>
                </c:pt>
                <c:pt idx="80">
                  <c:v>27.2977665532428</c:v>
                </c:pt>
                <c:pt idx="81">
                  <c:v>27.557909813226</c:v>
                </c:pt>
                <c:pt idx="82">
                  <c:v>27.6875886562747</c:v>
                </c:pt>
                <c:pt idx="83">
                  <c:v>27.8338368753181</c:v>
                </c:pt>
                <c:pt idx="84">
                  <c:v>27.9313131078845</c:v>
                </c:pt>
                <c:pt idx="85">
                  <c:v>28.0446241934261</c:v>
                </c:pt>
                <c:pt idx="86">
                  <c:v>28.1233144558974</c:v>
                </c:pt>
                <c:pt idx="87">
                  <c:v>28.3070513701134</c:v>
                </c:pt>
                <c:pt idx="88">
                  <c:v>28.448097356519</c:v>
                </c:pt>
                <c:pt idx="89">
                  <c:v>28.5886762247801</c:v>
                </c:pt>
                <c:pt idx="90">
                  <c:v>28.831993677331</c:v>
                </c:pt>
                <c:pt idx="91">
                  <c:v>29.0513563555014</c:v>
                </c:pt>
                <c:pt idx="92">
                  <c:v>29.196071440213</c:v>
                </c:pt>
                <c:pt idx="93">
                  <c:v>29.3092849640559</c:v>
                </c:pt>
                <c:pt idx="94">
                  <c:v>29.4974087010603</c:v>
                </c:pt>
                <c:pt idx="95">
                  <c:v>29.6704459663856</c:v>
                </c:pt>
                <c:pt idx="96">
                  <c:v>29.9219668331524</c:v>
                </c:pt>
                <c:pt idx="97">
                  <c:v>30.1395118638875</c:v>
                </c:pt>
                <c:pt idx="98">
                  <c:v>30.3575348453846</c:v>
                </c:pt>
                <c:pt idx="99">
                  <c:v>30.9278415105965</c:v>
                </c:pt>
                <c:pt idx="100">
                  <c:v>31.6419374029746</c:v>
                </c:pt>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ser>
          <c:idx val="3"/>
          <c:order val="3"/>
          <c:tx>
            <c:strRef>
              <c:f>'ATG 30GHz DL 3'!$AL$25</c:f>
              <c:strCache>
                <c:ptCount val="1"/>
                <c:pt idx="0">
                  <c:v>60km</c:v>
                </c:pt>
              </c:strCache>
            </c:strRef>
          </c:tx>
          <c:spPr>
            <a:ln w="25400" cap="rnd" cmpd="sng" algn="ctr">
              <a:solidFill>
                <a:srgbClr val="000000"/>
              </a:solidFill>
              <a:prstDash val="solid"/>
              <a:round/>
            </a:ln>
          </c:spPr>
          <c:marker>
            <c:symbol val="none"/>
          </c:marker>
          <c:dLbls>
            <c:delete val="1"/>
          </c:dLbls>
          <c:xVal>
            <c:numRef>
              <c:f>'ATG 30GHz DL 3'!$AL$29:$AL$129</c:f>
              <c:numCache>
                <c:formatCode>0.00_ </c:formatCode>
                <c:ptCount val="101"/>
                <c:pt idx="0">
                  <c:v>22.1857147404905</c:v>
                </c:pt>
                <c:pt idx="1">
                  <c:v>22.2220610932215</c:v>
                </c:pt>
                <c:pt idx="2">
                  <c:v>22.3166494427782</c:v>
                </c:pt>
                <c:pt idx="3">
                  <c:v>22.4025494087863</c:v>
                </c:pt>
                <c:pt idx="4">
                  <c:v>22.4555774795634</c:v>
                </c:pt>
                <c:pt idx="5">
                  <c:v>22.4956936831882</c:v>
                </c:pt>
                <c:pt idx="6">
                  <c:v>22.579927575592</c:v>
                </c:pt>
                <c:pt idx="7">
                  <c:v>22.6427508986328</c:v>
                </c:pt>
                <c:pt idx="8">
                  <c:v>22.7023191059494</c:v>
                </c:pt>
                <c:pt idx="9">
                  <c:v>22.7416061614763</c:v>
                </c:pt>
                <c:pt idx="10">
                  <c:v>22.7995203771204</c:v>
                </c:pt>
                <c:pt idx="11">
                  <c:v>22.8323987704911</c:v>
                </c:pt>
                <c:pt idx="12">
                  <c:v>22.8642619998134</c:v>
                </c:pt>
                <c:pt idx="13">
                  <c:v>22.9602709809323</c:v>
                </c:pt>
                <c:pt idx="14">
                  <c:v>23.0080018365844</c:v>
                </c:pt>
                <c:pt idx="15">
                  <c:v>23.1087889819932</c:v>
                </c:pt>
                <c:pt idx="16">
                  <c:v>23.1579238524605</c:v>
                </c:pt>
                <c:pt idx="17">
                  <c:v>23.208918580557</c:v>
                </c:pt>
                <c:pt idx="18">
                  <c:v>23.2642245920541</c:v>
                </c:pt>
                <c:pt idx="19">
                  <c:v>23.320112279647</c:v>
                </c:pt>
                <c:pt idx="20">
                  <c:v>23.3850483809895</c:v>
                </c:pt>
                <c:pt idx="21">
                  <c:v>23.4289162084406</c:v>
                </c:pt>
                <c:pt idx="22">
                  <c:v>23.4755832426434</c:v>
                </c:pt>
                <c:pt idx="23">
                  <c:v>23.5145443274537</c:v>
                </c:pt>
                <c:pt idx="24">
                  <c:v>23.5954239741606</c:v>
                </c:pt>
                <c:pt idx="25">
                  <c:v>23.6786589360143</c:v>
                </c:pt>
                <c:pt idx="26">
                  <c:v>23.7546377438126</c:v>
                </c:pt>
                <c:pt idx="27">
                  <c:v>23.840325225167</c:v>
                </c:pt>
                <c:pt idx="28">
                  <c:v>23.931089009334</c:v>
                </c:pt>
                <c:pt idx="29">
                  <c:v>24.0372546659899</c:v>
                </c:pt>
                <c:pt idx="30">
                  <c:v>24.1134690653443</c:v>
                </c:pt>
                <c:pt idx="31">
                  <c:v>24.1898160552594</c:v>
                </c:pt>
                <c:pt idx="32">
                  <c:v>24.2647275207268</c:v>
                </c:pt>
                <c:pt idx="33">
                  <c:v>24.3269394824566</c:v>
                </c:pt>
                <c:pt idx="34">
                  <c:v>24.4042222787971</c:v>
                </c:pt>
                <c:pt idx="35">
                  <c:v>24.4974597301937</c:v>
                </c:pt>
                <c:pt idx="36">
                  <c:v>24.5666231228497</c:v>
                </c:pt>
                <c:pt idx="37">
                  <c:v>24.6194235863203</c:v>
                </c:pt>
                <c:pt idx="38">
                  <c:v>24.6730669574528</c:v>
                </c:pt>
                <c:pt idx="39">
                  <c:v>24.7884480519653</c:v>
                </c:pt>
                <c:pt idx="40">
                  <c:v>24.8949302117108</c:v>
                </c:pt>
                <c:pt idx="41">
                  <c:v>24.9622590815066</c:v>
                </c:pt>
                <c:pt idx="42">
                  <c:v>25.0225464494616</c:v>
                </c:pt>
                <c:pt idx="43">
                  <c:v>25.1311636671977</c:v>
                </c:pt>
                <c:pt idx="44">
                  <c:v>25.2048563947558</c:v>
                </c:pt>
                <c:pt idx="45">
                  <c:v>25.3175491722235</c:v>
                </c:pt>
                <c:pt idx="46">
                  <c:v>25.3956416663457</c:v>
                </c:pt>
                <c:pt idx="47">
                  <c:v>25.5184924751594</c:v>
                </c:pt>
                <c:pt idx="48">
                  <c:v>25.6394880139874</c:v>
                </c:pt>
                <c:pt idx="49">
                  <c:v>25.7430992444244</c:v>
                </c:pt>
                <c:pt idx="50">
                  <c:v>25.8371331638611</c:v>
                </c:pt>
                <c:pt idx="51">
                  <c:v>25.9133096976618</c:v>
                </c:pt>
                <c:pt idx="52">
                  <c:v>26.026883836728</c:v>
                </c:pt>
                <c:pt idx="53">
                  <c:v>26.1211371507899</c:v>
                </c:pt>
                <c:pt idx="54">
                  <c:v>26.2028271696871</c:v>
                </c:pt>
                <c:pt idx="55">
                  <c:v>26.2722606729136</c:v>
                </c:pt>
                <c:pt idx="56">
                  <c:v>26.3547528473363</c:v>
                </c:pt>
                <c:pt idx="57">
                  <c:v>26.4778580997267</c:v>
                </c:pt>
                <c:pt idx="58">
                  <c:v>26.54688747583</c:v>
                </c:pt>
                <c:pt idx="59">
                  <c:v>26.6216113833449</c:v>
                </c:pt>
                <c:pt idx="60">
                  <c:v>26.686200727191</c:v>
                </c:pt>
                <c:pt idx="61">
                  <c:v>26.8223295413517</c:v>
                </c:pt>
                <c:pt idx="62">
                  <c:v>26.9352462099922</c:v>
                </c:pt>
                <c:pt idx="63">
                  <c:v>27.010991617033</c:v>
                </c:pt>
                <c:pt idx="64">
                  <c:v>27.0815455500974</c:v>
                </c:pt>
                <c:pt idx="65">
                  <c:v>27.1716090658557</c:v>
                </c:pt>
                <c:pt idx="66">
                  <c:v>27.2834017794881</c:v>
                </c:pt>
                <c:pt idx="67">
                  <c:v>27.4318881616802</c:v>
                </c:pt>
                <c:pt idx="68">
                  <c:v>27.527605031106</c:v>
                </c:pt>
                <c:pt idx="69">
                  <c:v>27.5725317741285</c:v>
                </c:pt>
                <c:pt idx="70">
                  <c:v>27.7096621161074</c:v>
                </c:pt>
                <c:pt idx="71">
                  <c:v>27.8051556414609</c:v>
                </c:pt>
                <c:pt idx="72">
                  <c:v>27.9505670023951</c:v>
                </c:pt>
                <c:pt idx="73">
                  <c:v>28.0434134757171</c:v>
                </c:pt>
                <c:pt idx="74">
                  <c:v>28.136665667857</c:v>
                </c:pt>
                <c:pt idx="75">
                  <c:v>28.2384594166391</c:v>
                </c:pt>
                <c:pt idx="76">
                  <c:v>28.3185091428503</c:v>
                </c:pt>
                <c:pt idx="77">
                  <c:v>28.3888868153033</c:v>
                </c:pt>
                <c:pt idx="78">
                  <c:v>28.4824143515905</c:v>
                </c:pt>
                <c:pt idx="79">
                  <c:v>28.5509830866258</c:v>
                </c:pt>
                <c:pt idx="80">
                  <c:v>28.644543406034</c:v>
                </c:pt>
                <c:pt idx="81">
                  <c:v>28.7639653643524</c:v>
                </c:pt>
                <c:pt idx="82">
                  <c:v>28.858958493546</c:v>
                </c:pt>
                <c:pt idx="83">
                  <c:v>28.9632766262944</c:v>
                </c:pt>
                <c:pt idx="84">
                  <c:v>29.1034459592012</c:v>
                </c:pt>
                <c:pt idx="85">
                  <c:v>29.2225621376475</c:v>
                </c:pt>
                <c:pt idx="86">
                  <c:v>29.3170451712193</c:v>
                </c:pt>
                <c:pt idx="87">
                  <c:v>29.4605935196213</c:v>
                </c:pt>
                <c:pt idx="88">
                  <c:v>29.5846817241288</c:v>
                </c:pt>
                <c:pt idx="89">
                  <c:v>29.7223384340038</c:v>
                </c:pt>
                <c:pt idx="90">
                  <c:v>29.7841145125594</c:v>
                </c:pt>
                <c:pt idx="91">
                  <c:v>29.9193814620661</c:v>
                </c:pt>
                <c:pt idx="92">
                  <c:v>30.0437156888294</c:v>
                </c:pt>
                <c:pt idx="93">
                  <c:v>30.1242678788893</c:v>
                </c:pt>
                <c:pt idx="94">
                  <c:v>30.3060958030899</c:v>
                </c:pt>
                <c:pt idx="95">
                  <c:v>30.4223373409829</c:v>
                </c:pt>
                <c:pt idx="96">
                  <c:v>30.5961223728982</c:v>
                </c:pt>
                <c:pt idx="97">
                  <c:v>30.8046100627103</c:v>
                </c:pt>
                <c:pt idx="98">
                  <c:v>30.946198241672</c:v>
                </c:pt>
                <c:pt idx="99">
                  <c:v>31.1974404191037</c:v>
                </c:pt>
                <c:pt idx="100">
                  <c:v>31.6678558969629</c:v>
                </c:pt>
              </c:numCache>
            </c:numRef>
          </c:xVal>
          <c:yVal>
            <c:numRef>
              <c:f>'ATG 30GHz DL 3'!$A$29:$A$129</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yVal>
          <c:smooth val="0"/>
        </c:ser>
        <c:dLbls>
          <c:showLegendKey val="0"/>
          <c:showVal val="0"/>
          <c:showCatName val="0"/>
          <c:showSerName val="0"/>
          <c:showPercent val="0"/>
          <c:showBubbleSize val="0"/>
        </c:dLbls>
        <c:axId val="89692416"/>
        <c:axId val="89702784"/>
      </c:scatterChart>
      <c:valAx>
        <c:axId val="89692416"/>
        <c:scaling>
          <c:orientation val="minMax"/>
        </c:scaling>
        <c:delete val="0"/>
        <c:axPos val="b"/>
        <c:majorGridlines>
          <c:spPr>
            <a:ln w="3175" cap="flat" cmpd="sng" algn="ctr">
              <a:solidFill>
                <a:srgbClr val="000000"/>
              </a:solidFill>
              <a:prstDash val="solid"/>
              <a:round/>
            </a:ln>
          </c:spPr>
        </c:majorGridlines>
        <c:title>
          <c:tx>
            <c:rich>
              <a:bodyPr rot="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dirty="0"/>
                  <a:t> DL SNR</a:t>
                </a:r>
                <a:r>
                  <a:rPr lang="en-US" baseline="0" dirty="0"/>
                  <a:t> CDF(</a:t>
                </a:r>
                <a:r>
                  <a:rPr lang="en-US" dirty="0"/>
                  <a:t>dB)</a:t>
                </a:r>
                <a:endParaRPr lang="en-US" dirty="0"/>
              </a:p>
            </c:rich>
          </c:tx>
          <c:layout>
            <c:manualLayout>
              <c:xMode val="edge"/>
              <c:yMode val="edge"/>
              <c:x val="0.256785711867342"/>
              <c:y val="0.902163423267037"/>
            </c:manualLayout>
          </c:layout>
          <c:overlay val="0"/>
          <c:spPr>
            <a:noFill/>
            <a:ln w="25400">
              <a:noFill/>
            </a:ln>
          </c:spPr>
        </c:title>
        <c:numFmt formatCode="0.00" sourceLinked="0"/>
        <c:majorTickMark val="cross"/>
        <c:minorTickMark val="none"/>
        <c:tickLblPos val="nextTo"/>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89702784"/>
        <c:crossesAt val="-120"/>
        <c:crossBetween val="midCat"/>
        <c:majorUnit val="5"/>
      </c:valAx>
      <c:valAx>
        <c:axId val="89702784"/>
        <c:scaling>
          <c:orientation val="minMax"/>
          <c:max val="100"/>
        </c:scaling>
        <c:delete val="0"/>
        <c:axPos val="l"/>
        <c:majorGridlines>
          <c:spPr>
            <a:ln w="3175" cap="flat" cmpd="sng" algn="ctr">
              <a:solidFill>
                <a:srgbClr val="000000"/>
              </a:solidFill>
              <a:prstDash val="solid"/>
              <a:round/>
            </a:ln>
          </c:spPr>
        </c:majorGridlines>
        <c:title>
          <c:tx>
            <c:rich>
              <a:bodyPr rot="-5400000" spcFirstLastPara="0" vertOverflow="ellipsis" vert="horz" wrap="square" anchor="ctr" anchorCtr="1"/>
              <a:lstStyle/>
              <a:p>
                <a:pPr>
                  <a:defRPr lang="en-US" sz="1000" b="1" i="0" u="none" strike="noStrike" kern="1200" baseline="0">
                    <a:solidFill>
                      <a:srgbClr val="000000"/>
                    </a:solidFill>
                    <a:latin typeface="Arial" panose="020B0604020202020204"/>
                    <a:ea typeface="Arial" panose="020B0604020202020204"/>
                    <a:cs typeface="Arial" panose="020B0604020202020204"/>
                  </a:defRPr>
                </a:pPr>
                <a:r>
                  <a:rPr lang="en-US"/>
                  <a:t>C.D.F. [%]</a:t>
                </a:r>
                <a:endParaRPr lang="en-US"/>
              </a:p>
            </c:rich>
          </c:tx>
          <c:layout>
            <c:manualLayout>
              <c:xMode val="edge"/>
              <c:yMode val="edge"/>
              <c:x val="0.102141420629493"/>
              <c:y val="0.345812394970744"/>
            </c:manualLayout>
          </c:layout>
          <c:overlay val="0"/>
          <c:spPr>
            <a:noFill/>
            <a:ln w="25400">
              <a:noFill/>
            </a:ln>
          </c:spPr>
        </c:title>
        <c:numFmt formatCode="0" sourceLinked="0"/>
        <c:majorTickMark val="cross"/>
        <c:minorTickMark val="none"/>
        <c:tickLblPos val="low"/>
        <c:spPr>
          <a:ln w="3175" cap="flat" cmpd="sng" algn="ctr">
            <a:solidFill>
              <a:srgbClr val="000000"/>
            </a:solidFill>
            <a:prstDash val="solid"/>
            <a:round/>
          </a:ln>
        </c:spPr>
        <c:txPr>
          <a:bodyPr rot="0" spcFirstLastPara="0" vertOverflow="ellipsis" vert="horz" wrap="square" anchor="ctr" anchorCtr="1"/>
          <a:lstStyle/>
          <a:p>
            <a:pPr>
              <a:defRPr lang="en-US" sz="1000" b="0" i="0" u="none" strike="noStrike" kern="1200" baseline="0">
                <a:solidFill>
                  <a:srgbClr val="000000"/>
                </a:solidFill>
                <a:latin typeface="Arial" panose="020B0604020202020204"/>
                <a:ea typeface="Arial" panose="020B0604020202020204"/>
                <a:cs typeface="Arial" panose="020B0604020202020204"/>
              </a:defRPr>
            </a:pPr>
          </a:p>
        </c:txPr>
        <c:crossAx val="89692416"/>
        <c:crosses val="autoZero"/>
        <c:crossBetween val="midCat"/>
        <c:majorUnit val="10"/>
        <c:minorUnit val="4"/>
      </c:valAx>
      <c:spPr>
        <a:noFill/>
        <a:ln w="25400">
          <a:noFill/>
        </a:ln>
      </c:spPr>
    </c:plotArea>
    <c:legend>
      <c:legendPos val="r"/>
      <c:legendEntry>
        <c:idx val="1"/>
        <c:delete val="1"/>
      </c:legendEntry>
      <c:layout>
        <c:manualLayout>
          <c:xMode val="edge"/>
          <c:yMode val="edge"/>
          <c:x val="0.159157487256499"/>
          <c:y val="0.116629517982554"/>
          <c:w val="0.243819007345081"/>
          <c:h val="0.241073443445024"/>
        </c:manualLayout>
      </c:layout>
      <c:overlay val="0"/>
      <c:spPr>
        <a:solidFill>
          <a:srgbClr val="FFFFFF"/>
        </a:solidFill>
        <a:ln w="3175">
          <a:solidFill>
            <a:srgbClr val="000000"/>
          </a:solidFill>
          <a:prstDash val="solid"/>
        </a:ln>
      </c:spPr>
      <c:txPr>
        <a:bodyPr rot="0" spcFirstLastPara="0" vertOverflow="ellipsis" vert="horz" wrap="square" anchor="ctr" anchorCtr="1"/>
        <a:lstStyle/>
        <a:p>
          <a:pPr>
            <a:defRPr lang="en-US" sz="825" b="0" i="0" u="none" strike="noStrike" kern="1200" baseline="0">
              <a:solidFill>
                <a:srgbClr val="000000"/>
              </a:solidFill>
              <a:latin typeface="Arial" panose="020B0604020202020204"/>
              <a:ea typeface="Arial" panose="020B0604020202020204"/>
              <a:cs typeface="Arial" panose="020B0604020202020204"/>
            </a:defRPr>
          </a:pPr>
        </a:p>
      </c:txPr>
    </c:legend>
    <c:plotVisOnly val="1"/>
    <c:dispBlanksAs val="gap"/>
    <c:showDLblsOverMax val="0"/>
  </c:chart>
  <c:spPr>
    <a:solidFill>
      <a:srgbClr val="FFFFFF"/>
    </a:solidFill>
    <a:ln w="9525" cap="flat" cmpd="sng" algn="ctr">
      <a:noFill/>
      <a:prstDash val="solid"/>
      <a:round/>
    </a:ln>
  </c:spPr>
  <c:txPr>
    <a:bodyPr/>
    <a:lstStyle/>
    <a:p>
      <a:pPr>
        <a:defRPr lang="zh-CN" sz="825" b="0" i="0" u="none" strike="noStrike" baseline="0">
          <a:solidFill>
            <a:srgbClr val="000000"/>
          </a:solidFill>
          <a:latin typeface="Arial" panose="020B0604020202020204"/>
          <a:ea typeface="Arial" panose="020B0604020202020204"/>
          <a:cs typeface="Arial" panose="020B0604020202020204"/>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hart" Target="../charts/chart2.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pic>
        <p:nvPicPr>
          <p:cNvPr id="2097169" name="object 4"/>
          <p:cNvPicPr/>
          <p:nvPr/>
        </p:nvPicPr>
        <p:blipFill rotWithShape="1">
          <a:blip r:embed="rId1" cstate="print"/>
          <a:srcRect t="-289" r="53640" b="-1"/>
          <a:stretch>
            <a:fillRect/>
          </a:stretch>
        </p:blipFill>
        <p:spPr>
          <a:xfrm>
            <a:off x="0" y="1"/>
            <a:ext cx="3086100" cy="4948493"/>
          </a:xfrm>
          <a:prstGeom prst="rect">
            <a:avLst/>
          </a:prstGeom>
        </p:spPr>
      </p:pic>
      <p:sp>
        <p:nvSpPr>
          <p:cNvPr id="1048690" name="TextBox 8"/>
          <p:cNvSpPr txBox="1"/>
          <p:nvPr/>
        </p:nvSpPr>
        <p:spPr>
          <a:xfrm>
            <a:off x="0" y="2499742"/>
            <a:ext cx="9144000" cy="680123"/>
          </a:xfrm>
          <a:prstGeom prst="rect">
            <a:avLst/>
          </a:prstGeom>
          <a:noFill/>
        </p:spPr>
        <p:txBody>
          <a:bodyPr wrap="square" lIns="68580" tIns="34290" rIns="68580" bIns="34290" rtlCol="0">
            <a:spAutoFit/>
          </a:bodyPr>
          <a:lstStyle/>
          <a:p>
            <a:pPr algn="ctr">
              <a:lnSpc>
                <a:spcPct val="150000"/>
              </a:lnSpc>
            </a:pPr>
            <a:r>
              <a:rPr lang="en-US" altLang="zh-CN" sz="3000" b="1" dirty="0">
                <a:solidFill>
                  <a:srgbClr val="0070C0"/>
                </a:solidFill>
                <a:latin typeface="微软雅黑" panose="020B0503020204020204" charset="-122"/>
                <a:ea typeface="微软雅黑" panose="020B0503020204020204" charset="-122"/>
              </a:rPr>
              <a:t>CMCC views on Rel-19 RAN4 topics</a:t>
            </a:r>
            <a:endParaRPr lang="en-US" altLang="zh-CN" sz="3000" b="1" dirty="0">
              <a:solidFill>
                <a:srgbClr val="0070C0"/>
              </a:solidFill>
              <a:latin typeface="微软雅黑" panose="020B0503020204020204" charset="-122"/>
              <a:ea typeface="微软雅黑" panose="020B0503020204020204" charset="-122"/>
            </a:endParaRPr>
          </a:p>
        </p:txBody>
      </p:sp>
      <p:sp>
        <p:nvSpPr>
          <p:cNvPr id="8193" name="Rectangle 1"/>
          <p:cNvSpPr>
            <a:spLocks noChangeArrowheads="1"/>
          </p:cNvSpPr>
          <p:nvPr/>
        </p:nvSpPr>
        <p:spPr bwMode="auto">
          <a:xfrm>
            <a:off x="251520" y="584125"/>
            <a:ext cx="8568952" cy="1677382"/>
          </a:xfrm>
          <a:prstGeom prst="rect">
            <a:avLst/>
          </a:prstGeom>
          <a:noFill/>
          <a:ln w="9525">
            <a:noFill/>
            <a:miter lim="800000"/>
          </a:ln>
          <a:effectLst/>
        </p:spPr>
        <p:txBody>
          <a:bodyPr vert="horz" wrap="square" lIns="91440" tIns="45720" rIns="91440" bIns="45720" numCol="1" anchor="ctr" anchorCtr="0" compatLnSpc="1">
            <a:spAutoFit/>
          </a:bodyPr>
          <a:lstStyle/>
          <a:p>
            <a:pPr fontAlgn="auto" hangingPunct="1">
              <a:spcAft>
                <a:spcPts val="900"/>
              </a:spcAft>
            </a:pPr>
            <a:r>
              <a:rPr lang="en-GB" altLang="zh-CN" sz="1400" b="1" dirty="0">
                <a:effectLst/>
                <a:latin typeface="Arial" panose="020B0604020202020204" pitchFamily="34" charset="0"/>
                <a:ea typeface="Times New Roman" panose="02020603050405020304" pitchFamily="18" charset="0"/>
              </a:rPr>
              <a:t>3GPP TSG RAN Meeting #101			</a:t>
            </a:r>
            <a:r>
              <a:rPr lang="en-GB" altLang="zh-CN" sz="1400" b="1" dirty="0">
                <a:effectLst/>
                <a:latin typeface="Arial" panose="020B0604020202020204" pitchFamily="34" charset="0"/>
                <a:ea typeface="MS Mincho" panose="02020609040205080304" pitchFamily="49" charset="-128"/>
              </a:rPr>
              <a:t>	                                 </a:t>
            </a:r>
            <a:r>
              <a:rPr lang="en-GB" altLang="zh-CN" sz="1400" b="1" dirty="0">
                <a:effectLst/>
                <a:latin typeface="Arial" panose="020B0604020202020204" pitchFamily="34" charset="0"/>
                <a:ea typeface="Times New Roman" panose="02020603050405020304" pitchFamily="18" charset="0"/>
              </a:rPr>
              <a:t>RP-232228</a:t>
            </a:r>
            <a:endParaRPr lang="zh-CN" altLang="zh-CN" sz="1400" dirty="0">
              <a:effectLst/>
              <a:latin typeface="Times New Roman" panose="02020603050405020304" pitchFamily="18" charset="0"/>
              <a:ea typeface="Times New Roman" panose="02020603050405020304" pitchFamily="18" charset="0"/>
            </a:endParaRPr>
          </a:p>
          <a:p>
            <a:pPr hangingPunct="0">
              <a:spcAft>
                <a:spcPts val="900"/>
              </a:spcAft>
            </a:pPr>
            <a:r>
              <a:rPr lang="en-GB" altLang="zh-CN" sz="1400" b="1" dirty="0">
                <a:effectLst/>
                <a:latin typeface="Arial" panose="020B0604020202020204" pitchFamily="34" charset="0"/>
                <a:ea typeface="Times New Roman" panose="02020603050405020304" pitchFamily="18" charset="0"/>
              </a:rPr>
              <a:t>Bangalore, India, September 11-15, 2023</a:t>
            </a:r>
            <a:endParaRPr lang="zh-CN" altLang="zh-CN" sz="1400" dirty="0">
              <a:effectLst/>
              <a:latin typeface="Times New Roman" panose="02020603050405020304" pitchFamily="18" charset="0"/>
              <a:ea typeface="Times New Roman" panose="02020603050405020304" pitchFamily="18" charset="0"/>
            </a:endParaRPr>
          </a:p>
          <a:p>
            <a:pPr hangingPunct="0"/>
            <a:r>
              <a:rPr lang="en-US" altLang="zh-CN" sz="1400" b="1" dirty="0">
                <a:latin typeface="Arial" panose="020B0604020202020204" pitchFamily="34" charset="0"/>
                <a:ea typeface="Times New Roman" panose="02020603050405020304" pitchFamily="18" charset="0"/>
                <a:cs typeface="Arial" panose="020B0604020202020204" pitchFamily="34" charset="0"/>
              </a:rPr>
              <a:t>Agenda Item:   8A.3</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Source:            CMCC</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Document for: Discussion</a:t>
            </a:r>
            <a:endParaRPr lang="en-GB" altLang="zh-CN" sz="1400" b="1" dirty="0">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GB"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1760" y="1923678"/>
            <a:ext cx="3960440" cy="830997"/>
          </a:xfrm>
          <a:prstGeom prst="rect">
            <a:avLst/>
          </a:prstGeom>
          <a:noFill/>
        </p:spPr>
        <p:txBody>
          <a:bodyPr wrap="square" rtlCol="0">
            <a:spAutoFit/>
          </a:bodyPr>
          <a:lstStyle/>
          <a:p>
            <a:r>
              <a:rPr lang="en-US" altLang="zh-CN" sz="4800" b="1" dirty="0">
                <a:solidFill>
                  <a:srgbClr val="0070C0"/>
                </a:solidFill>
              </a:rPr>
              <a:t>THANK YOU</a:t>
            </a:r>
            <a:r>
              <a:rPr lang="zh-CN" altLang="en-US" sz="4800" b="1" dirty="0">
                <a:solidFill>
                  <a:srgbClr val="0070C0"/>
                </a:solidFill>
              </a:rPr>
              <a:t>！</a:t>
            </a:r>
            <a:endParaRPr lang="zh-CN" altLang="en-US" sz="4800" b="1" dirty="0">
              <a:solidFill>
                <a:srgbClr val="0070C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107504" y="267494"/>
            <a:ext cx="8321543" cy="574490"/>
          </a:xfrm>
          <a:prstGeom prst="rect">
            <a:avLst/>
          </a:prstGeom>
        </p:spPr>
        <p:txBody>
          <a:bodyPr vert="horz" lIns="68576" tIns="34289" rIns="68576" bIns="34289" rtlCol="0" anchor="ctr">
            <a:noAutofit/>
          </a:bodyPr>
          <a:lstStyle/>
          <a:p>
            <a:pPr defTabSz="685800">
              <a:defRPr/>
            </a:pPr>
            <a:r>
              <a:rPr lang="en-US" altLang="zh-CN" sz="2100" b="1" dirty="0">
                <a:latin typeface="+mj-lt"/>
                <a:ea typeface="微软雅黑" panose="020B0503020204020204" charset="-122"/>
                <a:cs typeface="Times New Roman" panose="02020603050405020304" pitchFamily="18" charset="0"/>
              </a:rPr>
              <a:t>Annex: ATG network capacity demand</a:t>
            </a:r>
            <a:endParaRPr lang="zh-CN" altLang="en-US" sz="2100" b="1" dirty="0">
              <a:latin typeface="+mj-lt"/>
              <a:ea typeface="微软雅黑" panose="020B0503020204020204" charset="-122"/>
              <a:cs typeface="Times New Roman" panose="02020603050405020304" pitchFamily="18" charset="0"/>
            </a:endParaRPr>
          </a:p>
        </p:txBody>
      </p:sp>
      <p:sp>
        <p:nvSpPr>
          <p:cNvPr id="6" name="TextBox 5"/>
          <p:cNvSpPr txBox="1"/>
          <p:nvPr/>
        </p:nvSpPr>
        <p:spPr>
          <a:xfrm>
            <a:off x="179512" y="933626"/>
            <a:ext cx="8856984" cy="2308324"/>
          </a:xfrm>
          <a:prstGeom prst="rect">
            <a:avLst/>
          </a:prstGeom>
          <a:noFill/>
        </p:spPr>
        <p:txBody>
          <a:bodyPr wrap="square" rtlCol="0">
            <a:spAutoFit/>
          </a:bodyPr>
          <a:lstStyle/>
          <a:p>
            <a:r>
              <a:rPr lang="en-US" altLang="zh-CN" sz="1600" b="1" dirty="0">
                <a:effectLst/>
                <a:latin typeface="+mj-lt"/>
                <a:ea typeface="宋体" panose="02010600030101010101" pitchFamily="2" charset="-122"/>
                <a:cs typeface="Times New Roman" panose="02020603050405020304" pitchFamily="18" charset="0"/>
              </a:rPr>
              <a:t>100MHz is not enough for ATG network especially for very-busy route</a:t>
            </a:r>
            <a:endParaRPr lang="en-US" altLang="zh-CN" sz="1600" b="1" dirty="0">
              <a:effectLst/>
              <a:latin typeface="+mj-lt"/>
              <a:ea typeface="宋体" panose="02010600030101010101" pitchFamily="2" charset="-122"/>
              <a:cs typeface="Times New Roman" panose="02020603050405020304" pitchFamily="18" charset="0"/>
            </a:endParaRPr>
          </a:p>
          <a:p>
            <a:pPr marL="285750" indent="-285750" hangingPunct="0">
              <a:spcAft>
                <a:spcPts val="900"/>
              </a:spcAft>
              <a:buFont typeface="Arial" panose="020B0604020202020204" pitchFamily="34" charset="0"/>
              <a:buChar char="•"/>
            </a:pPr>
            <a:r>
              <a:rPr lang="en-US" altLang="zh-CN" sz="1400" dirty="0">
                <a:effectLst/>
                <a:latin typeface="+mj-lt"/>
                <a:ea typeface="宋体" panose="02010600030101010101" pitchFamily="2" charset="-122"/>
              </a:rPr>
              <a:t>According to the analysis in [3], even if we assume ATG network always use 64 QAM modulation scheme and </a:t>
            </a:r>
            <a:r>
              <a:rPr lang="en-US" altLang="zh-CN" sz="1400" dirty="0">
                <a:latin typeface="+mj-lt"/>
              </a:rPr>
              <a:t>144 seats per airplane with 80% passengers, of whom 50% use ATG services. for hexagon area, </a:t>
            </a:r>
            <a:endParaRPr lang="en-US" altLang="zh-CN" sz="1400" dirty="0">
              <a:effectLst/>
              <a:latin typeface="+mj-lt"/>
              <a:ea typeface="宋体" panose="02010600030101010101" pitchFamily="2" charset="-122"/>
            </a:endParaRPr>
          </a:p>
          <a:p>
            <a:pPr marL="742950" lvl="1" indent="-285750" hangingPunct="0">
              <a:spcAft>
                <a:spcPts val="900"/>
              </a:spcAft>
              <a:buFont typeface="Arial" panose="020B0604020202020204" pitchFamily="34" charset="0"/>
              <a:buChar char="•"/>
            </a:pPr>
            <a:r>
              <a:rPr lang="en-US" altLang="zh-CN" sz="1400" dirty="0">
                <a:effectLst/>
                <a:latin typeface="+mj-lt"/>
                <a:ea typeface="宋体" panose="02010600030101010101" pitchFamily="2" charset="-122"/>
              </a:rPr>
              <a:t>180km cell radius require 30M CBW for non-busy route; </a:t>
            </a:r>
            <a:endParaRPr lang="en-US" altLang="zh-CN" sz="1400" dirty="0">
              <a:effectLst/>
              <a:latin typeface="+mj-lt"/>
              <a:ea typeface="宋体" panose="02010600030101010101" pitchFamily="2" charset="-122"/>
            </a:endParaRPr>
          </a:p>
          <a:p>
            <a:pPr marL="742950" lvl="1" indent="-285750" hangingPunct="0">
              <a:spcAft>
                <a:spcPts val="900"/>
              </a:spcAft>
              <a:buFont typeface="Arial" panose="020B0604020202020204" pitchFamily="34" charset="0"/>
              <a:buChar char="•"/>
            </a:pPr>
            <a:r>
              <a:rPr lang="en-US" altLang="zh-CN" sz="1400" dirty="0">
                <a:effectLst/>
                <a:latin typeface="+mj-lt"/>
                <a:ea typeface="宋体" panose="02010600030101010101" pitchFamily="2" charset="-122"/>
              </a:rPr>
              <a:t>90km cell radius require 60M CBW for busy-route; </a:t>
            </a:r>
            <a:endParaRPr lang="en-US" altLang="zh-CN" sz="1400" dirty="0">
              <a:effectLst/>
              <a:latin typeface="+mj-lt"/>
              <a:ea typeface="宋体" panose="02010600030101010101" pitchFamily="2" charset="-122"/>
            </a:endParaRPr>
          </a:p>
          <a:p>
            <a:pPr marL="742950" lvl="1" indent="-285750" hangingPunct="0">
              <a:spcAft>
                <a:spcPts val="900"/>
              </a:spcAft>
              <a:buFont typeface="Arial" panose="020B0604020202020204" pitchFamily="34" charset="0"/>
              <a:buChar char="•"/>
            </a:pPr>
            <a:r>
              <a:rPr lang="en-US" altLang="zh-CN" sz="1400" dirty="0">
                <a:effectLst/>
                <a:latin typeface="+mj-lt"/>
                <a:ea typeface="宋体" panose="02010600030101010101" pitchFamily="2" charset="-122"/>
              </a:rPr>
              <a:t>90km cell radius require 100M CBW for very-busy routes</a:t>
            </a:r>
            <a:endParaRPr lang="en-US" altLang="zh-CN" sz="1400" dirty="0">
              <a:effectLst/>
              <a:latin typeface="+mj-lt"/>
              <a:ea typeface="宋体" panose="02010600030101010101" pitchFamily="2" charset="-122"/>
            </a:endParaRPr>
          </a:p>
          <a:p>
            <a:pPr marL="285750" indent="-285750" hangingPunct="0">
              <a:spcAft>
                <a:spcPts val="900"/>
              </a:spcAft>
              <a:buFont typeface="Arial" panose="020B0604020202020204" pitchFamily="34" charset="0"/>
              <a:buChar char="•"/>
            </a:pPr>
            <a:r>
              <a:rPr lang="en-US" altLang="zh-CN" sz="1400" dirty="0">
                <a:latin typeface="+mj-lt"/>
                <a:ea typeface="宋体" panose="02010600030101010101" pitchFamily="2" charset="-122"/>
              </a:rPr>
              <a:t>If</a:t>
            </a:r>
            <a:r>
              <a:rPr lang="en-US" altLang="zh-CN" sz="1400" dirty="0">
                <a:effectLst/>
                <a:latin typeface="+mj-lt"/>
                <a:ea typeface="宋体" panose="02010600030101010101" pitchFamily="2" charset="-122"/>
              </a:rPr>
              <a:t> ATG use 16 QAM or even QPSK due to large propagation loss from service </a:t>
            </a:r>
            <a:r>
              <a:rPr lang="en-US" altLang="zh-CN" sz="1400" dirty="0" err="1">
                <a:effectLst/>
                <a:latin typeface="+mj-lt"/>
                <a:ea typeface="宋体" panose="02010600030101010101" pitchFamily="2" charset="-122"/>
              </a:rPr>
              <a:t>gNB</a:t>
            </a:r>
            <a:r>
              <a:rPr lang="en-US" altLang="zh-CN" sz="1400" dirty="0">
                <a:effectLst/>
                <a:latin typeface="+mj-lt"/>
                <a:ea typeface="宋体" panose="02010600030101010101" pitchFamily="2" charset="-122"/>
              </a:rPr>
              <a:t>. Larger than 100MHz CBW is required especially for very busy-route.</a:t>
            </a:r>
            <a:endParaRPr lang="zh-CN" altLang="zh-CN" sz="1400" dirty="0">
              <a:effectLst/>
              <a:latin typeface="+mj-lt"/>
              <a:ea typeface="宋体" panose="02010600030101010101" pitchFamily="2" charset="-122"/>
            </a:endParaRPr>
          </a:p>
        </p:txBody>
      </p:sp>
      <p:sp>
        <p:nvSpPr>
          <p:cNvPr id="7" name="TextBox 6"/>
          <p:cNvSpPr txBox="1"/>
          <p:nvPr/>
        </p:nvSpPr>
        <p:spPr>
          <a:xfrm>
            <a:off x="0" y="4866501"/>
            <a:ext cx="8827944" cy="276999"/>
          </a:xfrm>
          <a:prstGeom prst="rect">
            <a:avLst/>
          </a:prstGeom>
          <a:noFill/>
        </p:spPr>
        <p:txBody>
          <a:bodyPr wrap="square" rtlCol="0">
            <a:spAutoFit/>
          </a:bodyPr>
          <a:lstStyle/>
          <a:p>
            <a:r>
              <a:rPr lang="en-US" altLang="zh-CN" sz="1200" i="1" dirty="0">
                <a:latin typeface="+mj-lt"/>
                <a:cs typeface="Times New Roman" panose="02020603050405020304" pitchFamily="18" charset="0"/>
              </a:rPr>
              <a:t>[3] R4-2215482, ATG co-existence simulation assumption, CMCC</a:t>
            </a:r>
            <a:endParaRPr lang="zh-CN" altLang="en-US" sz="1200" i="1" dirty="0">
              <a:latin typeface="+mj-lt"/>
              <a:cs typeface="Times New Roman" panose="02020603050405020304" pitchFamily="18" charset="0"/>
            </a:endParaRPr>
          </a:p>
        </p:txBody>
      </p:sp>
      <p:graphicFrame>
        <p:nvGraphicFramePr>
          <p:cNvPr id="2" name="Table 1"/>
          <p:cNvGraphicFramePr>
            <a:graphicFrameLocks noGrp="1"/>
          </p:cNvGraphicFramePr>
          <p:nvPr/>
        </p:nvGraphicFramePr>
        <p:xfrm>
          <a:off x="597547" y="3640692"/>
          <a:ext cx="7632849" cy="1066800"/>
        </p:xfrm>
        <a:graphic>
          <a:graphicData uri="http://schemas.openxmlformats.org/drawingml/2006/table">
            <a:tbl>
              <a:tblPr firstRow="1" firstCol="1" bandRow="1">
                <a:tableStyleId>{5C22544A-7EE6-4342-B048-85BDC9FD1C3A}</a:tableStyleId>
              </a:tblPr>
              <a:tblGrid>
                <a:gridCol w="1354396"/>
                <a:gridCol w="1132390"/>
                <a:gridCol w="1506925"/>
                <a:gridCol w="1213046"/>
                <a:gridCol w="1213046"/>
                <a:gridCol w="1213046"/>
              </a:tblGrid>
              <a:tr h="0">
                <a:tc>
                  <a:txBody>
                    <a:bodyPr/>
                    <a:lstStyle/>
                    <a:p>
                      <a:pPr algn="just">
                        <a:lnSpc>
                          <a:spcPts val="1400"/>
                        </a:lnSpc>
                        <a:spcBef>
                          <a:spcPts val="900"/>
                        </a:spcBef>
                      </a:pPr>
                      <a:r>
                        <a:rPr lang="en-US" sz="1200" kern="10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5">
                  <a:txBody>
                    <a:bodyPr/>
                    <a:lstStyle/>
                    <a:p>
                      <a:pPr algn="ctr">
                        <a:lnSpc>
                          <a:spcPts val="1400"/>
                        </a:lnSpc>
                        <a:spcBef>
                          <a:spcPts val="900"/>
                        </a:spcBef>
                      </a:pPr>
                      <a:r>
                        <a:rPr lang="en-US" sz="1200" kern="100">
                          <a:effectLst/>
                        </a:rPr>
                        <a:t>Radius of one hexagon area/km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cPr/>
                </a:tc>
                <a:tc hMerge="1">
                  <a:tcPr/>
                </a:tc>
                <a:tc hMerge="1">
                  <a:tcPr/>
                </a:tc>
                <a:tc hMerge="1">
                  <a:tcPr/>
                </a:tc>
              </a:tr>
              <a:tr h="0">
                <a:tc>
                  <a:txBody>
                    <a:bodyPr/>
                    <a:lstStyle/>
                    <a:p>
                      <a:pPr algn="just">
                        <a:lnSpc>
                          <a:spcPts val="1400"/>
                        </a:lnSpc>
                        <a:spcBef>
                          <a:spcPts val="900"/>
                        </a:spcBef>
                      </a:pPr>
                      <a:r>
                        <a:rPr lang="en-US" sz="1200" kern="10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120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150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180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gridSpan="6">
                  <a:txBody>
                    <a:bodyPr/>
                    <a:lstStyle/>
                    <a:p>
                      <a:pPr algn="just">
                        <a:lnSpc>
                          <a:spcPts val="1400"/>
                        </a:lnSpc>
                        <a:spcBef>
                          <a:spcPts val="900"/>
                        </a:spcBef>
                      </a:pPr>
                      <a:r>
                        <a:rPr lang="en-US" sz="1200" kern="100">
                          <a:effectLst/>
                        </a:rPr>
                        <a:t>Equal to DL target throughput (39.25Mbps) in table 2 * corresponding number of airplanes in table 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cPr/>
                </a:tc>
                <a:tc hMerge="1">
                  <a:tcPr/>
                </a:tc>
                <a:tc hMerge="1">
                  <a:tcPr/>
                </a:tc>
                <a:tc hMerge="1">
                  <a:tcPr/>
                </a:tc>
                <a:tc hMerge="1">
                  <a:tcPr/>
                </a:tc>
              </a:tr>
              <a:tr h="0">
                <a:tc>
                  <a:txBody>
                    <a:bodyPr/>
                    <a:lstStyle/>
                    <a:p>
                      <a:pPr algn="just">
                        <a:lnSpc>
                          <a:spcPts val="1400"/>
                        </a:lnSpc>
                        <a:spcBef>
                          <a:spcPts val="900"/>
                        </a:spcBef>
                      </a:pPr>
                      <a:r>
                        <a:rPr lang="en-US" sz="1200" kern="100">
                          <a:effectLst/>
                        </a:rPr>
                        <a:t>Non-busy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20.2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45.4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80.8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126.2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181.7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lnSpc>
                          <a:spcPts val="1400"/>
                        </a:lnSpc>
                        <a:spcBef>
                          <a:spcPts val="900"/>
                        </a:spcBef>
                      </a:pPr>
                      <a:r>
                        <a:rPr lang="en-US" sz="1200" kern="100">
                          <a:effectLst/>
                        </a:rPr>
                        <a:t>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93.2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209.8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373.0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582.8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839.2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lnSpc>
                          <a:spcPts val="1400"/>
                        </a:lnSpc>
                        <a:spcBef>
                          <a:spcPts val="900"/>
                        </a:spcBef>
                      </a:pPr>
                      <a:r>
                        <a:rPr lang="en-US" sz="1200" kern="100">
                          <a:effectLst/>
                        </a:rPr>
                        <a:t>Very 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149.4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336.2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597.7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933.8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dirty="0">
                          <a:effectLst/>
                        </a:rPr>
                        <a:t>1344.7</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8" name="TextBox 7"/>
          <p:cNvSpPr txBox="1"/>
          <p:nvPr/>
        </p:nvSpPr>
        <p:spPr>
          <a:xfrm>
            <a:off x="1575289" y="3413370"/>
            <a:ext cx="5677366" cy="276999"/>
          </a:xfrm>
          <a:prstGeom prst="rect">
            <a:avLst/>
          </a:prstGeom>
          <a:noFill/>
        </p:spPr>
        <p:txBody>
          <a:bodyPr wrap="square">
            <a:spAutoFit/>
          </a:bodyPr>
          <a:lstStyle/>
          <a:p>
            <a:pPr algn="ctr">
              <a:spcBef>
                <a:spcPts val="900"/>
              </a:spcBef>
              <a:spcAft>
                <a:spcPts val="900"/>
              </a:spcAft>
            </a:pPr>
            <a:r>
              <a:rPr lang="en-US" altLang="zh-CN" sz="1200" b="1" i="1" kern="100" dirty="0">
                <a:effectLst/>
                <a:latin typeface="+mj-lt"/>
                <a:ea typeface="宋体" panose="02010600030101010101" pitchFamily="2" charset="-122"/>
                <a:cs typeface="Times New Roman" panose="02020603050405020304" pitchFamily="18" charset="0"/>
              </a:rPr>
              <a:t>Table 1. capacity demand for each hexagon with different radius/Mbps</a:t>
            </a:r>
            <a:endParaRPr lang="zh-CN" altLang="zh-CN" sz="1400" kern="100" dirty="0">
              <a:effectLst/>
              <a:latin typeface="+mj-lt"/>
              <a:ea typeface="宋体" panose="02010600030101010101" pitchFamily="2"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23528" y="267494"/>
            <a:ext cx="8321543" cy="574490"/>
          </a:xfrm>
          <a:prstGeom prst="rect">
            <a:avLst/>
          </a:prstGeom>
        </p:spPr>
        <p:txBody>
          <a:bodyPr vert="horz" lIns="68576" tIns="34289" rIns="68576" bIns="34289" rtlCol="0" anchor="ctr">
            <a:noAutofit/>
          </a:bodyPr>
          <a:lstStyle/>
          <a:p>
            <a:pPr defTabSz="685800">
              <a:defRPr/>
            </a:pPr>
            <a:r>
              <a:rPr lang="en-US" altLang="zh-CN" sz="2100" b="1" dirty="0">
                <a:latin typeface="+mj-lt"/>
                <a:ea typeface="微软雅黑" panose="020B0503020204020204" charset="-122"/>
              </a:rPr>
              <a:t>Annex: FR2 operation for ATG</a:t>
            </a:r>
            <a:endParaRPr lang="zh-CN" altLang="en-US" sz="2100" b="1" dirty="0">
              <a:latin typeface="+mj-lt"/>
              <a:ea typeface="微软雅黑" panose="020B0503020204020204" charset="-122"/>
            </a:endParaRPr>
          </a:p>
        </p:txBody>
      </p:sp>
      <p:sp>
        <p:nvSpPr>
          <p:cNvPr id="6" name="TextBox 5"/>
          <p:cNvSpPr txBox="1"/>
          <p:nvPr/>
        </p:nvSpPr>
        <p:spPr>
          <a:xfrm>
            <a:off x="0" y="778952"/>
            <a:ext cx="9144000" cy="2031325"/>
          </a:xfrm>
          <a:prstGeom prst="rect">
            <a:avLst/>
          </a:prstGeom>
          <a:noFill/>
        </p:spPr>
        <p:txBody>
          <a:bodyPr wrap="square" rtlCol="0">
            <a:spAutoFit/>
          </a:bodyPr>
          <a:lstStyle/>
          <a:p>
            <a:pPr marL="285750" indent="-285750">
              <a:buFont typeface="Arial" panose="020B0604020202020204" pitchFamily="34" charset="0"/>
              <a:buChar char="•"/>
            </a:pPr>
            <a:r>
              <a:rPr lang="en-US" altLang="zh-CN" sz="1400" dirty="0">
                <a:latin typeface="+mj-lt"/>
              </a:rPr>
              <a:t>Compared with FR1, </a:t>
            </a:r>
            <a:r>
              <a:rPr lang="en-US" altLang="zh-CN" sz="1400" dirty="0">
                <a:effectLst/>
                <a:latin typeface="+mj-lt"/>
                <a:ea typeface="宋体" panose="02010600030101010101" pitchFamily="2" charset="-122"/>
              </a:rPr>
              <a:t>FR2 </a:t>
            </a:r>
            <a:r>
              <a:rPr lang="en-US" altLang="zh-CN" sz="1400" dirty="0">
                <a:latin typeface="+mj-lt"/>
                <a:ea typeface="宋体" panose="02010600030101010101" pitchFamily="2" charset="-122"/>
              </a:rPr>
              <a:t>ATG BS to TN BS interference would be reduced to some extent</a:t>
            </a:r>
            <a:r>
              <a:rPr lang="en-US" altLang="zh-CN" sz="1400" dirty="0">
                <a:latin typeface="+mj-lt"/>
              </a:rPr>
              <a:t> due to larger propagation loss.</a:t>
            </a:r>
            <a:endParaRPr lang="en-US" altLang="zh-CN" sz="1400" dirty="0">
              <a:latin typeface="+mj-lt"/>
              <a:ea typeface="宋体" panose="02010600030101010101" pitchFamily="2" charset="-122"/>
            </a:endParaRPr>
          </a:p>
          <a:p>
            <a:pPr marL="285750" indent="-285750">
              <a:buFont typeface="Arial" panose="020B0604020202020204" pitchFamily="34" charset="0"/>
              <a:buChar char="•"/>
            </a:pPr>
            <a:r>
              <a:rPr lang="en-US" altLang="zh-CN" sz="1400" dirty="0">
                <a:latin typeface="+mj-lt"/>
                <a:ea typeface="宋体" panose="02010600030101010101" pitchFamily="2" charset="-122"/>
              </a:rPr>
              <a:t>U</a:t>
            </a:r>
            <a:r>
              <a:rPr lang="en-US" altLang="zh-CN" sz="1400" dirty="0">
                <a:latin typeface="+mj-lt"/>
              </a:rPr>
              <a:t>sually </a:t>
            </a:r>
            <a:r>
              <a:rPr lang="en-US" altLang="zh-CN" sz="1400" dirty="0">
                <a:latin typeface="+mj-lt"/>
                <a:ea typeface="宋体" panose="02010600030101010101" pitchFamily="2" charset="-122"/>
              </a:rPr>
              <a:t>FR2 is not contiguous coverage, making isolation distance solut</a:t>
            </a:r>
            <a:r>
              <a:rPr lang="en-US" altLang="zh-CN" sz="1400" dirty="0">
                <a:latin typeface="+mj-lt"/>
              </a:rPr>
              <a:t>i</a:t>
            </a:r>
            <a:r>
              <a:rPr lang="en-US" altLang="zh-CN" sz="1400" dirty="0">
                <a:latin typeface="+mj-lt"/>
                <a:ea typeface="宋体" panose="02010600030101010101" pitchFamily="2" charset="-122"/>
              </a:rPr>
              <a:t>on more feasible</a:t>
            </a:r>
            <a:endParaRPr lang="en-US" altLang="zh-CN" sz="1400" dirty="0">
              <a:effectLst/>
              <a:latin typeface="+mj-lt"/>
              <a:ea typeface="宋体" panose="02010600030101010101" pitchFamily="2" charset="-122"/>
            </a:endParaRPr>
          </a:p>
          <a:p>
            <a:pPr marL="285750" indent="-285750">
              <a:buFont typeface="Arial" panose="020B0604020202020204" pitchFamily="34" charset="0"/>
              <a:buChar char="•"/>
            </a:pPr>
            <a:r>
              <a:rPr lang="en-US" altLang="zh-CN" sz="1400" dirty="0">
                <a:effectLst/>
                <a:latin typeface="+mj-lt"/>
                <a:ea typeface="宋体" panose="02010600030101010101" pitchFamily="2" charset="-122"/>
              </a:rPr>
              <a:t>Simulation results show that </a:t>
            </a:r>
            <a:r>
              <a:rPr lang="en-US" altLang="zh-CN" sz="1400" b="1" dirty="0">
                <a:latin typeface="+mj-lt"/>
                <a:ea typeface="宋体" panose="02010600030101010101" pitchFamily="2" charset="-122"/>
              </a:rPr>
              <a:t>tens of km cell range </a:t>
            </a:r>
            <a:r>
              <a:rPr lang="en-US" altLang="zh-CN" sz="1400" dirty="0">
                <a:latin typeface="+mj-lt"/>
                <a:ea typeface="宋体" panose="02010600030101010101" pitchFamily="2" charset="-122"/>
              </a:rPr>
              <a:t>is achievable for FR2</a:t>
            </a:r>
            <a:endParaRPr lang="en-US" altLang="zh-CN" sz="1400" dirty="0">
              <a:latin typeface="+mj-lt"/>
              <a:ea typeface="宋体" panose="02010600030101010101" pitchFamily="2" charset="-122"/>
            </a:endParaRPr>
          </a:p>
          <a:p>
            <a:pPr marL="742950" lvl="1" indent="-285750">
              <a:buFont typeface="Arial" panose="020B0604020202020204" pitchFamily="34" charset="0"/>
              <a:buChar char="•"/>
            </a:pPr>
            <a:r>
              <a:rPr lang="en-US" altLang="zh-CN" sz="1400" dirty="0">
                <a:latin typeface="+mj-lt"/>
                <a:ea typeface="宋体" panose="02010600030101010101" pitchFamily="2" charset="-122"/>
                <a:cs typeface="Times New Roman" panose="02020603050405020304" pitchFamily="18" charset="0"/>
              </a:rPr>
              <a:t>At 100km cell edge, SNR is -4.3 dB for 16*4*2 antenna configuration and -7.3dB for 16*2*2 UE antenna configuration</a:t>
            </a:r>
            <a:endParaRPr lang="en-US" altLang="zh-CN" sz="1400" dirty="0">
              <a:latin typeface="+mj-lt"/>
              <a:ea typeface="宋体" panose="02010600030101010101" pitchFamily="2" charset="-122"/>
              <a:cs typeface="Times New Roman" panose="02020603050405020304" pitchFamily="18" charset="0"/>
            </a:endParaRPr>
          </a:p>
          <a:p>
            <a:pPr marL="742950" lvl="1" indent="-285750">
              <a:buFont typeface="Arial" panose="020B0604020202020204" pitchFamily="34" charset="0"/>
              <a:buChar char="•"/>
            </a:pPr>
            <a:r>
              <a:rPr lang="en-US" altLang="zh-CN" sz="1400" dirty="0">
                <a:effectLst/>
                <a:latin typeface="+mj-lt"/>
                <a:ea typeface="宋体" panose="02010600030101010101" pitchFamily="2" charset="-122"/>
                <a:cs typeface="Times New Roman" panose="02020603050405020304" pitchFamily="18" charset="0"/>
              </a:rPr>
              <a:t>At 80km cell edge, SNR is -2.4dB </a:t>
            </a:r>
            <a:r>
              <a:rPr lang="en-US" altLang="zh-CN" sz="1400" dirty="0">
                <a:latin typeface="+mj-lt"/>
                <a:ea typeface="宋体" panose="02010600030101010101" pitchFamily="2" charset="-122"/>
                <a:cs typeface="Times New Roman" panose="02020603050405020304" pitchFamily="18" charset="0"/>
              </a:rPr>
              <a:t>for 16*4*2 antenna configuration and -5.4dB for 16*2*2 UE antenna configuration</a:t>
            </a:r>
            <a:endParaRPr lang="en-US" altLang="zh-CN" sz="1400" dirty="0">
              <a:effectLst/>
              <a:latin typeface="+mj-lt"/>
              <a:ea typeface="宋体" panose="02010600030101010101" pitchFamily="2" charset="-122"/>
              <a:cs typeface="Times New Roman" panose="02020603050405020304" pitchFamily="18" charset="0"/>
            </a:endParaRPr>
          </a:p>
          <a:p>
            <a:pPr marL="742950" lvl="1" indent="-285750">
              <a:buFont typeface="Arial" panose="020B0604020202020204" pitchFamily="34" charset="0"/>
              <a:buChar char="•"/>
            </a:pPr>
            <a:r>
              <a:rPr lang="en-US" altLang="zh-CN" sz="1400" dirty="0">
                <a:latin typeface="+mj-lt"/>
                <a:ea typeface="宋体" panose="02010600030101010101" pitchFamily="2" charset="-122"/>
                <a:cs typeface="Times New Roman" panose="02020603050405020304" pitchFamily="18" charset="0"/>
              </a:rPr>
              <a:t>At 60km cell edge, SNR is 0.19dB for 16*4*2 antenna configuration and -2.8dB for 16*2*2 UE antenna configuration</a:t>
            </a:r>
            <a:endParaRPr lang="en-US" altLang="zh-CN" sz="1400" dirty="0">
              <a:effectLst/>
              <a:latin typeface="+mj-lt"/>
              <a:ea typeface="宋体" panose="02010600030101010101" pitchFamily="2" charset="-122"/>
              <a:cs typeface="Times New Roman" panose="02020603050405020304" pitchFamily="18" charset="0"/>
            </a:endParaRPr>
          </a:p>
        </p:txBody>
      </p:sp>
      <p:graphicFrame>
        <p:nvGraphicFramePr>
          <p:cNvPr id="4" name="Chart 3"/>
          <p:cNvGraphicFramePr/>
          <p:nvPr/>
        </p:nvGraphicFramePr>
        <p:xfrm>
          <a:off x="5473681" y="2771871"/>
          <a:ext cx="3101260" cy="214183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 name="Chart 4"/>
          <p:cNvGraphicFramePr/>
          <p:nvPr/>
        </p:nvGraphicFramePr>
        <p:xfrm>
          <a:off x="827584" y="2810277"/>
          <a:ext cx="3101259" cy="2141837"/>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119948" y="4921894"/>
            <a:ext cx="8471265" cy="261610"/>
          </a:xfrm>
          <a:prstGeom prst="rect">
            <a:avLst/>
          </a:prstGeom>
          <a:noFill/>
        </p:spPr>
        <p:txBody>
          <a:bodyPr wrap="square" rtlCol="0">
            <a:spAutoFit/>
          </a:bodyPr>
          <a:lstStyle/>
          <a:p>
            <a:r>
              <a:rPr lang="en-US" altLang="zh-CN" sz="1100" dirty="0">
                <a:latin typeface="+mj-lt"/>
                <a:cs typeface="Times New Roman" panose="02020603050405020304" pitchFamily="18" charset="0"/>
              </a:rPr>
              <a:t>Note: </a:t>
            </a:r>
            <a:r>
              <a:rPr lang="en-US" altLang="zh-CN" sz="1100" dirty="0" err="1">
                <a:latin typeface="+mj-lt"/>
                <a:cs typeface="Times New Roman" panose="02020603050405020304" pitchFamily="18" charset="0"/>
              </a:rPr>
              <a:t>gNB</a:t>
            </a:r>
            <a:r>
              <a:rPr lang="en-US" altLang="zh-CN" sz="1100" dirty="0">
                <a:latin typeface="+mj-lt"/>
                <a:cs typeface="Times New Roman" panose="02020603050405020304" pitchFamily="18" charset="0"/>
              </a:rPr>
              <a:t> reuse same simulation assumption as in TR 38.803, UE reuse similar assumption except for antenna element number</a:t>
            </a:r>
            <a:endParaRPr lang="zh-CN" altLang="en-US" sz="1100" dirty="0">
              <a:latin typeface="+mj-lt"/>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mj-lt"/>
                <a:ea typeface="+mj-ea"/>
                <a:cs typeface="+mj-cs"/>
              </a:rPr>
              <a:t>Principles and Timeline</a:t>
            </a:r>
            <a:endParaRPr kumimoji="0" lang="zh-CN" altLang="en-US"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fontScale="5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For Rel-19 </a:t>
            </a:r>
            <a:r>
              <a:rPr lang="en-US" altLang="zh-CN" sz="3200" dirty="0"/>
              <a:t>RAN4 topics, technologies </a:t>
            </a:r>
            <a:r>
              <a:rPr kumimoji="0" lang="en-US" altLang="zh-CN" sz="3200" b="0" i="0" u="none" strike="noStrike" kern="1200" cap="none" spc="0" normalizeH="0" baseline="0" noProof="0" dirty="0">
                <a:ln>
                  <a:noFill/>
                </a:ln>
                <a:solidFill>
                  <a:schemeClr val="tx1"/>
                </a:solidFill>
                <a:effectLst/>
                <a:uLnTx/>
                <a:uFillTx/>
                <a:latin typeface="+mn-lt"/>
                <a:ea typeface="+mn-ea"/>
                <a:cs typeface="+mn-cs"/>
              </a:rPr>
              <a:t>to meet clear and concrete commercial applications from operators should be prioritized.</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lang="en-US" altLang="zh-CN" sz="3200" noProof="0" dirty="0"/>
              <a:t>Enhancement WIs for FR1 RF, FR2 RF, RRM, gap and demodulation have already been conducted for 3 releases, only essential </a:t>
            </a:r>
            <a:r>
              <a:rPr kumimoji="0" lang="en-US" altLang="zh-CN" sz="3200" b="0" i="0" u="none" strike="noStrike" kern="1200" cap="none" spc="0" normalizeH="0" baseline="0" noProof="0" dirty="0">
                <a:ln>
                  <a:noFill/>
                </a:ln>
                <a:solidFill>
                  <a:schemeClr val="tx1"/>
                </a:solidFill>
                <a:effectLst/>
                <a:uLnTx/>
                <a:uFillTx/>
                <a:latin typeface="+mn-lt"/>
                <a:ea typeface="+mn-ea"/>
                <a:cs typeface="+mn-cs"/>
              </a:rPr>
              <a:t>and effective enhancements</a:t>
            </a:r>
            <a:r>
              <a:rPr kumimoji="0" lang="en-US" altLang="zh-CN" sz="3200" b="0" i="0" u="none" strike="noStrike" kern="1200" cap="none" spc="0" normalizeH="0" noProof="0" dirty="0">
                <a:ln>
                  <a:noFill/>
                </a:ln>
                <a:solidFill>
                  <a:schemeClr val="tx1"/>
                </a:solidFill>
                <a:effectLst/>
                <a:uLnTx/>
                <a:uFillTx/>
                <a:latin typeface="+mn-lt"/>
                <a:ea typeface="+mn-ea"/>
                <a:cs typeface="+mn-cs"/>
              </a:rPr>
              <a:t> </a:t>
            </a:r>
            <a:r>
              <a:rPr kumimoji="0" lang="en-US" altLang="zh-CN" sz="3200" b="0" i="0" u="none" strike="noStrike" kern="1200" cap="none" spc="0" normalizeH="0" baseline="0" noProof="0" dirty="0">
                <a:ln>
                  <a:noFill/>
                </a:ln>
                <a:solidFill>
                  <a:schemeClr val="tx1"/>
                </a:solidFill>
                <a:effectLst/>
                <a:uLnTx/>
                <a:uFillTx/>
                <a:latin typeface="+mn-lt"/>
                <a:ea typeface="+mn-ea"/>
                <a:cs typeface="+mn-cs"/>
              </a:rPr>
              <a:t>that has clear benefits and</a:t>
            </a:r>
            <a:r>
              <a:rPr kumimoji="0" lang="en-US" altLang="zh-CN" sz="3200" b="0" i="0" u="none" strike="noStrike" kern="1200" cap="none" spc="0" normalizeH="0" noProof="0" dirty="0">
                <a:ln>
                  <a:noFill/>
                </a:ln>
                <a:solidFill>
                  <a:schemeClr val="tx1"/>
                </a:solidFill>
                <a:effectLst/>
                <a:uLnTx/>
                <a:uFillTx/>
                <a:latin typeface="+mn-lt"/>
                <a:ea typeface="+mn-ea"/>
                <a:cs typeface="+mn-cs"/>
              </a:rPr>
              <a:t> </a:t>
            </a:r>
            <a:r>
              <a:rPr kumimoji="0" lang="en-US" altLang="zh-CN" sz="3200" b="0" i="0" u="none" strike="noStrike" kern="1200" cap="none" spc="0" normalizeH="0" baseline="0" noProof="0" dirty="0">
                <a:ln>
                  <a:noFill/>
                </a:ln>
                <a:solidFill>
                  <a:schemeClr val="tx1"/>
                </a:solidFill>
                <a:effectLst/>
                <a:uLnTx/>
                <a:uFillTx/>
                <a:latin typeface="+mn-lt"/>
                <a:ea typeface="+mn-ea"/>
                <a:cs typeface="+mn-cs"/>
              </a:rPr>
              <a:t>deployment demand should be prioritized</a:t>
            </a:r>
            <a:r>
              <a:rPr kumimoji="0" lang="en-US" altLang="zh-CN" sz="3200" b="0" i="0" u="none" strike="noStrike" kern="1200" cap="none" spc="0" normalizeH="0" noProof="0" dirty="0">
                <a:ln>
                  <a:noFill/>
                </a:ln>
                <a:solidFill>
                  <a:schemeClr val="tx1"/>
                </a:solidFill>
                <a:effectLst/>
                <a:uLnTx/>
                <a:uFillTx/>
                <a:latin typeface="+mn-lt"/>
                <a:ea typeface="+mn-ea"/>
                <a:cs typeface="+mn-cs"/>
              </a:rPr>
              <a:t> in Rel-19</a:t>
            </a:r>
            <a:r>
              <a:rPr kumimoji="0" lang="en-US" altLang="zh-CN" sz="3200" b="0" i="0" u="none" strike="noStrike" kern="1200" cap="none" spc="0" normalizeH="0" baseline="0" noProof="0" dirty="0">
                <a:ln>
                  <a:noFill/>
                </a:ln>
                <a:solidFill>
                  <a:schemeClr val="tx1"/>
                </a:solidFill>
                <a:effectLst/>
                <a:uLnTx/>
                <a:uFillTx/>
                <a:latin typeface="+mn-lt"/>
                <a:ea typeface="+mn-ea"/>
                <a:cs typeface="+mn-cs"/>
              </a:rPr>
              <a:t>.</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Timeline for Rel-19 RAN4</a:t>
            </a:r>
            <a:r>
              <a:rPr kumimoji="0" lang="en-US" altLang="zh-CN" sz="3200" b="0" i="0" u="none" strike="noStrike" kern="1200" cap="none" spc="0" normalizeH="0" noProof="0" dirty="0">
                <a:ln>
                  <a:noFill/>
                </a:ln>
                <a:solidFill>
                  <a:schemeClr val="tx1"/>
                </a:solidFill>
                <a:effectLst/>
                <a:uLnTx/>
                <a:uFillTx/>
                <a:latin typeface="+mn-lt"/>
                <a:ea typeface="+mn-ea"/>
                <a:cs typeface="+mn-cs"/>
              </a:rPr>
              <a:t> WIs</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742950" lvl="1" indent="-285750">
              <a:spcBef>
                <a:spcPct val="20000"/>
              </a:spcBef>
              <a:buFont typeface="Arial" panose="020B0604020202020204" pitchFamily="34" charset="0"/>
              <a:buChar char="–"/>
            </a:pPr>
            <a:r>
              <a:rPr lang="en-US" altLang="zh-CN" sz="2800" b="1" dirty="0"/>
              <a:t>Non-spectrum topics to be approved in March 2024</a:t>
            </a:r>
            <a:r>
              <a:rPr lang="en-US" altLang="zh-CN" sz="2800" dirty="0"/>
              <a:t> (RAN Chair guidance)</a:t>
            </a:r>
            <a:endParaRPr lang="en-US" altLang="zh-CN" sz="2800" dirty="0"/>
          </a:p>
          <a:p>
            <a:pPr marL="742950" lvl="1" indent="-285750">
              <a:spcBef>
                <a:spcPct val="20000"/>
              </a:spcBef>
              <a:buFont typeface="Arial" panose="020B0604020202020204" pitchFamily="34" charset="0"/>
              <a:buChar char="–"/>
            </a:pPr>
            <a:r>
              <a:rPr lang="en-US" altLang="zh-CN" sz="2800" b="1" dirty="0"/>
              <a:t>Performance only topics to be approved in June 2024 </a:t>
            </a:r>
            <a:r>
              <a:rPr lang="en-US" altLang="zh-CN" sz="2800" dirty="0"/>
              <a:t>considering the completion of Rel-18 performance part.</a:t>
            </a:r>
            <a:endParaRPr lang="en-US" altLang="zh-CN" sz="2800" dirty="0"/>
          </a:p>
          <a:p>
            <a:pPr marL="742950" lvl="1" indent="-285750">
              <a:spcBef>
                <a:spcPct val="20000"/>
              </a:spcBef>
              <a:buFont typeface="Arial" panose="020B0604020202020204" pitchFamily="34" charset="0"/>
              <a:buChar char="–"/>
            </a:pPr>
            <a:r>
              <a:rPr lang="en-US" altLang="zh-CN" sz="2800" b="1" dirty="0"/>
              <a:t>No hard timeline for spectrum topics approval. </a:t>
            </a:r>
            <a:r>
              <a:rPr lang="en-US" altLang="zh-CN" sz="2800" dirty="0"/>
              <a:t>Reserve dedicated TU for spectrum topics to meet operator deployment demand.</a:t>
            </a:r>
            <a:endParaRPr lang="en-US" altLang="zh-CN"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ATG enhancement (1/2)</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280435" y="1694246"/>
            <a:ext cx="8640960" cy="3394472"/>
          </a:xfrm>
          <a:prstGeom prst="rect">
            <a:avLst/>
          </a:prstGeom>
        </p:spPr>
        <p:txBody>
          <a:bodyPr>
            <a:normAutofit/>
          </a:bodyPr>
          <a:lstStyle/>
          <a:p>
            <a:pPr marL="800100" lvl="1" indent="-342900">
              <a:spcBef>
                <a:spcPct val="20000"/>
              </a:spcBef>
              <a:buFont typeface="Arial" panose="020B0604020202020204" pitchFamily="34" charset="0"/>
              <a:buChar char="•"/>
              <a:defRPr/>
            </a:pPr>
            <a:endParaRPr lang="en-US" altLang="zh-CN" dirty="0"/>
          </a:p>
        </p:txBody>
      </p:sp>
      <p:grpSp>
        <p:nvGrpSpPr>
          <p:cNvPr id="4" name="组合 20"/>
          <p:cNvGrpSpPr/>
          <p:nvPr/>
        </p:nvGrpSpPr>
        <p:grpSpPr>
          <a:xfrm>
            <a:off x="107504" y="736397"/>
            <a:ext cx="2697914" cy="438079"/>
            <a:chOff x="431362" y="3557138"/>
            <a:chExt cx="2769665" cy="359546"/>
          </a:xfrm>
        </p:grpSpPr>
        <p:sp>
          <p:nvSpPr>
            <p:cNvPr id="5"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7" name="矩形 14"/>
          <p:cNvSpPr/>
          <p:nvPr/>
        </p:nvSpPr>
        <p:spPr>
          <a:xfrm>
            <a:off x="191624" y="1174476"/>
            <a:ext cx="8844872" cy="3884140"/>
          </a:xfrm>
          <a:prstGeom prst="rect">
            <a:avLst/>
          </a:prstGeom>
          <a:noFill/>
          <a:ln w="12700">
            <a:solidFill>
              <a:schemeClr val="accent1"/>
            </a:solidFill>
          </a:ln>
        </p:spPr>
        <p:txBody>
          <a:bodyPr wrap="square">
            <a:spAutoFit/>
          </a:bodyPr>
          <a:lstStyle/>
          <a:p>
            <a:pPr marL="342900" indent="-342900" algn="just">
              <a:spcBef>
                <a:spcPct val="20000"/>
              </a:spcBef>
              <a:buFont typeface="Arial" panose="020B0604020202020204" pitchFamily="34" charset="0"/>
              <a:buChar char="•"/>
              <a:defRPr/>
            </a:pP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As promising solution for aviation internet, ATG network attract operators and aircraft industry’s interest to provide services for all passengers during the whole journey. </a:t>
            </a:r>
            <a:endPar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a:p>
            <a:pPr marL="342900" indent="-342900" algn="just">
              <a:spcBef>
                <a:spcPct val="20000"/>
              </a:spcBef>
              <a:buFont typeface="Arial" panose="020B0604020202020204" pitchFamily="34" charset="0"/>
              <a:buChar char="•"/>
              <a:defRPr/>
            </a:pP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In May 2023, Chinese Ministry of Industry and Information Technology release trial spectrum to CMCC for ATG technical testing. </a:t>
            </a:r>
            <a:endPar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a:p>
            <a:pPr marL="342900" indent="-342900" algn="just">
              <a:spcBef>
                <a:spcPct val="20000"/>
              </a:spcBef>
              <a:buFont typeface="Arial" panose="020B0604020202020204" pitchFamily="34" charset="0"/>
              <a:buChar char="•"/>
              <a:defRPr/>
            </a:pP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In R18, RAN4 start the standardization that only focus on </a:t>
            </a:r>
            <a:r>
              <a:rPr kumimoji="0" lang="en-US" altLang="zh-CN" sz="1600" b="1"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FR1 single carrier scenario</a:t>
            </a: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 </a:t>
            </a:r>
            <a:endPar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a:p>
            <a:pPr marL="342900" indent="-342900" algn="just">
              <a:spcBef>
                <a:spcPct val="20000"/>
              </a:spcBef>
              <a:buFont typeface="Arial" panose="020B0604020202020204" pitchFamily="34" charset="0"/>
              <a:buChar char="•"/>
              <a:defRPr/>
            </a:pPr>
            <a:r>
              <a:rPr lang="en-US" altLang="zh-CN" sz="1600" dirty="0">
                <a:effectLst/>
                <a:latin typeface="+mj-lt"/>
                <a:ea typeface="宋体" panose="02010600030101010101" pitchFamily="2" charset="-122"/>
              </a:rPr>
              <a:t>Following issues are found during R18 which needs further enhancement in R19.</a:t>
            </a:r>
            <a:endPar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a:p>
            <a:pPr marL="800100" lvl="1" indent="-342900" algn="just">
              <a:spcBef>
                <a:spcPct val="20000"/>
              </a:spcBef>
              <a:buFont typeface="Arial" panose="020B0604020202020204" pitchFamily="34" charset="0"/>
              <a:buChar char="•"/>
              <a:defRPr/>
            </a:pPr>
            <a:r>
              <a:rPr kumimoji="0" lang="en-US" altLang="zh-CN" sz="1600" b="1"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Mitigate severe ATG </a:t>
            </a:r>
            <a:r>
              <a:rPr kumimoji="0" lang="en-US" altLang="zh-CN" sz="1600" b="1" i="0" u="none" strike="noStrike" kern="1200" cap="none" spc="0" normalizeH="0" baseline="0" noProof="0" dirty="0" err="1">
                <a:ln>
                  <a:noFill/>
                </a:ln>
                <a:solidFill>
                  <a:prstClr val="black"/>
                </a:solidFill>
                <a:effectLst/>
                <a:uLnTx/>
                <a:uFillTx/>
                <a:latin typeface="+mj-lt"/>
                <a:ea typeface="宋体" panose="02010600030101010101" pitchFamily="2" charset="-122"/>
                <a:cs typeface="+mn-cs"/>
              </a:rPr>
              <a:t>gNB</a:t>
            </a:r>
            <a:r>
              <a:rPr kumimoji="0" lang="en-US" altLang="zh-CN" sz="1600" b="1"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-to-TN </a:t>
            </a:r>
            <a:r>
              <a:rPr kumimoji="0" lang="en-US" altLang="zh-CN" sz="1600" b="1" i="0" u="none" strike="noStrike" kern="1200" cap="none" spc="0" normalizeH="0" baseline="0" noProof="0" dirty="0" err="1">
                <a:ln>
                  <a:noFill/>
                </a:ln>
                <a:solidFill>
                  <a:prstClr val="black"/>
                </a:solidFill>
                <a:effectLst/>
                <a:uLnTx/>
                <a:uFillTx/>
                <a:latin typeface="+mj-lt"/>
                <a:ea typeface="宋体" panose="02010600030101010101" pitchFamily="2" charset="-122"/>
                <a:cs typeface="+mn-cs"/>
              </a:rPr>
              <a:t>gNB</a:t>
            </a:r>
            <a:r>
              <a:rPr kumimoji="0" lang="en-US" altLang="zh-CN" sz="1600" b="1"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 interference</a:t>
            </a:r>
            <a:endParaRPr kumimoji="0" lang="en-US" altLang="zh-CN" sz="1600" b="1"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a:p>
            <a:pPr marL="1257300" lvl="2" indent="-342900" algn="just">
              <a:spcBef>
                <a:spcPct val="20000"/>
              </a:spcBef>
              <a:buFont typeface="Arial" panose="020B0604020202020204" pitchFamily="34" charset="0"/>
              <a:buChar char="•"/>
              <a:defRPr/>
            </a:pP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To avoid severe ATG BS to TN BS interference, larger than 10km isolation distance is required for FR1 which will introduce huge burden for ATG and TN cooperation deployment because FR1 TN network usually have contiguous coverage and difficult to adopt isolation distance to avoid </a:t>
            </a:r>
            <a:r>
              <a:rPr kumimoji="0" lang="en-US" altLang="zh-CN" sz="1600" b="0" i="0" u="none" strike="noStrike" kern="1200" cap="none" spc="0" normalizeH="0" baseline="0" noProof="0" dirty="0" err="1">
                <a:ln>
                  <a:noFill/>
                </a:ln>
                <a:solidFill>
                  <a:prstClr val="black"/>
                </a:solidFill>
                <a:effectLst/>
                <a:uLnTx/>
                <a:uFillTx/>
                <a:latin typeface="+mj-lt"/>
                <a:ea typeface="宋体" panose="02010600030101010101" pitchFamily="2" charset="-122"/>
                <a:cs typeface="+mn-cs"/>
              </a:rPr>
              <a:t>gNB</a:t>
            </a: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-to-</a:t>
            </a:r>
            <a:r>
              <a:rPr kumimoji="0" lang="en-US" altLang="zh-CN" sz="1600" b="0" i="0" u="none" strike="noStrike" kern="1200" cap="none" spc="0" normalizeH="0" baseline="0" noProof="0" dirty="0" err="1">
                <a:ln>
                  <a:noFill/>
                </a:ln>
                <a:solidFill>
                  <a:prstClr val="black"/>
                </a:solidFill>
                <a:effectLst/>
                <a:uLnTx/>
                <a:uFillTx/>
                <a:latin typeface="+mj-lt"/>
                <a:ea typeface="宋体" panose="02010600030101010101" pitchFamily="2" charset="-122"/>
                <a:cs typeface="+mn-cs"/>
              </a:rPr>
              <a:t>gNB</a:t>
            </a: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 interference</a:t>
            </a:r>
            <a:endPar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a:p>
            <a:pPr marL="800100" lvl="1" indent="-342900" algn="just">
              <a:spcBef>
                <a:spcPct val="20000"/>
              </a:spcBef>
              <a:buFont typeface="Arial" panose="020B0604020202020204" pitchFamily="34" charset="0"/>
              <a:buChar char="•"/>
              <a:defRPr/>
            </a:pPr>
            <a:r>
              <a:rPr kumimoji="0" lang="en-US" altLang="zh-CN" sz="1600" b="1"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Enhance throughput to meet ATG capacity demand</a:t>
            </a:r>
            <a:endParaRPr kumimoji="0" lang="en-US" altLang="zh-CN" sz="1600" b="1"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a:p>
            <a:pPr marL="1257300" lvl="2" indent="-342900" algn="just">
              <a:spcBef>
                <a:spcPct val="20000"/>
              </a:spcBef>
              <a:buFont typeface="Arial" panose="020B0604020202020204" pitchFamily="34" charset="0"/>
              <a:buChar char="•"/>
              <a:defRPr/>
            </a:pP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100MHz is not enough for ATG network especially for very-busy route, larger CBW or carrier</a:t>
            </a:r>
            <a:r>
              <a:rPr kumimoji="0" lang="en-US" altLang="zh-CN" sz="1600" b="0" i="0" u="none" strike="noStrike" kern="1200" cap="none" spc="0" normalizeH="0" noProof="0" dirty="0">
                <a:ln>
                  <a:noFill/>
                </a:ln>
                <a:solidFill>
                  <a:prstClr val="black"/>
                </a:solidFill>
                <a:effectLst/>
                <a:uLnTx/>
                <a:uFillTx/>
                <a:latin typeface="+mj-lt"/>
                <a:ea typeface="宋体" panose="02010600030101010101" pitchFamily="2" charset="-122"/>
                <a:cs typeface="+mn-cs"/>
              </a:rPr>
              <a:t> aggregation </a:t>
            </a:r>
            <a:r>
              <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rPr>
              <a:t>is required.</a:t>
            </a:r>
            <a:endParaRPr kumimoji="0" lang="en-US" altLang="zh-CN" sz="1600" b="0" i="0" u="none" strike="noStrike" kern="1200" cap="none" spc="0" normalizeH="0" baseline="0" noProof="0" dirty="0">
              <a:ln>
                <a:noFill/>
              </a:ln>
              <a:solidFill>
                <a:prstClr val="black"/>
              </a:solidFill>
              <a:effectLst/>
              <a:uLnTx/>
              <a:uFillTx/>
              <a:latin typeface="+mj-lt"/>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ATG enhancement (2/2)</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3" name="组合 20"/>
          <p:cNvGrpSpPr/>
          <p:nvPr/>
        </p:nvGrpSpPr>
        <p:grpSpPr>
          <a:xfrm>
            <a:off x="165155" y="843558"/>
            <a:ext cx="2769922" cy="438079"/>
            <a:chOff x="431362" y="3557138"/>
            <a:chExt cx="2769665" cy="359546"/>
          </a:xfrm>
        </p:grpSpPr>
        <p:sp>
          <p:nvSpPr>
            <p:cNvPr id="5"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7" name="矩形 14"/>
          <p:cNvSpPr/>
          <p:nvPr/>
        </p:nvSpPr>
        <p:spPr>
          <a:xfrm>
            <a:off x="251520" y="1275606"/>
            <a:ext cx="8698612" cy="2847975"/>
          </a:xfrm>
          <a:prstGeom prst="rect">
            <a:avLst/>
          </a:prstGeom>
          <a:noFill/>
          <a:ln w="12700">
            <a:solidFill>
              <a:schemeClr val="accent1"/>
            </a:solidFill>
          </a:ln>
        </p:spPr>
        <p:txBody>
          <a:bodyPr wrap="square">
            <a:spAutoFit/>
          </a:bodyPr>
          <a:lstStyle/>
          <a:p>
            <a:pPr marL="342900" indent="-342900">
              <a:spcBef>
                <a:spcPct val="20000"/>
              </a:spcBef>
              <a:buFont typeface="Arial" panose="020B0604020202020204" pitchFamily="34" charset="0"/>
              <a:buChar char="•"/>
              <a:defRPr/>
            </a:pPr>
            <a:r>
              <a:rPr lang="en-US" altLang="zh-CN" sz="1400" b="1" dirty="0"/>
              <a:t>FR2 to enhance capacity and reduce ATG </a:t>
            </a:r>
            <a:r>
              <a:rPr lang="en-US" altLang="zh-CN" sz="1400" b="1" dirty="0" err="1"/>
              <a:t>gNB</a:t>
            </a:r>
            <a:r>
              <a:rPr lang="en-US" altLang="zh-CN" sz="1400" b="1" dirty="0"/>
              <a:t>-to-TN </a:t>
            </a:r>
            <a:r>
              <a:rPr lang="en-US" altLang="zh-CN" sz="1400" b="1" dirty="0" err="1"/>
              <a:t>gNB</a:t>
            </a:r>
            <a:r>
              <a:rPr lang="en-US" altLang="zh-CN" sz="1400" b="1" dirty="0"/>
              <a:t> CLI interference</a:t>
            </a:r>
            <a:endParaRPr lang="en-US" altLang="zh-CN" sz="1400" b="1" dirty="0"/>
          </a:p>
          <a:p>
            <a:pPr marL="800100" lvl="1" indent="-342900">
              <a:spcBef>
                <a:spcPct val="20000"/>
              </a:spcBef>
              <a:buFont typeface="Arial" panose="020B0604020202020204" pitchFamily="34" charset="0"/>
              <a:buChar char="•"/>
              <a:defRPr/>
            </a:pPr>
            <a:r>
              <a:rPr lang="en-US" altLang="zh-CN" sz="1400" dirty="0"/>
              <a:t>Compared with FR1, FR2 ATG BS to TN BS interference would be reduced due to larger propagation loss.</a:t>
            </a:r>
            <a:endParaRPr lang="en-US" altLang="zh-CN" sz="1400" dirty="0"/>
          </a:p>
          <a:p>
            <a:pPr marL="800100" lvl="1" indent="-342900">
              <a:spcBef>
                <a:spcPct val="20000"/>
              </a:spcBef>
              <a:buFont typeface="Arial" panose="020B0604020202020204" pitchFamily="34" charset="0"/>
              <a:buChar char="•"/>
              <a:defRPr/>
            </a:pPr>
            <a:r>
              <a:rPr lang="en-US" altLang="zh-CN" sz="1400" dirty="0"/>
              <a:t>Usually FR2 is not deployed to provide contiguous TN coverage, which makes isolation distance solution more feasible</a:t>
            </a:r>
            <a:endParaRPr lang="en-US" altLang="zh-CN" sz="1400" dirty="0"/>
          </a:p>
          <a:p>
            <a:pPr marL="800100" lvl="1" indent="-342900">
              <a:spcBef>
                <a:spcPct val="20000"/>
              </a:spcBef>
              <a:buFont typeface="Arial" panose="020B0604020202020204" pitchFamily="34" charset="0"/>
              <a:buChar char="•"/>
              <a:defRPr/>
            </a:pPr>
            <a:r>
              <a:rPr lang="en-US" altLang="zh-CN" sz="1400" dirty="0"/>
              <a:t>Simulation results show that tens of km cell range is achievable for FR2</a:t>
            </a:r>
            <a:endParaRPr lang="en-US" altLang="zh-CN" sz="1400" dirty="0"/>
          </a:p>
          <a:p>
            <a:pPr marL="342900" indent="-342900">
              <a:spcBef>
                <a:spcPct val="20000"/>
              </a:spcBef>
              <a:buFont typeface="Arial" panose="020B0604020202020204" pitchFamily="34" charset="0"/>
              <a:buChar char="•"/>
              <a:defRPr/>
            </a:pPr>
            <a:r>
              <a:rPr lang="en-US" altLang="zh-CN" sz="1400" b="1" dirty="0"/>
              <a:t>CA to enhance capacity, including intra-band CA and inter-band CA for FR1 and FR2</a:t>
            </a:r>
            <a:endParaRPr lang="en-US" altLang="zh-CN" sz="1400" b="1" dirty="0"/>
          </a:p>
          <a:p>
            <a:pPr marL="800100" lvl="1" indent="-342900">
              <a:spcBef>
                <a:spcPct val="20000"/>
              </a:spcBef>
              <a:buFont typeface="Arial" panose="020B0604020202020204" pitchFamily="34" charset="0"/>
              <a:buChar char="•"/>
              <a:defRPr/>
            </a:pPr>
            <a:r>
              <a:rPr lang="nn-NO" altLang="zh-CN" sz="1400" dirty="0"/>
              <a:t>FR1 intra-band CA</a:t>
            </a:r>
            <a:endParaRPr lang="nn-NO" altLang="zh-CN" sz="1400" dirty="0"/>
          </a:p>
          <a:p>
            <a:pPr marL="800100" lvl="1" indent="-342900">
              <a:spcBef>
                <a:spcPct val="20000"/>
              </a:spcBef>
              <a:buFont typeface="Arial" panose="020B0604020202020204" pitchFamily="34" charset="0"/>
              <a:buChar char="•"/>
              <a:defRPr/>
            </a:pPr>
            <a:r>
              <a:rPr lang="nn-NO" altLang="zh-CN" sz="1400" dirty="0"/>
              <a:t>FR1+FR1 inter-band CA</a:t>
            </a:r>
            <a:endParaRPr lang="nn-NO" altLang="zh-CN" sz="1400" dirty="0"/>
          </a:p>
          <a:p>
            <a:pPr marL="800100" lvl="1" indent="-342900">
              <a:spcBef>
                <a:spcPct val="20000"/>
              </a:spcBef>
              <a:buFont typeface="Arial" panose="020B0604020202020204" pitchFamily="34" charset="0"/>
              <a:buChar char="•"/>
              <a:defRPr/>
            </a:pPr>
            <a:r>
              <a:rPr lang="nn-NO" altLang="zh-CN" sz="1400" dirty="0"/>
              <a:t>FR2 intra-band CA</a:t>
            </a:r>
            <a:endParaRPr lang="nn-NO" altLang="zh-CN" sz="1400" dirty="0"/>
          </a:p>
          <a:p>
            <a:pPr marL="342900" indent="-342900">
              <a:spcBef>
                <a:spcPct val="20000"/>
              </a:spcBef>
              <a:buFont typeface="Arial" panose="020B0604020202020204" pitchFamily="34" charset="0"/>
              <a:buChar char="•"/>
              <a:defRPr/>
            </a:pPr>
            <a:r>
              <a:rPr lang="en-US" altLang="zh-CN" sz="1400" b="1" dirty="0"/>
              <a:t>Other Rel-18 leftover issues. </a:t>
            </a:r>
            <a:r>
              <a:rPr lang="en-US" altLang="zh-CN" sz="1400" dirty="0"/>
              <a:t>Leftover issues would be further discussed in Rel-19</a:t>
            </a:r>
            <a:endParaRPr lang="en-US" altLang="zh-CN" sz="1400" dirty="0"/>
          </a:p>
          <a:p>
            <a:pPr marL="800100" lvl="1" indent="-342900">
              <a:spcBef>
                <a:spcPct val="20000"/>
              </a:spcBef>
              <a:buFont typeface="Arial" panose="020B0604020202020204" pitchFamily="34" charset="0"/>
              <a:buChar char="•"/>
              <a:defRPr/>
            </a:pPr>
            <a:r>
              <a:rPr lang="en-US" altLang="zh-CN" sz="1400" dirty="0"/>
              <a:t>location based cell reselection mechanism</a:t>
            </a:r>
            <a:endParaRPr lang="en-US" altLang="zh-CN" sz="1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lang="en-US" altLang="zh-CN" sz="3200" dirty="0">
                <a:latin typeface="+mj-lt"/>
                <a:ea typeface="+mj-ea"/>
                <a:cs typeface="+mj-cs"/>
              </a:rPr>
              <a:t>RF enhancement (1/2)</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46825" y="4225619"/>
            <a:ext cx="8329632" cy="738664"/>
          </a:xfrm>
          <a:prstGeom prst="rect">
            <a:avLst/>
          </a:prstGeom>
          <a:noFill/>
          <a:ln w="12700">
            <a:solidFill>
              <a:schemeClr val="accent1"/>
            </a:solidFill>
          </a:ln>
        </p:spPr>
        <p:txBody>
          <a:bodyPr wrap="square" rtlCol="0">
            <a:spAutoFit/>
          </a:bodyPr>
          <a:lstStyle/>
          <a:p>
            <a:pPr marL="342900" indent="-342900">
              <a:spcBef>
                <a:spcPct val="20000"/>
              </a:spcBef>
              <a:buFont typeface="Arial" panose="020B0604020202020204" pitchFamily="34" charset="0"/>
              <a:buChar char="•"/>
              <a:defRPr/>
            </a:pPr>
            <a:r>
              <a:rPr lang="en-US" altLang="zh-CN" sz="1400" dirty="0">
                <a:solidFill>
                  <a:prstClr val="black"/>
                </a:solidFill>
                <a:sym typeface="+mn-ea"/>
              </a:rPr>
              <a:t>Specify UE requirements to enable </a:t>
            </a:r>
            <a:r>
              <a:rPr lang="en-US" altLang="zh-CN" sz="1400" dirty="0" err="1">
                <a:solidFill>
                  <a:prstClr val="black"/>
                </a:solidFill>
                <a:sym typeface="+mn-ea"/>
              </a:rPr>
              <a:t>Tx</a:t>
            </a:r>
            <a:r>
              <a:rPr lang="en-US" altLang="zh-CN" sz="1400" dirty="0">
                <a:solidFill>
                  <a:prstClr val="black"/>
                </a:solidFill>
                <a:sym typeface="+mn-ea"/>
              </a:rPr>
              <a:t> switching between cases, where 2 contiguous aggregated carriers on band A and 2 contiguous aggregated carriers on band B, including both 1Tx-2Tx switching and 2Tx-2Tx switching.</a:t>
            </a:r>
            <a:endParaRPr lang="en-US" altLang="zh-CN" sz="1400" dirty="0">
              <a:solidFill>
                <a:prstClr val="black"/>
              </a:solidFill>
              <a:sym typeface="+mn-ea"/>
            </a:endParaRPr>
          </a:p>
        </p:txBody>
      </p:sp>
      <p:grpSp>
        <p:nvGrpSpPr>
          <p:cNvPr id="4" name="组合 20"/>
          <p:cNvGrpSpPr/>
          <p:nvPr/>
        </p:nvGrpSpPr>
        <p:grpSpPr>
          <a:xfrm>
            <a:off x="251520" y="3795886"/>
            <a:ext cx="2769922"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12" name="矩形 14"/>
          <p:cNvSpPr/>
          <p:nvPr/>
        </p:nvSpPr>
        <p:spPr>
          <a:xfrm>
            <a:off x="395536" y="1275606"/>
            <a:ext cx="8280920" cy="2376035"/>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sz="1400" dirty="0">
                <a:solidFill>
                  <a:prstClr val="black"/>
                </a:solidFill>
              </a:rPr>
              <a:t>In Rel-17, UL </a:t>
            </a:r>
            <a:r>
              <a:rPr lang="en-US" altLang="zh-CN" sz="1400" dirty="0" err="1">
                <a:solidFill>
                  <a:prstClr val="black"/>
                </a:solidFill>
              </a:rPr>
              <a:t>Tx</a:t>
            </a:r>
            <a:r>
              <a:rPr lang="en-US" altLang="zh-CN" sz="1400" dirty="0">
                <a:solidFill>
                  <a:prstClr val="black"/>
                </a:solidFill>
              </a:rPr>
              <a:t> Switching between one carrier in band A and two contiguous carriers in band B was specified.</a:t>
            </a:r>
            <a:endParaRPr lang="en-US" altLang="zh-CN" sz="1400" dirty="0">
              <a:solidFill>
                <a:prstClr val="black"/>
              </a:solidFill>
            </a:endParaRPr>
          </a:p>
          <a:p>
            <a:pPr marL="342900" indent="-342900">
              <a:spcBef>
                <a:spcPct val="20000"/>
              </a:spcBef>
              <a:buFont typeface="Arial" panose="020B0604020202020204" pitchFamily="34" charset="0"/>
              <a:buChar char="•"/>
              <a:defRPr/>
            </a:pPr>
            <a:r>
              <a:rPr lang="en-US" altLang="zh-CN" sz="1400" dirty="0">
                <a:solidFill>
                  <a:prstClr val="black"/>
                </a:solidFill>
              </a:rPr>
              <a:t>In </a:t>
            </a:r>
            <a:r>
              <a:rPr lang="en-US" altLang="zh-CN" sz="1400">
                <a:solidFill>
                  <a:prstClr val="black"/>
                </a:solidFill>
              </a:rPr>
              <a:t>our network, </a:t>
            </a:r>
            <a:r>
              <a:rPr lang="en-US" altLang="zh-CN" sz="1400" b="1" dirty="0">
                <a:solidFill>
                  <a:prstClr val="black"/>
                </a:solidFill>
              </a:rPr>
              <a:t>both 2.6GHz (n41) and 4.9GHz (n79) has two contiguous UL carriers. </a:t>
            </a:r>
            <a:r>
              <a:rPr lang="en-US" altLang="zh-CN" sz="1400" dirty="0">
                <a:solidFill>
                  <a:prstClr val="black"/>
                </a:solidFill>
              </a:rPr>
              <a:t>In order to further improve the uplink throughput, </a:t>
            </a:r>
            <a:r>
              <a:rPr lang="en-US" altLang="zh-CN" sz="1400" b="1" dirty="0">
                <a:solidFill>
                  <a:prstClr val="black"/>
                </a:solidFill>
              </a:rPr>
              <a:t>UL 2Tx-2Tx switching between band A (2.6GHz) and band B (4.9GHz), each with two contiguous uplink carriers, should be supported.</a:t>
            </a:r>
            <a:endParaRPr lang="en-US" altLang="zh-CN" sz="1400" b="1" dirty="0">
              <a:solidFill>
                <a:prstClr val="black"/>
              </a:solidFill>
            </a:endParaRPr>
          </a:p>
          <a:p>
            <a:pPr marL="342900" lvl="0" indent="-342900">
              <a:spcBef>
                <a:spcPct val="20000"/>
              </a:spcBef>
              <a:buFont typeface="Arial" panose="020B0604020202020204" pitchFamily="34" charset="0"/>
              <a:buChar char="•"/>
              <a:defRPr/>
            </a:pPr>
            <a:r>
              <a:rPr lang="en-US" altLang="zh-CN" sz="1400" dirty="0">
                <a:solidFill>
                  <a:prstClr val="black"/>
                </a:solidFill>
              </a:rPr>
              <a:t>Time mask requirements need to be specified for</a:t>
            </a:r>
            <a:r>
              <a:rPr lang="en-US" altLang="zh-CN" sz="1400" b="1" dirty="0">
                <a:solidFill>
                  <a:prstClr val="black"/>
                </a:solidFill>
              </a:rPr>
              <a:t> UL </a:t>
            </a:r>
            <a:r>
              <a:rPr lang="en-US" altLang="zh-CN" sz="1400" b="1" dirty="0" err="1">
                <a:solidFill>
                  <a:prstClr val="black"/>
                </a:solidFill>
              </a:rPr>
              <a:t>Tx</a:t>
            </a:r>
            <a:r>
              <a:rPr lang="en-US" altLang="zh-CN" sz="1400" b="1" dirty="0">
                <a:solidFill>
                  <a:prstClr val="black"/>
                </a:solidFill>
              </a:rPr>
              <a:t> switching between two contiguous carriers in band A and two contiguous carriers in band B.</a:t>
            </a:r>
            <a:endParaRPr lang="en-US" altLang="zh-CN" sz="1400" b="1" dirty="0">
              <a:solidFill>
                <a:prstClr val="black"/>
              </a:solidFill>
            </a:endParaRPr>
          </a:p>
          <a:p>
            <a:pPr marL="342900" lvl="0" indent="-342900">
              <a:spcBef>
                <a:spcPct val="20000"/>
              </a:spcBef>
              <a:buFont typeface="Arial" panose="020B0604020202020204" pitchFamily="34" charset="0"/>
              <a:buChar char="•"/>
              <a:defRPr/>
            </a:pPr>
            <a:r>
              <a:rPr lang="en-US" altLang="zh-CN" sz="1400" dirty="0">
                <a:solidFill>
                  <a:prstClr val="black"/>
                </a:solidFill>
              </a:rPr>
              <a:t>According to TS38.214 section 6.1.6.2 Uplink switching for carrier aggregation, it is specified that UE is not expected to transmit for certain duration on any of the uplink carriers, there is no differentiation on the number of uplink carriers on each band. </a:t>
            </a:r>
            <a:r>
              <a:rPr lang="en-US" altLang="zh-CN" sz="1400" b="1" dirty="0">
                <a:solidFill>
                  <a:prstClr val="black"/>
                </a:solidFill>
              </a:rPr>
              <a:t>No RAN1 impact is observed</a:t>
            </a:r>
            <a:r>
              <a:rPr lang="en-US" altLang="zh-CN" sz="1400" dirty="0">
                <a:solidFill>
                  <a:prstClr val="black"/>
                </a:solidFill>
              </a:rPr>
              <a:t>. </a:t>
            </a:r>
            <a:endParaRPr lang="en-US" altLang="zh-CN" sz="1400" dirty="0">
              <a:solidFill>
                <a:prstClr val="black"/>
              </a:solidFill>
            </a:endParaRPr>
          </a:p>
        </p:txBody>
      </p:sp>
      <p:grpSp>
        <p:nvGrpSpPr>
          <p:cNvPr id="5" name="组合 20"/>
          <p:cNvGrpSpPr/>
          <p:nvPr/>
        </p:nvGrpSpPr>
        <p:grpSpPr>
          <a:xfrm>
            <a:off x="289910" y="843556"/>
            <a:ext cx="4138074" cy="677104"/>
            <a:chOff x="431362" y="3557138"/>
            <a:chExt cx="2769665" cy="555722"/>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38"/>
              <a:ext cx="2769613" cy="555722"/>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b="1" kern="0" noProof="0" dirty="0">
                  <a:solidFill>
                    <a:prstClr val="black"/>
                  </a:solidFill>
                  <a:latin typeface="Arial" panose="020B0604020202020204" pitchFamily="34" charset="0"/>
                  <a:ea typeface="Arial Unicode MS" panose="020B0604020202020204" pitchFamily="34" charset="-122"/>
                  <a:cs typeface="Arial" panose="020B0604020202020204" pitchFamily="34" charset="0"/>
                </a:rPr>
                <a:t>Motivations: UL </a:t>
              </a:r>
              <a:r>
                <a:rPr lang="en-US" altLang="zh-CN" b="1" kern="0" noProof="0" dirty="0" err="1">
                  <a:solidFill>
                    <a:prstClr val="black"/>
                  </a:solidFill>
                  <a:latin typeface="Arial" panose="020B0604020202020204" pitchFamily="34" charset="0"/>
                  <a:ea typeface="Arial Unicode MS" panose="020B0604020202020204" pitchFamily="34" charset="-122"/>
                  <a:cs typeface="Arial" panose="020B0604020202020204" pitchFamily="34" charset="0"/>
                </a:rPr>
                <a:t>Tx</a:t>
              </a:r>
              <a:r>
                <a:rPr lang="en-US" altLang="zh-CN" b="1" kern="0" noProof="0" dirty="0">
                  <a:solidFill>
                    <a:prstClr val="black"/>
                  </a:solidFill>
                  <a:latin typeface="Arial" panose="020B0604020202020204" pitchFamily="34" charset="0"/>
                  <a:ea typeface="Arial Unicode MS" panose="020B0604020202020204" pitchFamily="34" charset="-122"/>
                  <a:cs typeface="Arial" panose="020B0604020202020204" pitchFamily="34" charset="0"/>
                </a:rPr>
                <a:t> switching</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lang="en-US" altLang="zh-CN" sz="3200" dirty="0">
                <a:latin typeface="+mj-lt"/>
                <a:ea typeface="+mj-ea"/>
                <a:cs typeface="+mj-cs"/>
              </a:rPr>
              <a:t>RF enhancement (2/2)</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408425" y="3511723"/>
            <a:ext cx="8268031" cy="1436291"/>
          </a:xfrm>
          <a:prstGeom prst="rect">
            <a:avLst/>
          </a:prstGeom>
          <a:noFill/>
          <a:ln w="12700">
            <a:solidFill>
              <a:schemeClr val="accent1"/>
            </a:solidFill>
          </a:ln>
        </p:spPr>
        <p:txBody>
          <a:bodyPr wrap="square" rtlCol="0">
            <a:spAutoFit/>
          </a:bodyPr>
          <a:lstStyle/>
          <a:p>
            <a:pPr marL="342900" indent="-342900">
              <a:spcBef>
                <a:spcPts val="100"/>
              </a:spcBef>
              <a:buFont typeface="Arial" panose="020B0604020202020204" pitchFamily="34" charset="0"/>
              <a:buChar char="•"/>
              <a:defRPr/>
            </a:pPr>
            <a:r>
              <a:rPr lang="en-US" altLang="zh-CN" sz="1400" b="1" dirty="0"/>
              <a:t>Specify RF requirements for PC1.5 of following band combinations</a:t>
            </a:r>
            <a:endParaRPr lang="en-US" altLang="zh-CN" sz="1400" b="1" dirty="0"/>
          </a:p>
          <a:p>
            <a:pPr marL="800100" lvl="1" indent="-342900">
              <a:spcBef>
                <a:spcPts val="100"/>
              </a:spcBef>
              <a:buFont typeface="Arial" panose="020B0604020202020204" pitchFamily="34" charset="0"/>
              <a:buChar char="•"/>
              <a:defRPr/>
            </a:pPr>
            <a:r>
              <a:rPr lang="en-US" altLang="zh-CN" sz="1400" dirty="0"/>
              <a:t>PC1.5 2Tx: intra-band CA, PC2 TDD/FDD band 1Tx + PC2 TDD band 1Tx (UL MIMO and </a:t>
            </a:r>
            <a:r>
              <a:rPr lang="en-US" altLang="zh-CN" sz="1400" dirty="0" err="1"/>
              <a:t>TxD</a:t>
            </a:r>
            <a:r>
              <a:rPr lang="en-US" altLang="zh-CN" sz="1400" dirty="0"/>
              <a:t>) if not included in Rel-18</a:t>
            </a:r>
            <a:endParaRPr lang="en-US" altLang="zh-CN" sz="1400" dirty="0"/>
          </a:p>
          <a:p>
            <a:pPr marL="800100" lvl="1" indent="-342900">
              <a:spcBef>
                <a:spcPts val="100"/>
              </a:spcBef>
              <a:buFont typeface="Arial" panose="020B0604020202020204" pitchFamily="34" charset="0"/>
              <a:buChar char="•"/>
              <a:defRPr/>
            </a:pPr>
            <a:r>
              <a:rPr lang="en-US" altLang="zh-CN" sz="1400" dirty="0"/>
              <a:t>PC1.5 3Tx: </a:t>
            </a:r>
            <a:endParaRPr lang="en-US" altLang="zh-CN" sz="1400" dirty="0"/>
          </a:p>
          <a:p>
            <a:pPr marL="1257300" lvl="2" indent="-342900">
              <a:spcBef>
                <a:spcPts val="100"/>
              </a:spcBef>
              <a:buFont typeface="Arial" panose="020B0604020202020204" pitchFamily="34" charset="0"/>
              <a:buChar char="•"/>
              <a:defRPr/>
            </a:pPr>
            <a:r>
              <a:rPr lang="en-US" altLang="zh-CN" sz="1400" dirty="0"/>
              <a:t>TDD + TDD band, including PC2 + PC2,</a:t>
            </a:r>
            <a:r>
              <a:rPr lang="zh-CN" altLang="en-US" sz="1400" dirty="0"/>
              <a:t> </a:t>
            </a:r>
            <a:r>
              <a:rPr lang="en-US" altLang="zh-CN" sz="1400" dirty="0"/>
              <a:t>PC1.5 + PC2/PC3</a:t>
            </a:r>
            <a:endParaRPr lang="en-US" altLang="zh-CN" sz="1400" dirty="0"/>
          </a:p>
          <a:p>
            <a:pPr marL="1257300" lvl="2" indent="-342900">
              <a:spcBef>
                <a:spcPts val="100"/>
              </a:spcBef>
              <a:buFont typeface="Arial" panose="020B0604020202020204" pitchFamily="34" charset="0"/>
              <a:buChar char="•"/>
              <a:defRPr/>
            </a:pPr>
            <a:r>
              <a:rPr lang="en-US" altLang="zh-CN" sz="1400" dirty="0"/>
              <a:t>TDD + FDD band, including PC2+ PC2(2Tx)</a:t>
            </a:r>
            <a:endParaRPr lang="en-US" altLang="zh-CN" sz="1400" b="1" dirty="0">
              <a:latin typeface="Times New Roman" panose="02020603050405020304" pitchFamily="18" charset="0"/>
            </a:endParaRPr>
          </a:p>
        </p:txBody>
      </p:sp>
      <p:grpSp>
        <p:nvGrpSpPr>
          <p:cNvPr id="4" name="组合 20"/>
          <p:cNvGrpSpPr/>
          <p:nvPr/>
        </p:nvGrpSpPr>
        <p:grpSpPr>
          <a:xfrm>
            <a:off x="313782" y="3074401"/>
            <a:ext cx="3383430"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b="1" kern="0" dirty="0">
                  <a:solidFill>
                    <a:prstClr val="black"/>
                  </a:solidFill>
                  <a:latin typeface="Arial" panose="020B0604020202020204" pitchFamily="34" charset="0"/>
                  <a:ea typeface="Arial Unicode MS" panose="020B0604020202020204" pitchFamily="34" charset="-122"/>
                  <a:cs typeface="Arial" panose="020B0604020202020204" pitchFamily="34" charset="0"/>
                </a:rPr>
                <a:t>HPUE enhancement</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12" name="矩形 14"/>
          <p:cNvSpPr/>
          <p:nvPr/>
        </p:nvSpPr>
        <p:spPr>
          <a:xfrm>
            <a:off x="395536" y="1275606"/>
            <a:ext cx="8280920" cy="1661993"/>
          </a:xfrm>
          <a:prstGeom prst="rect">
            <a:avLst/>
          </a:prstGeom>
          <a:noFill/>
          <a:ln w="12700">
            <a:solidFill>
              <a:schemeClr val="accent1"/>
            </a:solidFill>
          </a:ln>
        </p:spPr>
        <p:txBody>
          <a:bodyPr wrap="square">
            <a:spAutoFit/>
          </a:bodyPr>
          <a:lstStyle/>
          <a:p>
            <a:pPr marL="342900" indent="-342900">
              <a:spcBef>
                <a:spcPct val="20000"/>
              </a:spcBef>
              <a:buFont typeface="Arial" panose="020B0604020202020204" pitchFamily="34" charset="0"/>
              <a:buChar char="•"/>
              <a:defRPr/>
            </a:pPr>
            <a:r>
              <a:rPr lang="en-US" altLang="zh-CN" sz="1600" b="1" dirty="0"/>
              <a:t>Prioritize handheld UE enhancement compared to FWA</a:t>
            </a:r>
            <a:endParaRPr lang="en-US" altLang="zh-CN" sz="1600" b="1" dirty="0"/>
          </a:p>
          <a:p>
            <a:pPr marL="800100" lvl="1" indent="-342900">
              <a:spcBef>
                <a:spcPct val="20000"/>
              </a:spcBef>
              <a:buFont typeface="Arial" panose="020B0604020202020204" pitchFamily="34" charset="0"/>
              <a:buChar char="•"/>
              <a:defRPr/>
            </a:pPr>
            <a:r>
              <a:rPr lang="en-US" altLang="zh-CN" sz="1600" b="1" dirty="0"/>
              <a:t>6Rx single band for handheld UE</a:t>
            </a:r>
            <a:endParaRPr lang="en-US" altLang="zh-CN" sz="1600" b="1" dirty="0"/>
          </a:p>
          <a:p>
            <a:pPr marL="1257300" lvl="2" indent="-342900">
              <a:spcBef>
                <a:spcPct val="20000"/>
              </a:spcBef>
              <a:buFont typeface="Arial" panose="020B0604020202020204" pitchFamily="34" charset="0"/>
              <a:buChar char="•"/>
              <a:defRPr/>
            </a:pPr>
            <a:r>
              <a:rPr lang="en-US" altLang="zh-CN" sz="1400" dirty="0"/>
              <a:t>Example bands are n41, n77 and n78 (other bands to be introduced in the release independent way later from Rel-18)</a:t>
            </a:r>
            <a:endParaRPr lang="en-US" altLang="zh-CN" sz="1400" dirty="0"/>
          </a:p>
          <a:p>
            <a:pPr marL="1257300" lvl="2" indent="-342900">
              <a:spcBef>
                <a:spcPct val="20000"/>
              </a:spcBef>
              <a:buFont typeface="Arial" panose="020B0604020202020204" pitchFamily="34" charset="0"/>
              <a:buChar char="•"/>
              <a:defRPr/>
            </a:pPr>
            <a:r>
              <a:rPr lang="en-US" altLang="zh-CN" sz="1400" dirty="0"/>
              <a:t>Applicable frequency upper bound to support 6Rx.</a:t>
            </a:r>
            <a:endParaRPr lang="en-US" altLang="zh-CN" sz="1400" dirty="0"/>
          </a:p>
          <a:p>
            <a:pPr marL="800100" lvl="1" indent="-342900">
              <a:spcBef>
                <a:spcPct val="20000"/>
              </a:spcBef>
              <a:buFont typeface="Arial" panose="020B0604020202020204" pitchFamily="34" charset="0"/>
              <a:buChar char="•"/>
              <a:defRPr/>
            </a:pPr>
            <a:r>
              <a:rPr lang="en-US" altLang="zh-CN" sz="1600" b="1" dirty="0"/>
              <a:t>3Tx inter-band UL CA for handheld UE</a:t>
            </a:r>
            <a:endParaRPr lang="en-US" altLang="zh-CN" sz="1600" b="1" dirty="0"/>
          </a:p>
        </p:txBody>
      </p:sp>
      <p:grpSp>
        <p:nvGrpSpPr>
          <p:cNvPr id="5" name="组合 20"/>
          <p:cNvGrpSpPr/>
          <p:nvPr/>
        </p:nvGrpSpPr>
        <p:grpSpPr>
          <a:xfrm>
            <a:off x="289910" y="843556"/>
            <a:ext cx="4066066" cy="677104"/>
            <a:chOff x="431362" y="3557145"/>
            <a:chExt cx="2769665" cy="555723"/>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45"/>
              <a:ext cx="2769612" cy="555723"/>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Enhancement for Handheld</a:t>
              </a:r>
              <a:r>
                <a:rPr kumimoji="0" lang="en-US" altLang="zh-CN" b="1" i="0" u="none" strike="noStrike" kern="0" cap="none" spc="0" normalizeH="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UE</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51520" y="195486"/>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RRM enhancement (1/3)</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46825" y="4225619"/>
            <a:ext cx="8329632" cy="700405"/>
          </a:xfrm>
          <a:prstGeom prst="rect">
            <a:avLst/>
          </a:prstGeom>
          <a:noFill/>
          <a:ln w="12700">
            <a:solidFill>
              <a:schemeClr val="accent1"/>
            </a:solidFill>
          </a:ln>
        </p:spPr>
        <p:txBody>
          <a:bodyPr wrap="square" rtlCol="0">
            <a:spAutoFit/>
          </a:bodyPr>
          <a:lstStyle/>
          <a:p>
            <a:pPr marL="342900" indent="-342900">
              <a:spcBef>
                <a:spcPct val="20000"/>
              </a:spcBef>
              <a:buFont typeface="Arial" panose="020B0604020202020204" pitchFamily="34" charset="0"/>
              <a:buChar char="•"/>
              <a:defRPr/>
            </a:pPr>
            <a:r>
              <a:rPr lang="en-US" altLang="zh-CN">
                <a:solidFill>
                  <a:prstClr val="black"/>
                </a:solidFill>
                <a:sym typeface="+mn-ea"/>
              </a:rPr>
              <a:t>Specify RRM requirements to support parallel measurements upon NCSGs collision</a:t>
            </a:r>
            <a:endParaRPr lang="en-US" altLang="zh-CN">
              <a:solidFill>
                <a:prstClr val="black"/>
              </a:solidFill>
              <a:sym typeface="+mn-ea"/>
            </a:endParaRPr>
          </a:p>
          <a:p>
            <a:pPr marL="342900" indent="-342900">
              <a:spcBef>
                <a:spcPct val="20000"/>
              </a:spcBef>
              <a:buFont typeface="Arial" panose="020B0604020202020204" pitchFamily="34" charset="0"/>
              <a:buChar char="•"/>
              <a:defRPr/>
            </a:pPr>
            <a:r>
              <a:rPr lang="en-US" altLang="zh-CN" dirty="0">
                <a:solidFill>
                  <a:prstClr val="black"/>
                </a:solidFill>
                <a:sym typeface="+mn-ea"/>
              </a:rPr>
              <a:t>UE capability and/or network indication, if needed</a:t>
            </a:r>
            <a:endParaRPr lang="en-US" altLang="zh-CN" dirty="0">
              <a:solidFill>
                <a:prstClr val="black"/>
              </a:solidFill>
              <a:sym typeface="+mn-ea"/>
            </a:endParaRPr>
          </a:p>
        </p:txBody>
      </p:sp>
      <p:grpSp>
        <p:nvGrpSpPr>
          <p:cNvPr id="4" name="组合 20"/>
          <p:cNvGrpSpPr/>
          <p:nvPr/>
        </p:nvGrpSpPr>
        <p:grpSpPr>
          <a:xfrm>
            <a:off x="251520" y="3795886"/>
            <a:ext cx="2769922"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12" name="矩形 14"/>
          <p:cNvSpPr/>
          <p:nvPr/>
        </p:nvSpPr>
        <p:spPr>
          <a:xfrm>
            <a:off x="395536" y="1275606"/>
            <a:ext cx="8280920" cy="2362200"/>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dirty="0">
                <a:solidFill>
                  <a:prstClr val="black"/>
                </a:solidFill>
                <a:sym typeface="+mn-ea"/>
              </a:rPr>
              <a:t>In Rel-18 MG Enhancements WI, f</a:t>
            </a:r>
            <a:r>
              <a:rPr lang="en-US" altLang="zh-CN" dirty="0">
                <a:solidFill>
                  <a:prstClr val="black"/>
                </a:solidFill>
              </a:rPr>
              <a:t>or case 2: NCSG and concurrent MGs (i.e., the network has provided UE with multiple measurement gap patterns where at least one gap pattern is a NCSG), parallel measurements upon NCSGs collision is not supported due to limited timeline</a:t>
            </a:r>
            <a:endParaRPr lang="en-US" altLang="zh-CN" dirty="0">
              <a:solidFill>
                <a:prstClr val="black"/>
              </a:solidFill>
            </a:endParaRPr>
          </a:p>
          <a:p>
            <a:pPr marL="342900" lvl="0" indent="-342900">
              <a:spcBef>
                <a:spcPct val="20000"/>
              </a:spcBef>
              <a:buFont typeface="Arial" panose="020B0604020202020204" pitchFamily="34" charset="0"/>
              <a:buChar char="•"/>
              <a:defRPr/>
            </a:pPr>
            <a:r>
              <a:rPr lang="en-US" altLang="zh-CN" dirty="0">
                <a:solidFill>
                  <a:prstClr val="black"/>
                </a:solidFill>
              </a:rPr>
              <a:t>From deployment point of view, parallel measurements upon NCSGs collision could help to reduce the impact on throughput while maintaining the benifit of concurrent MGs. It is benificial to consider parallel measurements upon NCSGs collision </a:t>
            </a:r>
            <a:endParaRPr lang="en-US" altLang="zh-CN" dirty="0">
              <a:solidFill>
                <a:prstClr val="black"/>
              </a:solidFill>
            </a:endParaRPr>
          </a:p>
        </p:txBody>
      </p:sp>
      <p:grpSp>
        <p:nvGrpSpPr>
          <p:cNvPr id="5" name="组合 20"/>
          <p:cNvGrpSpPr/>
          <p:nvPr/>
        </p:nvGrpSpPr>
        <p:grpSpPr>
          <a:xfrm>
            <a:off x="289910" y="843556"/>
            <a:ext cx="3922050" cy="677104"/>
            <a:chOff x="431362" y="3557138"/>
            <a:chExt cx="2769665" cy="555722"/>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38"/>
              <a:ext cx="2769613" cy="555722"/>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 measurement</a:t>
              </a:r>
              <a:r>
                <a:rPr kumimoji="0" lang="en-US" altLang="zh-CN" b="1" i="0" u="none" strike="noStrike" kern="0" cap="none" spc="0" normalizeH="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gap</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7200" y="205978"/>
            <a:ext cx="8229600" cy="857250"/>
          </a:xfrm>
          <a:prstGeom prst="rect">
            <a:avLst/>
          </a:prstGeom>
        </p:spPr>
        <p:txBody>
          <a:bodyPr/>
          <a:lstStyle/>
          <a:p>
            <a:pPr>
              <a:spcBef>
                <a:spcPct val="0"/>
              </a:spcBef>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RRM enhancement </a:t>
            </a:r>
            <a:r>
              <a:rPr lang="en-US" altLang="zh-CN" sz="3200" dirty="0"/>
              <a:t>(2/3)</a:t>
            </a:r>
            <a:endParaRPr lang="zh-CN" altLang="en-US" sz="3200" dirty="0"/>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46825" y="4440884"/>
            <a:ext cx="8329632" cy="645160"/>
          </a:xfrm>
          <a:prstGeom prst="rect">
            <a:avLst/>
          </a:prstGeom>
          <a:noFill/>
          <a:ln w="12700">
            <a:solidFill>
              <a:schemeClr val="accent1"/>
            </a:solidFill>
          </a:ln>
        </p:spPr>
        <p:txBody>
          <a:bodyPr wrap="square" rtlCol="0">
            <a:spAutoFit/>
          </a:bodyPr>
          <a:lstStyle/>
          <a:p>
            <a:pPr marL="342900" lvl="0" indent="-342900" algn="l">
              <a:spcBef>
                <a:spcPct val="20000"/>
              </a:spcBef>
              <a:buClrTx/>
              <a:buSzTx/>
              <a:buFont typeface="Arial" panose="020B0604020202020204" pitchFamily="34" charset="0"/>
              <a:buChar char="•"/>
              <a:defRPr/>
            </a:pPr>
            <a:r>
              <a:rPr lang="en-US" altLang="zh-CN">
                <a:solidFill>
                  <a:prstClr val="black"/>
                </a:solidFill>
                <a:sym typeface="+mn-ea"/>
              </a:rPr>
              <a:t>Specify  RRM requirements to support L1 inter-frequency with NCSG and L1 inter-frequency with NeedforGap</a:t>
            </a:r>
            <a:endParaRPr lang="en-US" altLang="zh-CN">
              <a:solidFill>
                <a:prstClr val="black"/>
              </a:solidFill>
              <a:sym typeface="+mn-ea"/>
            </a:endParaRPr>
          </a:p>
        </p:txBody>
      </p:sp>
      <p:grpSp>
        <p:nvGrpSpPr>
          <p:cNvPr id="4" name="组合 20"/>
          <p:cNvGrpSpPr/>
          <p:nvPr/>
        </p:nvGrpSpPr>
        <p:grpSpPr>
          <a:xfrm>
            <a:off x="251520" y="4011151"/>
            <a:ext cx="2769922"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12" name="矩形 14"/>
          <p:cNvSpPr/>
          <p:nvPr/>
        </p:nvSpPr>
        <p:spPr>
          <a:xfrm>
            <a:off x="395536" y="1275606"/>
            <a:ext cx="8280920" cy="2639060"/>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dirty="0">
                <a:solidFill>
                  <a:prstClr val="black"/>
                </a:solidFill>
              </a:rPr>
              <a:t>In Rel-18 further NR mobility enhancements WI, L1 inter-frequency measurement with NCSG and L1 inter-frequency measurement with </a:t>
            </a:r>
            <a:r>
              <a:rPr lang="en-US" altLang="zh-CN" dirty="0" err="1">
                <a:solidFill>
                  <a:prstClr val="black"/>
                </a:solidFill>
              </a:rPr>
              <a:t>NeedforGap</a:t>
            </a:r>
            <a:r>
              <a:rPr lang="en-US" altLang="zh-CN" dirty="0">
                <a:solidFill>
                  <a:prstClr val="black"/>
                </a:solidFill>
              </a:rPr>
              <a:t> are not considered in R18 L1/L2 based inter-cell mobility</a:t>
            </a:r>
            <a:endParaRPr lang="en-US" altLang="zh-CN" dirty="0">
              <a:solidFill>
                <a:prstClr val="black"/>
              </a:solidFill>
            </a:endParaRPr>
          </a:p>
          <a:p>
            <a:pPr marL="342900" lvl="0" indent="-342900">
              <a:spcBef>
                <a:spcPct val="20000"/>
              </a:spcBef>
              <a:buFont typeface="Arial" panose="020B0604020202020204" pitchFamily="34" charset="0"/>
              <a:buChar char="•"/>
              <a:defRPr/>
            </a:pPr>
            <a:r>
              <a:rPr lang="en-US" altLang="zh-CN" dirty="0">
                <a:solidFill>
                  <a:prstClr val="black"/>
                </a:solidFill>
              </a:rPr>
              <a:t>L3 and L1 measurement are coupled. NCSG and </a:t>
            </a:r>
            <a:r>
              <a:rPr lang="en-US" altLang="zh-CN" dirty="0" err="1">
                <a:solidFill>
                  <a:prstClr val="black"/>
                </a:solidFill>
                <a:sym typeface="+mn-ea"/>
              </a:rPr>
              <a:t>NeedforGap</a:t>
            </a:r>
            <a:r>
              <a:rPr lang="en-US" altLang="zh-CN" dirty="0">
                <a:solidFill>
                  <a:prstClr val="black"/>
                </a:solidFill>
                <a:sym typeface="+mn-ea"/>
              </a:rPr>
              <a:t>, which reduce the impact on throughput from measurement gap, are already supported for L3 measurement. NCSG and </a:t>
            </a:r>
            <a:r>
              <a:rPr lang="en-US" altLang="zh-CN" dirty="0" err="1">
                <a:solidFill>
                  <a:prstClr val="black"/>
                </a:solidFill>
                <a:sym typeface="+mn-ea"/>
              </a:rPr>
              <a:t>NeedforGap</a:t>
            </a:r>
            <a:r>
              <a:rPr lang="en-US" altLang="zh-CN" dirty="0">
                <a:solidFill>
                  <a:prstClr val="black"/>
                </a:solidFill>
                <a:sym typeface="+mn-ea"/>
              </a:rPr>
              <a:t> without supporting L1 measurement results in different type of MG for L3 and L1 measurement, which is not efficient.</a:t>
            </a:r>
            <a:r>
              <a:rPr lang="en-US" altLang="zh-CN" dirty="0">
                <a:solidFill>
                  <a:prstClr val="black"/>
                </a:solidFill>
              </a:rPr>
              <a:t> It is benificial to support L1 inter-frequency with NCSG and L1 inter-frequency with NeedforGap </a:t>
            </a:r>
            <a:endParaRPr lang="en-US" altLang="zh-CN" dirty="0">
              <a:solidFill>
                <a:prstClr val="black"/>
              </a:solidFill>
            </a:endParaRPr>
          </a:p>
        </p:txBody>
      </p:sp>
      <p:grpSp>
        <p:nvGrpSpPr>
          <p:cNvPr id="5" name="组合 20"/>
          <p:cNvGrpSpPr/>
          <p:nvPr/>
        </p:nvGrpSpPr>
        <p:grpSpPr>
          <a:xfrm>
            <a:off x="289910" y="843558"/>
            <a:ext cx="3201970" cy="438079"/>
            <a:chOff x="431362" y="3557138"/>
            <a:chExt cx="2769665" cy="359546"/>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 Mobility</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79512" y="195486"/>
            <a:ext cx="8229600" cy="857250"/>
          </a:xfrm>
          <a:prstGeom prst="rect">
            <a:avLst/>
          </a:prstGeom>
        </p:spPr>
        <p:txBody>
          <a:bodyPr/>
          <a:lstStyle/>
          <a:p>
            <a:pPr>
              <a:spcBef>
                <a:spcPct val="0"/>
              </a:spcBef>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RRM enhancement </a:t>
            </a:r>
            <a:r>
              <a:rPr lang="en-US" altLang="zh-CN" sz="3200" dirty="0"/>
              <a:t>(3/3)</a:t>
            </a:r>
            <a:endParaRPr lang="zh-CN" altLang="en-US" sz="3200" dirty="0"/>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70955" y="3147389"/>
            <a:ext cx="8329632" cy="1962785"/>
          </a:xfrm>
          <a:prstGeom prst="rect">
            <a:avLst/>
          </a:prstGeom>
          <a:noFill/>
          <a:ln w="12700">
            <a:solidFill>
              <a:schemeClr val="accent1"/>
            </a:solidFill>
          </a:ln>
        </p:spPr>
        <p:txBody>
          <a:bodyPr wrap="square" rtlCol="0">
            <a:spAutoFit/>
          </a:bodyPr>
          <a:lstStyle/>
          <a:p>
            <a:pPr marL="342900" lvl="0" indent="-342900" algn="l">
              <a:spcBef>
                <a:spcPct val="20000"/>
              </a:spcBef>
              <a:buClrTx/>
              <a:buSzTx/>
              <a:buFont typeface="Arial" panose="020B0604020202020204" pitchFamily="34" charset="0"/>
              <a:buChar char="•"/>
              <a:defRPr/>
            </a:pPr>
            <a:r>
              <a:rPr lang="en-US" altLang="zh-CN" sz="1400">
                <a:solidFill>
                  <a:prstClr val="black"/>
                </a:solidFill>
                <a:sym typeface="+mn-ea"/>
              </a:rPr>
              <a:t>With AI/ML based RX beam sweeping, define enhanced RRM requirements for FR2, including:</a:t>
            </a:r>
            <a:endParaRPr lang="en-US" altLang="zh-CN" sz="1400">
              <a:solidFill>
                <a:prstClr val="black"/>
              </a:solidFill>
              <a:sym typeface="+mn-ea"/>
            </a:endParaRPr>
          </a:p>
          <a:p>
            <a:pPr marL="742950" lvl="1" indent="-285750" defTabSz="914400">
              <a:lnSpc>
                <a:spcPct val="110000"/>
              </a:lnSpc>
              <a:buFont typeface="Arial" panose="020B0604020202020204" pitchFamily="34" charset="0"/>
              <a:buChar char="•"/>
            </a:pPr>
            <a:r>
              <a:rPr lang="en-US" altLang="zh-CN" sz="1400" dirty="0">
                <a:sym typeface="+mn-ea"/>
              </a:rPr>
              <a:t>RRC_IDLE state and RRC_inacticve state</a:t>
            </a:r>
            <a:endParaRPr lang="en-US" altLang="zh-CN" sz="1400" dirty="0"/>
          </a:p>
          <a:p>
            <a:pPr marL="1200150" lvl="2" indent="-285750" defTabSz="914400">
              <a:lnSpc>
                <a:spcPct val="110000"/>
              </a:lnSpc>
              <a:buFont typeface="Arial" panose="020B0604020202020204" pitchFamily="34" charset="0"/>
              <a:buChar char="•"/>
            </a:pPr>
            <a:r>
              <a:rPr lang="en-US" altLang="zh-CN" sz="1400" dirty="0">
                <a:sym typeface="+mn-ea"/>
              </a:rPr>
              <a:t>Cell re-selection requirements</a:t>
            </a:r>
            <a:endParaRPr lang="en-US" altLang="zh-CN" sz="1400" dirty="0"/>
          </a:p>
          <a:p>
            <a:pPr marL="742950" lvl="1" indent="-285750" defTabSz="914400">
              <a:lnSpc>
                <a:spcPct val="110000"/>
              </a:lnSpc>
              <a:buFont typeface="Arial" panose="020B0604020202020204" pitchFamily="34" charset="0"/>
              <a:buChar char="•"/>
            </a:pPr>
            <a:r>
              <a:rPr lang="en-US" altLang="zh-CN" sz="1400" dirty="0">
                <a:sym typeface="+mn-ea"/>
              </a:rPr>
              <a:t>RRC_Connected state</a:t>
            </a:r>
            <a:endParaRPr lang="en-US" altLang="zh-CN" sz="1400" dirty="0">
              <a:sym typeface="+mn-ea"/>
            </a:endParaRPr>
          </a:p>
          <a:p>
            <a:pPr marL="1200150" lvl="2" indent="-285750" defTabSz="914400">
              <a:lnSpc>
                <a:spcPct val="110000"/>
              </a:lnSpc>
              <a:buFont typeface="Arial" panose="020B0604020202020204" pitchFamily="34" charset="0"/>
              <a:buChar char="•"/>
            </a:pPr>
            <a:r>
              <a:rPr lang="en-US" altLang="zh-CN" sz="1400" dirty="0">
                <a:sym typeface="+mn-ea"/>
              </a:rPr>
              <a:t>handover delay</a:t>
            </a:r>
            <a:endParaRPr lang="en-US" altLang="zh-CN" sz="1400" dirty="0">
              <a:sym typeface="+mn-ea"/>
            </a:endParaRPr>
          </a:p>
          <a:p>
            <a:pPr marL="1200150" lvl="2" indent="-285750" defTabSz="914400">
              <a:lnSpc>
                <a:spcPct val="110000"/>
              </a:lnSpc>
              <a:buFont typeface="Arial" panose="020B0604020202020204" pitchFamily="34" charset="0"/>
              <a:buChar char="•"/>
            </a:pPr>
            <a:r>
              <a:rPr lang="en-US" altLang="zh-CN" sz="1400" dirty="0">
                <a:sym typeface="+mn-ea"/>
              </a:rPr>
              <a:t>Radio link monitoring, BFD, CBD,e.g. evaluation period</a:t>
            </a:r>
            <a:endParaRPr lang="en-US" altLang="zh-CN" sz="1400" dirty="0">
              <a:sym typeface="+mn-ea"/>
            </a:endParaRPr>
          </a:p>
          <a:p>
            <a:pPr marL="1200150" lvl="2" indent="-285750" defTabSz="914400">
              <a:lnSpc>
                <a:spcPct val="110000"/>
              </a:lnSpc>
              <a:buFont typeface="Arial" panose="020B0604020202020204" pitchFamily="34" charset="0"/>
              <a:buChar char="•"/>
            </a:pPr>
            <a:r>
              <a:rPr lang="en-US" altLang="zh-CN" sz="1400" dirty="0">
                <a:sym typeface="+mn-ea"/>
              </a:rPr>
              <a:t>SCell activation delay</a:t>
            </a:r>
            <a:endParaRPr lang="en-US" altLang="zh-CN" sz="1400" dirty="0"/>
          </a:p>
          <a:p>
            <a:pPr marL="1200150" lvl="2" indent="-285750" defTabSz="914400">
              <a:lnSpc>
                <a:spcPct val="110000"/>
              </a:lnSpc>
              <a:buFont typeface="Arial" panose="020B0604020202020204" pitchFamily="34" charset="0"/>
              <a:buChar char="•"/>
            </a:pPr>
            <a:r>
              <a:rPr lang="en-US" altLang="zh-CN" sz="1400" dirty="0">
                <a:sym typeface="+mn-ea"/>
              </a:rPr>
              <a:t>Cell identification requirements for inntra-frequency and inter-frequency measurements</a:t>
            </a:r>
            <a:endParaRPr lang="en-US" altLang="zh-CN" sz="1400">
              <a:solidFill>
                <a:prstClr val="black"/>
              </a:solidFill>
              <a:sym typeface="+mn-ea"/>
            </a:endParaRPr>
          </a:p>
        </p:txBody>
      </p:sp>
      <p:grpSp>
        <p:nvGrpSpPr>
          <p:cNvPr id="4" name="组合 20"/>
          <p:cNvGrpSpPr/>
          <p:nvPr/>
        </p:nvGrpSpPr>
        <p:grpSpPr>
          <a:xfrm>
            <a:off x="275650" y="2717656"/>
            <a:ext cx="2769922"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12" name="矩形 14"/>
          <p:cNvSpPr/>
          <p:nvPr/>
        </p:nvSpPr>
        <p:spPr>
          <a:xfrm>
            <a:off x="395536" y="1275606"/>
            <a:ext cx="8280920" cy="1211580"/>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sz="1400">
                <a:solidFill>
                  <a:prstClr val="black"/>
                </a:solidFill>
              </a:rPr>
              <a:t>It is observed that some of the FR2 RRM requirements allow excessively long delay with RX beam sweeping factor (e.g. for cell re-selection, the scaling factor (N1) could be up to 8 for FR2-1)</a:t>
            </a:r>
            <a:endParaRPr lang="en-US" altLang="zh-CN" sz="1400" dirty="0">
              <a:solidFill>
                <a:prstClr val="black"/>
              </a:solidFill>
            </a:endParaRPr>
          </a:p>
          <a:p>
            <a:pPr marL="342900" lvl="0" indent="-342900">
              <a:spcBef>
                <a:spcPct val="20000"/>
              </a:spcBef>
              <a:buFont typeface="Arial" panose="020B0604020202020204" pitchFamily="34" charset="0"/>
              <a:buChar char="•"/>
              <a:defRPr/>
            </a:pPr>
            <a:r>
              <a:rPr lang="en-US" altLang="zh-CN" sz="1400" dirty="0">
                <a:solidFill>
                  <a:prstClr val="black"/>
                </a:solidFill>
              </a:rPr>
              <a:t>In Rel-18, for the use case of AI/ML based beam management, UE could predict beams in time/frequency domain. This approach is also helpful for UE to perform RX beam sweeping, the RX beam sweeping factor could be reduced or eliminated with AI/ML, the FR2 RRM long delay requirements could be reduced </a:t>
            </a:r>
            <a:endParaRPr lang="en-US" altLang="zh-CN" sz="1400" dirty="0">
              <a:solidFill>
                <a:prstClr val="black"/>
              </a:solidFill>
            </a:endParaRPr>
          </a:p>
        </p:txBody>
      </p:sp>
      <p:grpSp>
        <p:nvGrpSpPr>
          <p:cNvPr id="5" name="组合 20"/>
          <p:cNvGrpSpPr/>
          <p:nvPr/>
        </p:nvGrpSpPr>
        <p:grpSpPr>
          <a:xfrm>
            <a:off x="289910" y="843556"/>
            <a:ext cx="3850042" cy="677104"/>
            <a:chOff x="431362" y="3557138"/>
            <a:chExt cx="2769665" cy="555722"/>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38"/>
              <a:ext cx="2769613" cy="555722"/>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 AI/ML based RRM</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9010</Words>
  <Application>WPS 演示</Application>
  <PresentationFormat>全屏显示(16:9)</PresentationFormat>
  <Paragraphs>222</Paragraphs>
  <Slides>12</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Arial</vt:lpstr>
      <vt:lpstr>宋体</vt:lpstr>
      <vt:lpstr>Wingdings</vt:lpstr>
      <vt:lpstr>微软雅黑</vt:lpstr>
      <vt:lpstr>Times New Roman</vt:lpstr>
      <vt:lpstr>MS Mincho</vt:lpstr>
      <vt:lpstr>Arial Unicode MS</vt:lpstr>
      <vt:lpstr>Calibri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CMCC</cp:lastModifiedBy>
  <cp:revision>155</cp:revision>
  <dcterms:created xsi:type="dcterms:W3CDTF">2023-05-29T11:07:00Z</dcterms:created>
  <dcterms:modified xsi:type="dcterms:W3CDTF">2023-09-04T07:44:02Z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E15E32A50C89438592A6A3C35D81EB1D</vt:lpwstr>
  </property>
  <property fmtid="{D5CDD505-2E9C-101B-9397-08002B2CF9AE}" pid="3" name="KSOProductBuildVer">
    <vt:lpwstr>2052-11.8.2.12085</vt:lpwstr>
  </property>
</Properties>
</file>