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263" r:id="rId3"/>
    <p:sldId id="2237" r:id="rId5"/>
    <p:sldId id="2264" r:id="rId6"/>
    <p:sldId id="2265" r:id="rId7"/>
    <p:sldId id="2235"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DDE2"/>
    <a:srgbClr val="2583D1"/>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59" autoAdjust="0"/>
    <p:restoredTop sz="95502" autoAdjust="0"/>
  </p:normalViewPr>
  <p:slideViewPr>
    <p:cSldViewPr snapToGrid="0" snapToObjects="1" showGuides="1">
      <p:cViewPr varScale="1">
        <p:scale>
          <a:sx n="63" d="100"/>
          <a:sy n="63" d="100"/>
        </p:scale>
        <p:origin x="968" y="52"/>
      </p:cViewPr>
      <p:guideLst>
        <p:guide orient="horz" pos="2107"/>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党的二十大报告44次提到科技，55次提到创新，36次提到人才。刚刚高总也提到了，党中央和国家，对中央企业勇担国家战略科技力量，强化企业创新主体地位的要求之高史无前例。</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党的二十大报告44次提到科技，55次提到创新，36次提到人才。刚刚高总也提到了，党中央和国家，对中央企业勇担国家战略科技力量，强化企业创新主体地位的要求之高史无前例。</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党的二十大报告44次提到科技，55次提到创新，36次提到人才。刚刚高总也提到了，党中央和国家，对中央企业勇担国家战略科技力量，强化企业创新主体地位的要求之高史无前例。</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党的二十大报告44次提到科技，55次提到创新，36次提到人才。刚刚高总也提到了，党中央和国家，对中央企业勇担国家战略科技力量，强化企业创新主体地位的要求之高史无前例。</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wpsdc="http://www.wps.cn/officeDocument/2017/drawingmlCustomData" val="200" checksum="3837665281"/>
                </a:ext>
              </a:extLst>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党的二十大报告44次提到科技，55次提到创新，36次提到人才。刚刚高总也提到了，党中央和国家，对中央企业勇担国家战略科技力量，强化企业创新主体地位的要求之高史无前例。</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217E01D7-B54C-6C48-82D9-95C69B9956D1}" type="datetimeFigureOut">
              <a:rPr kumimoji="1" lang="zh-CN" altLang="en-US" smtClean="0"/>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8A22BD1E-C90F-604E-8768-298FBDC1684D}"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vmlDrawing" Target="../drawings/vmlDrawing1.vml"/><Relationship Id="rId3" Type="http://schemas.openxmlformats.org/officeDocument/2006/relationships/slideLayout" Target="../slideLayouts/slideLayout13.xml"/><Relationship Id="rId2" Type="http://schemas.openxmlformats.org/officeDocument/2006/relationships/image" Target="../media/image3.e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vmlDrawing" Target="../drawings/vmlDrawing2.vml"/><Relationship Id="rId5" Type="http://schemas.openxmlformats.org/officeDocument/2006/relationships/slideLayout" Target="../slideLayouts/slideLayout13.xml"/><Relationship Id="rId4" Type="http://schemas.openxmlformats.org/officeDocument/2006/relationships/image" Target="../media/image5.emf"/><Relationship Id="rId3" Type="http://schemas.openxmlformats.org/officeDocument/2006/relationships/oleObject" Target="../embeddings/oleObject3.bin"/><Relationship Id="rId2" Type="http://schemas.openxmlformats.org/officeDocument/2006/relationships/image" Target="../media/image4.emf"/><Relationship Id="rId1"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vmlDrawing" Target="../drawings/vmlDrawing3.vml"/><Relationship Id="rId5" Type="http://schemas.openxmlformats.org/officeDocument/2006/relationships/slideLayout" Target="../slideLayouts/slideLayout13.xml"/><Relationship Id="rId4" Type="http://schemas.openxmlformats.org/officeDocument/2006/relationships/image" Target="../media/image7.emf"/><Relationship Id="rId3" Type="http://schemas.openxmlformats.org/officeDocument/2006/relationships/oleObject" Target="../embeddings/oleObject5.bin"/><Relationship Id="rId2" Type="http://schemas.openxmlformats.org/officeDocument/2006/relationships/image" Target="../media/image6.emf"/><Relationship Id="rId1"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816501" y="2429030"/>
            <a:ext cx="10366408" cy="2122805"/>
          </a:xfrm>
          <a:prstGeom prst="rect">
            <a:avLst/>
          </a:prstGeom>
          <a:noFill/>
        </p:spPr>
        <p:txBody>
          <a:bodyPr wrap="square">
            <a:spAutoFit/>
          </a:bodyPr>
          <a:lstStyle/>
          <a:p>
            <a:r>
              <a:rPr lang="en-US" altLang="zh-CN" sz="6600" dirty="0">
                <a:latin typeface="微软雅黑" panose="020B0503020204020204" pitchFamily="34" charset="-122"/>
                <a:ea typeface="微软雅黑" panose="020B0503020204020204" pitchFamily="34" charset="-122"/>
              </a:rPr>
              <a:t>Study on</a:t>
            </a:r>
            <a:br>
              <a:rPr lang="en-US" altLang="zh-CN" sz="6600" dirty="0">
                <a:latin typeface="微软雅黑" panose="020B0503020204020204" pitchFamily="34" charset="-122"/>
                <a:ea typeface="微软雅黑" panose="020B0503020204020204" pitchFamily="34" charset="-122"/>
              </a:rPr>
            </a:br>
            <a:r>
              <a:rPr lang="en-US" altLang="zh-CN" sz="6600" b="0" i="0" dirty="0">
                <a:solidFill>
                  <a:srgbClr val="000000"/>
                </a:solidFill>
                <a:effectLst/>
                <a:latin typeface="微软雅黑" panose="020B0503020204020204" pitchFamily="34" charset="-122"/>
                <a:ea typeface="微软雅黑" panose="020B0503020204020204" pitchFamily="34" charset="-122"/>
              </a:rPr>
              <a:t>Wired-terminal RSU</a:t>
            </a:r>
            <a:endParaRPr lang="zh-CN" altLang="en-US" sz="6600" dirty="0">
              <a:latin typeface="微软雅黑" panose="020B0503020204020204" pitchFamily="34" charset="-122"/>
              <a:ea typeface="微软雅黑" panose="020B0503020204020204" pitchFamily="34" charset="-122"/>
            </a:endParaRPr>
          </a:p>
        </p:txBody>
      </p:sp>
      <p:sp>
        <p:nvSpPr>
          <p:cNvPr id="2" name="文本框 1"/>
          <p:cNvSpPr txBox="1"/>
          <p:nvPr/>
        </p:nvSpPr>
        <p:spPr>
          <a:xfrm>
            <a:off x="489585" y="260350"/>
            <a:ext cx="7806055" cy="1476375"/>
          </a:xfrm>
          <a:prstGeom prst="rect">
            <a:avLst/>
          </a:prstGeom>
          <a:noFill/>
        </p:spPr>
        <p:txBody>
          <a:bodyPr wrap="square" rtlCol="0">
            <a:spAutoFit/>
          </a:bodyPr>
          <a:p>
            <a:r>
              <a:rPr lang="en-US" altLang="zh-CN" b="1"/>
              <a:t>3GPP TSG RAN Meeting #101								RP-232226</a:t>
            </a:r>
            <a:endParaRPr lang="en-US" altLang="zh-CN" b="1"/>
          </a:p>
          <a:p>
            <a:r>
              <a:rPr lang="en-US" altLang="zh-CN" b="1"/>
              <a:t>Bangalore, India, September 11-15, 2023</a:t>
            </a:r>
            <a:endParaRPr lang="en-US" altLang="zh-CN" b="1"/>
          </a:p>
          <a:p>
            <a:r>
              <a:rPr lang="en-US" altLang="zh-CN" b="1"/>
              <a:t>Agenda</a:t>
            </a:r>
            <a:r>
              <a:rPr lang="zh-CN" altLang="en-US" b="1"/>
              <a:t>：</a:t>
            </a:r>
            <a:r>
              <a:rPr lang="en-US" altLang="zh-CN" b="1"/>
              <a:t>             8A.2.15</a:t>
            </a:r>
            <a:endParaRPr lang="zh-CN" altLang="en-US" b="1"/>
          </a:p>
          <a:p>
            <a:r>
              <a:rPr lang="en-US" altLang="zh-CN" b="1"/>
              <a:t>Source</a:t>
            </a:r>
            <a:r>
              <a:rPr lang="zh-CN" altLang="en-US" b="1"/>
              <a:t>：</a:t>
            </a:r>
            <a:r>
              <a:rPr lang="en-US" altLang="zh-CN" b="1"/>
              <a:t>              CMCC</a:t>
            </a:r>
            <a:endParaRPr lang="zh-CN" altLang="en-US" b="1"/>
          </a:p>
          <a:p>
            <a:r>
              <a:rPr lang="en-US" altLang="zh-CN" b="1"/>
              <a:t>Document for</a:t>
            </a:r>
            <a:r>
              <a:rPr lang="zh-CN" altLang="en-US" b="1"/>
              <a:t>：</a:t>
            </a:r>
            <a:r>
              <a:rPr lang="en-US" altLang="zh-CN" b="1"/>
              <a:t> Discussion</a:t>
            </a:r>
            <a:endParaRPr lang="en-US" altLang="zh-CN"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7"/>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dirty="0">
                <a:latin typeface="微软雅黑" panose="020B0503020204020204" pitchFamily="34" charset="-122"/>
                <a:ea typeface="微软雅黑" panose="020B0503020204020204" pitchFamily="34" charset="-122"/>
                <a:sym typeface="+mn-ea"/>
              </a:rPr>
              <a:t>Motivation </a:t>
            </a:r>
            <a:endParaRPr lang="en-US" altLang="zh-CN" sz="2800" b="1" noProof="0" dirty="0">
              <a:ln>
                <a:noFill/>
              </a:ln>
              <a:effectLst/>
              <a:uLnTx/>
              <a:uFillTx/>
              <a:latin typeface="微软雅黑" panose="020B0503020204020204" pitchFamily="34" charset="-122"/>
              <a:ea typeface="微软雅黑" panose="020B0503020204020204" pitchFamily="34" charset="-122"/>
              <a:sym typeface="+mn-ea"/>
            </a:endParaRPr>
          </a:p>
        </p:txBody>
      </p:sp>
      <p:sp>
        <p:nvSpPr>
          <p:cNvPr id="10" name="矩形 14"/>
          <p:cNvSpPr/>
          <p:nvPr/>
        </p:nvSpPr>
        <p:spPr>
          <a:xfrm>
            <a:off x="431116" y="1211953"/>
            <a:ext cx="11322267" cy="1592231"/>
          </a:xfrm>
          <a:prstGeom prst="rect">
            <a:avLst/>
          </a:prstGeom>
          <a:noFill/>
          <a:ln w="12700">
            <a:solidFill>
              <a:schemeClr val="accent1"/>
            </a:solidFill>
          </a:ln>
        </p:spPr>
        <p:txBody>
          <a:bodyPr wrap="square">
            <a:spAutoFit/>
          </a:bodyPr>
          <a:lstStyle/>
          <a:p>
            <a:pPr marL="0" lvl="1" algn="just" defTabSz="914400">
              <a:lnSpc>
                <a:spcPct val="110000"/>
              </a:lnSpc>
              <a:spcBef>
                <a:spcPts val="750"/>
              </a:spcBef>
              <a:buClrTx/>
              <a:buSzTx/>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Currently, there are still coverage issues in some areas, especially in residential areas. Meanwhile, it seems it is acceptable by consumers to be provided communication service via terminal hotspots (such as WIFI). In addition, the cost of terminal hotspots is lower than that of pico/femto gNB or WIFI AP, and the protocol stack of CP/UP is basically ready. What lacks is just to take wired transmission into account. Therefore, we propose to study the usage of a wired terminal as an RSU. </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p:txBody>
      </p:sp>
      <p:graphicFrame>
        <p:nvGraphicFramePr>
          <p:cNvPr id="4" name="对象 14"/>
          <p:cNvGraphicFramePr/>
          <p:nvPr/>
        </p:nvGraphicFramePr>
        <p:xfrm>
          <a:off x="4175760" y="2776855"/>
          <a:ext cx="3343275" cy="3669665"/>
        </p:xfrm>
        <a:graphic>
          <a:graphicData uri="http://schemas.openxmlformats.org/presentationml/2006/ole">
            <mc:AlternateContent xmlns:mc="http://schemas.openxmlformats.org/markup-compatibility/2006">
              <mc:Choice xmlns:v="urn:schemas-microsoft-com:vml" Requires="v">
                <p:oleObj spid="_x0000_s3" name="Visio" r:id="rId1" imgW="5436870" imgH="5067935" progId="Visio.Drawing.15">
                  <p:embed/>
                </p:oleObj>
              </mc:Choice>
              <mc:Fallback>
                <p:oleObj name="Visio" r:id="rId1" imgW="5436870" imgH="5067935" progId="Visio.Drawing.15">
                  <p:embed/>
                  <p:pic>
                    <p:nvPicPr>
                      <p:cNvPr id="0" name="对象 14"/>
                      <p:cNvPicPr/>
                      <p:nvPr/>
                    </p:nvPicPr>
                    <p:blipFill>
                      <a:blip r:embed="rId2"/>
                      <a:stretch>
                        <a:fillRect/>
                      </a:stretch>
                    </p:blipFill>
                    <p:spPr>
                      <a:xfrm>
                        <a:off x="4175760" y="2776855"/>
                        <a:ext cx="3343275" cy="3669665"/>
                      </a:xfrm>
                      <a:prstGeom prst="rect">
                        <a:avLst/>
                      </a:prstGeom>
                    </p:spPr>
                  </p:pic>
                </p:oleObj>
              </mc:Fallback>
            </mc:AlternateContent>
          </a:graphicData>
        </a:graphic>
      </p:graphicFrame>
      <p:sp>
        <p:nvSpPr>
          <p:cNvPr id="6" name="矩形 12"/>
          <p:cNvSpPr/>
          <p:nvPr/>
        </p:nvSpPr>
        <p:spPr>
          <a:xfrm>
            <a:off x="4217035" y="6064250"/>
            <a:ext cx="4130675" cy="275590"/>
          </a:xfrm>
          <a:prstGeom prst="rect">
            <a:avLst/>
          </a:prstGeom>
        </p:spPr>
        <p:txBody>
          <a:bodyPr wrap="square">
            <a:spAutoFit/>
          </a:bodyPr>
          <a:lstStyle/>
          <a:p>
            <a:r>
              <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UE connected to UE-like RSU via </a:t>
            </a:r>
            <a:r>
              <a:rPr lang="en-US" altLang="zh-CN" sz="1200" b="1" dirty="0" err="1">
                <a:solidFill>
                  <a:prstClr val="black"/>
                </a:solidFill>
                <a:latin typeface="Arial" panose="020B0604020202020204" pitchFamily="34" charset="0"/>
                <a:ea typeface="Arial Unicode MS" panose="020B0604020202020204" pitchFamily="34" charset="-122"/>
                <a:cs typeface="Arial" panose="020B0604020202020204" pitchFamily="34" charset="0"/>
              </a:rPr>
              <a:t>Sidelink</a:t>
            </a:r>
            <a:r>
              <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 or WLAN</a:t>
            </a:r>
            <a:endPar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3"/>
          <p:cNvSpPr/>
          <p:nvPr/>
        </p:nvSpPr>
        <p:spPr>
          <a:xfrm rot="10800000" flipV="1">
            <a:off x="1585300" y="6040485"/>
            <a:ext cx="4314985" cy="276999"/>
          </a:xfrm>
          <a:prstGeom prst="rect">
            <a:avLst/>
          </a:prstGeom>
        </p:spPr>
        <p:txBody>
          <a:bodyPr wrap="square">
            <a:spAutoFit/>
          </a:bodyPr>
          <a:lstStyle/>
          <a:p>
            <a:r>
              <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UP protocol stack for WLAN based wired-terminal RSU</a:t>
            </a:r>
            <a:endPar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p:txBody>
      </p:sp>
      <p:sp>
        <p:nvSpPr>
          <p:cNvPr id="15" name="矩形 20"/>
          <p:cNvSpPr/>
          <p:nvPr/>
        </p:nvSpPr>
        <p:spPr>
          <a:xfrm flipH="1">
            <a:off x="7689910" y="6024190"/>
            <a:ext cx="4314986" cy="276999"/>
          </a:xfrm>
          <a:prstGeom prst="rect">
            <a:avLst/>
          </a:prstGeom>
        </p:spPr>
        <p:txBody>
          <a:bodyPr wrap="square">
            <a:spAutoFit/>
          </a:bodyPr>
          <a:lstStyle/>
          <a:p>
            <a:r>
              <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CP protocol stack for </a:t>
            </a:r>
            <a:r>
              <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WLAN based </a:t>
            </a:r>
            <a:r>
              <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wired-terminal RSU</a:t>
            </a:r>
            <a:endPar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endParaRPr>
          </a:p>
        </p:txBody>
      </p:sp>
      <p:graphicFrame>
        <p:nvGraphicFramePr>
          <p:cNvPr id="16" name="对象 11"/>
          <p:cNvGraphicFramePr>
            <a:graphicFrameLocks noChangeAspect="1"/>
          </p:cNvGraphicFramePr>
          <p:nvPr/>
        </p:nvGraphicFramePr>
        <p:xfrm>
          <a:off x="155042" y="2815522"/>
          <a:ext cx="5941060" cy="3021965"/>
        </p:xfrm>
        <a:graphic>
          <a:graphicData uri="http://schemas.openxmlformats.org/presentationml/2006/ole">
            <mc:AlternateContent xmlns:mc="http://schemas.openxmlformats.org/markup-compatibility/2006">
              <mc:Choice xmlns:v="urn:schemas-microsoft-com:vml" Requires="v">
                <p:oleObj spid="_x0000_s53" name="Visio" r:id="rId1" imgW="3134360" imgH="1487170" progId="Visio.Drawing.15">
                  <p:embed/>
                </p:oleObj>
              </mc:Choice>
              <mc:Fallback>
                <p:oleObj name="Visio" r:id="rId1" imgW="3134360" imgH="1487170" progId="Visio.Drawing.15">
                  <p:embed/>
                  <p:pic>
                    <p:nvPicPr>
                      <p:cNvPr id="0" name="对象 11"/>
                      <p:cNvPicPr/>
                      <p:nvPr/>
                    </p:nvPicPr>
                    <p:blipFill>
                      <a:blip r:embed="rId2"/>
                      <a:stretch>
                        <a:fillRect/>
                      </a:stretch>
                    </p:blipFill>
                    <p:spPr>
                      <a:xfrm>
                        <a:off x="155042" y="2815522"/>
                        <a:ext cx="5941060" cy="3021965"/>
                      </a:xfrm>
                      <a:prstGeom prst="rect">
                        <a:avLst/>
                      </a:prstGeom>
                    </p:spPr>
                  </p:pic>
                </p:oleObj>
              </mc:Fallback>
            </mc:AlternateContent>
          </a:graphicData>
        </a:graphic>
      </p:graphicFrame>
      <p:graphicFrame>
        <p:nvGraphicFramePr>
          <p:cNvPr id="18" name="对象 18"/>
          <p:cNvGraphicFramePr/>
          <p:nvPr/>
        </p:nvGraphicFramePr>
        <p:xfrm>
          <a:off x="6350635" y="3039110"/>
          <a:ext cx="5654040" cy="2798445"/>
        </p:xfrm>
        <a:graphic>
          <a:graphicData uri="http://schemas.openxmlformats.org/presentationml/2006/ole">
            <mc:AlternateContent xmlns:mc="http://schemas.openxmlformats.org/markup-compatibility/2006">
              <mc:Choice xmlns:v="urn:schemas-microsoft-com:vml" Requires="v">
                <p:oleObj spid="_x0000_s2" name="Visio" r:id="rId3" imgW="3134360" imgH="1338580" progId="Visio.Drawing.15">
                  <p:embed/>
                </p:oleObj>
              </mc:Choice>
              <mc:Fallback>
                <p:oleObj name="Visio" r:id="rId3" imgW="3134360" imgH="1338580" progId="Visio.Drawing.15">
                  <p:embed/>
                  <p:pic>
                    <p:nvPicPr>
                      <p:cNvPr id="0" name="对象 18"/>
                      <p:cNvPicPr/>
                      <p:nvPr/>
                    </p:nvPicPr>
                    <p:blipFill>
                      <a:blip r:embed="rId4"/>
                      <a:stretch>
                        <a:fillRect/>
                      </a:stretch>
                    </p:blipFill>
                    <p:spPr>
                      <a:xfrm>
                        <a:off x="6350635" y="3039110"/>
                        <a:ext cx="5654040" cy="2798445"/>
                      </a:xfrm>
                      <a:prstGeom prst="rect">
                        <a:avLst/>
                      </a:prstGeom>
                    </p:spPr>
                  </p:pic>
                </p:oleObj>
              </mc:Fallback>
            </mc:AlternateContent>
          </a:graphicData>
        </a:graphic>
      </p:graphicFrame>
      <p:sp>
        <p:nvSpPr>
          <p:cNvPr id="3" name="文本框 7"/>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noProof="0" dirty="0">
                <a:ln>
                  <a:noFill/>
                </a:ln>
                <a:effectLst/>
                <a:uLnTx/>
                <a:uFillTx/>
                <a:latin typeface="微软雅黑" panose="020B0503020204020204" pitchFamily="34" charset="-122"/>
                <a:ea typeface="微软雅黑" panose="020B0503020204020204" pitchFamily="34" charset="-122"/>
                <a:sym typeface="+mn-ea"/>
              </a:rPr>
              <a:t>Models of wired-terminal RSU </a:t>
            </a:r>
            <a:endParaRPr kumimoji="0" lang="en-US" altLang="zh-CN" sz="2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4" name="矩形 14"/>
          <p:cNvSpPr/>
          <p:nvPr/>
        </p:nvSpPr>
        <p:spPr>
          <a:xfrm>
            <a:off x="431116" y="1086828"/>
            <a:ext cx="11322267" cy="395605"/>
          </a:xfrm>
          <a:prstGeom prst="rect">
            <a:avLst/>
          </a:prstGeom>
          <a:noFill/>
          <a:ln w="12700">
            <a:solidFill>
              <a:schemeClr val="accent1"/>
            </a:solidFill>
          </a:ln>
        </p:spPr>
        <p:txBody>
          <a:bodyPr wrap="square">
            <a:spAutoFit/>
          </a:bodyPr>
          <a:lstStyle/>
          <a:p>
            <a:pPr marL="0" lvl="1" indent="0" algn="just" defTabSz="914400">
              <a:lnSpc>
                <a:spcPct val="110000"/>
              </a:lnSpc>
              <a:spcBef>
                <a:spcPts val="750"/>
              </a:spcBef>
              <a:buClrTx/>
              <a:buSzTx/>
              <a:buFont typeface="Arial" panose="020B0604020202020204" pitchFamily="34" charset="0"/>
              <a:buNone/>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UE can access to network via UE-like RSU, and the UE to UE-like RSU link is WLAN.</a:t>
            </a:r>
            <a:endParaRPr lang="zh-CN" altLang="en-US"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18"/>
          <p:cNvGraphicFramePr>
            <a:graphicFrameLocks noChangeAspect="1"/>
          </p:cNvGraphicFramePr>
          <p:nvPr/>
        </p:nvGraphicFramePr>
        <p:xfrm>
          <a:off x="386715" y="2749550"/>
          <a:ext cx="5190490" cy="3345180"/>
        </p:xfrm>
        <a:graphic>
          <a:graphicData uri="http://schemas.openxmlformats.org/presentationml/2006/ole">
            <mc:AlternateContent xmlns:mc="http://schemas.openxmlformats.org/markup-compatibility/2006">
              <mc:Choice xmlns:v="urn:schemas-microsoft-com:vml" Requires="v">
                <p:oleObj spid="_x0000_s53" name="Visio" r:id="rId1" imgW="3134360" imgH="2021840" progId="Visio.Drawing.15">
                  <p:embed/>
                </p:oleObj>
              </mc:Choice>
              <mc:Fallback>
                <p:oleObj name="Visio" r:id="rId1" imgW="3134360" imgH="2021840" progId="Visio.Drawing.15">
                  <p:embed/>
                  <p:pic>
                    <p:nvPicPr>
                      <p:cNvPr id="0" name="对象 18"/>
                      <p:cNvPicPr/>
                      <p:nvPr/>
                    </p:nvPicPr>
                    <p:blipFill>
                      <a:blip r:embed="rId2"/>
                      <a:stretch>
                        <a:fillRect/>
                      </a:stretch>
                    </p:blipFill>
                    <p:spPr>
                      <a:xfrm>
                        <a:off x="386715" y="2749550"/>
                        <a:ext cx="5190490" cy="3345180"/>
                      </a:xfrm>
                      <a:prstGeom prst="rect">
                        <a:avLst/>
                      </a:prstGeom>
                    </p:spPr>
                  </p:pic>
                </p:oleObj>
              </mc:Fallback>
            </mc:AlternateContent>
          </a:graphicData>
        </a:graphic>
      </p:graphicFrame>
      <p:graphicFrame>
        <p:nvGraphicFramePr>
          <p:cNvPr id="5" name="对象 1"/>
          <p:cNvGraphicFramePr>
            <a:graphicFrameLocks noChangeAspect="1"/>
          </p:cNvGraphicFramePr>
          <p:nvPr/>
        </p:nvGraphicFramePr>
        <p:xfrm>
          <a:off x="6079490" y="2618740"/>
          <a:ext cx="5393690" cy="3475990"/>
        </p:xfrm>
        <a:graphic>
          <a:graphicData uri="http://schemas.openxmlformats.org/presentationml/2006/ole">
            <mc:AlternateContent xmlns:mc="http://schemas.openxmlformats.org/markup-compatibility/2006">
              <mc:Choice xmlns:v="urn:schemas-microsoft-com:vml" Requires="v">
                <p:oleObj spid="_x0000_s2" name="Visio" r:id="rId3" imgW="3134360" imgH="2021840" progId="Visio.Drawing.15">
                  <p:embed/>
                </p:oleObj>
              </mc:Choice>
              <mc:Fallback>
                <p:oleObj name="Visio" r:id="rId3" imgW="3134360" imgH="2021840" progId="Visio.Drawing.15">
                  <p:embed/>
                  <p:pic>
                    <p:nvPicPr>
                      <p:cNvPr id="0" name="对象 1"/>
                      <p:cNvPicPr/>
                      <p:nvPr/>
                    </p:nvPicPr>
                    <p:blipFill>
                      <a:blip r:embed="rId4"/>
                      <a:stretch>
                        <a:fillRect/>
                      </a:stretch>
                    </p:blipFill>
                    <p:spPr>
                      <a:xfrm>
                        <a:off x="6079490" y="2618740"/>
                        <a:ext cx="5393690" cy="3475990"/>
                      </a:xfrm>
                      <a:prstGeom prst="rect">
                        <a:avLst/>
                      </a:prstGeom>
                    </p:spPr>
                  </p:pic>
                </p:oleObj>
              </mc:Fallback>
            </mc:AlternateContent>
          </a:graphicData>
        </a:graphic>
      </p:graphicFrame>
      <p:sp>
        <p:nvSpPr>
          <p:cNvPr id="20" name="文本框 3"/>
          <p:cNvSpPr txBox="1"/>
          <p:nvPr/>
        </p:nvSpPr>
        <p:spPr>
          <a:xfrm>
            <a:off x="1386038" y="6411565"/>
            <a:ext cx="4895798" cy="276999"/>
          </a:xfrm>
          <a:prstGeom prst="rect">
            <a:avLst/>
          </a:prstGeom>
        </p:spPr>
        <p:txBody>
          <a:bodyPr wrap="square">
            <a:spAutoFit/>
          </a:bodyPr>
          <a:lstStyle>
            <a:defPPr>
              <a:defRPr lang="en-US"/>
            </a:defPPr>
            <a:lvl1pPr>
              <a:defRPr sz="1200" b="1">
                <a:solidFill>
                  <a:prstClr val="black"/>
                </a:solidFill>
                <a:latin typeface="Arial" panose="020B0604020202020204" pitchFamily="34" charset="0"/>
                <a:ea typeface="Arial Unicode MS" panose="020B0604020202020204" pitchFamily="34" charset="-122"/>
                <a:cs typeface="Arial" panose="020B0604020202020204" pitchFamily="34" charset="0"/>
              </a:defRPr>
            </a:lvl1pPr>
          </a:lstStyle>
          <a:p>
            <a:r>
              <a:rPr lang="en-US" altLang="zh-CN" dirty="0">
                <a:sym typeface="+mn-ea"/>
              </a:rPr>
              <a:t>UP protocol stack for SL based </a:t>
            </a:r>
            <a:r>
              <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 wired-terminal RSU</a:t>
            </a:r>
            <a:endParaRPr lang="en-US" altLang="zh-CN" dirty="0">
              <a:sym typeface="+mn-ea"/>
            </a:endParaRPr>
          </a:p>
        </p:txBody>
      </p:sp>
      <p:sp>
        <p:nvSpPr>
          <p:cNvPr id="21" name="文本框 6"/>
          <p:cNvSpPr txBox="1"/>
          <p:nvPr/>
        </p:nvSpPr>
        <p:spPr>
          <a:xfrm>
            <a:off x="6281836" y="6413121"/>
            <a:ext cx="4219326" cy="276999"/>
          </a:xfrm>
          <a:prstGeom prst="rect">
            <a:avLst/>
          </a:prstGeom>
        </p:spPr>
        <p:txBody>
          <a:bodyPr wrap="square">
            <a:spAutoFit/>
          </a:bodyPr>
          <a:lstStyle>
            <a:defPPr>
              <a:defRPr lang="en-US"/>
            </a:defPPr>
            <a:lvl1pPr>
              <a:defRPr sz="1200" b="1">
                <a:solidFill>
                  <a:prstClr val="black"/>
                </a:solidFill>
                <a:latin typeface="Arial" panose="020B0604020202020204" pitchFamily="34" charset="0"/>
                <a:ea typeface="Arial Unicode MS" panose="020B0604020202020204" pitchFamily="34" charset="-122"/>
                <a:cs typeface="Arial" panose="020B0604020202020204" pitchFamily="34" charset="0"/>
              </a:defRPr>
            </a:lvl1pPr>
          </a:lstStyle>
          <a:p>
            <a:r>
              <a:rPr lang="en-US" altLang="zh-CN" dirty="0">
                <a:sym typeface="+mn-ea"/>
              </a:rPr>
              <a:t>CP protocol stack for SL based </a:t>
            </a:r>
            <a:r>
              <a:rPr lang="en-US" altLang="zh-CN" sz="1200" b="1" dirty="0">
                <a:solidFill>
                  <a:prstClr val="black"/>
                </a:solidFill>
                <a:latin typeface="Arial" panose="020B0604020202020204" pitchFamily="34" charset="0"/>
                <a:ea typeface="Arial Unicode MS" panose="020B0604020202020204" pitchFamily="34" charset="-122"/>
                <a:cs typeface="Arial" panose="020B0604020202020204" pitchFamily="34" charset="0"/>
              </a:rPr>
              <a:t> wired-terminal RSU</a:t>
            </a:r>
            <a:endParaRPr lang="en-US" altLang="zh-CN" dirty="0">
              <a:sym typeface="+mn-ea"/>
            </a:endParaRPr>
          </a:p>
        </p:txBody>
      </p:sp>
      <p:sp>
        <p:nvSpPr>
          <p:cNvPr id="4" name="文本框 7"/>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noProof="0" dirty="0">
                <a:ln>
                  <a:noFill/>
                </a:ln>
                <a:effectLst/>
                <a:uLnTx/>
                <a:uFillTx/>
                <a:latin typeface="微软雅黑" panose="020B0503020204020204" pitchFamily="34" charset="-122"/>
                <a:ea typeface="微软雅黑" panose="020B0503020204020204" pitchFamily="34" charset="-122"/>
                <a:sym typeface="+mn-ea"/>
              </a:rPr>
              <a:t>Models of wired-terminal RSU </a:t>
            </a:r>
            <a:endParaRPr kumimoji="0" lang="en-US" altLang="zh-CN" sz="2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6" name="矩形 14"/>
          <p:cNvSpPr/>
          <p:nvPr/>
        </p:nvSpPr>
        <p:spPr>
          <a:xfrm>
            <a:off x="431116" y="1086828"/>
            <a:ext cx="11322267" cy="395605"/>
          </a:xfrm>
          <a:prstGeom prst="rect">
            <a:avLst/>
          </a:prstGeom>
          <a:noFill/>
          <a:ln w="12700">
            <a:solidFill>
              <a:schemeClr val="accent1"/>
            </a:solidFill>
          </a:ln>
        </p:spPr>
        <p:txBody>
          <a:bodyPr wrap="square">
            <a:spAutoFit/>
          </a:bodyPr>
          <a:lstStyle/>
          <a:p>
            <a:pPr marL="0" lvl="1" indent="0" algn="just" defTabSz="914400">
              <a:lnSpc>
                <a:spcPct val="110000"/>
              </a:lnSpc>
              <a:spcBef>
                <a:spcPts val="750"/>
              </a:spcBef>
              <a:buClrTx/>
              <a:buSzTx/>
              <a:buFont typeface="Arial" panose="020B0604020202020204" pitchFamily="34" charset="0"/>
              <a:buNone/>
            </a:pP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UE can access to network via UE-like RSU, and the UE to </a:t>
            </a: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UE-like RSU </a:t>
            </a:r>
            <a:r>
              <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link is </a:t>
            </a:r>
            <a:r>
              <a:rPr lang="en-US" altLang="zh-CN" dirty="0" err="1">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rPr>
              <a:t>Sidelink.</a:t>
            </a:r>
            <a:endParaRPr lang="en-US" altLang="zh-CN" dirty="0">
              <a:solidFill>
                <a:prstClr val="black"/>
              </a:solidFill>
              <a:latin typeface="Arial" panose="020B0604020202020204" pitchFamily="34" charset="0"/>
              <a:ea typeface="Arial Unicode MS" panose="020B0604020202020204" pitchFamily="34" charset="-122"/>
              <a:cs typeface="Arial" panose="020B0604020202020204" pitchFamily="34" charset="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7"/>
          <p:cNvSpPr txBox="1"/>
          <p:nvPr/>
        </p:nvSpPr>
        <p:spPr>
          <a:xfrm>
            <a:off x="957662" y="101642"/>
            <a:ext cx="10276123"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dirty="0">
                <a:latin typeface="微软雅黑" panose="020B0503020204020204" pitchFamily="34" charset="-122"/>
                <a:ea typeface="微软雅黑" panose="020B0503020204020204" pitchFamily="34" charset="-122"/>
                <a:cs typeface="+mn-cs"/>
                <a:sym typeface="+mn-ea"/>
              </a:rPr>
              <a:t>Potential SI objectives</a:t>
            </a:r>
            <a:endParaRPr kumimoji="0" lang="en-US" altLang="zh-CN" sz="2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5" name="文本框 30"/>
          <p:cNvSpPr txBox="1"/>
          <p:nvPr/>
        </p:nvSpPr>
        <p:spPr>
          <a:xfrm>
            <a:off x="83385" y="1005235"/>
            <a:ext cx="11322267" cy="5824220"/>
          </a:xfrm>
          <a:prstGeom prst="rect">
            <a:avLst/>
          </a:prstGeom>
          <a:noFill/>
          <a:ln w="12700">
            <a:solidFill>
              <a:schemeClr val="accent1"/>
            </a:solidFill>
          </a:ln>
        </p:spPr>
        <p:txBody>
          <a:bodyPr wrap="square" rtlCol="0">
            <a:spAutoFit/>
          </a:bodyPr>
          <a:lstStyle/>
          <a:p>
            <a:pPr indent="0" defTabSz="914400">
              <a:lnSpc>
                <a:spcPct val="110000"/>
              </a:lnSpc>
              <a:buFont typeface="Wingdings" panose="05000000000000000000" pitchFamily="2" charset="2"/>
              <a:buNone/>
            </a:pPr>
            <a:r>
              <a:rPr lang="en-US" altLang="zh-CN" sz="240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The objective of this study item is to investigate the two scenario and identify their standardization impacts.</a:t>
            </a:r>
            <a:endParaRPr lang="en-GB" sz="240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742950" lvl="1" indent="-285750" defTabSz="914400">
              <a:lnSpc>
                <a:spcPct val="110000"/>
              </a:lnSpc>
              <a:buFont typeface="Wingdings" panose="05000000000000000000" pitchFamily="2" charset="2"/>
              <a:buChar char="n"/>
            </a:pPr>
            <a:endParaRPr lang="en-GB"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742950" lvl="1" indent="-285750" defTabSz="914400">
              <a:lnSpc>
                <a:spcPct val="150000"/>
              </a:lnSpc>
              <a:buFont typeface="Wingdings" panose="05000000000000000000" pitchFamily="2" charset="2"/>
              <a:buChar char="n"/>
            </a:pPr>
            <a:r>
              <a:rPr lang="en-GB" altLang="zh-CN" sz="2000" kern="1200" dirty="0">
                <a:solidFill>
                  <a:sysClr val="windowText" lastClr="000000"/>
                </a:solidFill>
                <a:latin typeface="微软雅黑" panose="020B0503020204020204" pitchFamily="34" charset="-122"/>
                <a:ea typeface="微软雅黑" panose="020B0503020204020204" pitchFamily="34" charset="-122"/>
              </a:rPr>
              <a:t>Study the </a:t>
            </a:r>
            <a:r>
              <a:rPr lang="en-US" altLang="zh-CN" sz="2000" kern="1200" dirty="0">
                <a:solidFill>
                  <a:sysClr val="windowText" lastClr="000000"/>
                </a:solidFill>
                <a:latin typeface="微软雅黑" panose="020B0503020204020204" pitchFamily="34" charset="-122"/>
                <a:ea typeface="微软雅黑" panose="020B0503020204020204" pitchFamily="34" charset="-122"/>
              </a:rPr>
              <a:t>benefits of the Wi-fi based and </a:t>
            </a:r>
            <a:r>
              <a:rPr lang="en-US" altLang="zh-CN" sz="2000" kern="1200" dirty="0" err="1">
                <a:solidFill>
                  <a:sysClr val="windowText" lastClr="000000"/>
                </a:solidFill>
                <a:latin typeface="微软雅黑" panose="020B0503020204020204" pitchFamily="34" charset="-122"/>
                <a:ea typeface="微软雅黑" panose="020B0503020204020204" pitchFamily="34" charset="-122"/>
              </a:rPr>
              <a:t>Sidelink</a:t>
            </a:r>
            <a:r>
              <a:rPr lang="en-US" altLang="zh-CN" sz="2000" kern="1200" dirty="0">
                <a:solidFill>
                  <a:sysClr val="windowText" lastClr="000000"/>
                </a:solidFill>
                <a:latin typeface="微软雅黑" panose="020B0503020204020204" pitchFamily="34" charset="-122"/>
                <a:ea typeface="微软雅黑" panose="020B0503020204020204" pitchFamily="34" charset="-122"/>
              </a:rPr>
              <a:t> based </a:t>
            </a:r>
            <a:r>
              <a:rPr lang="en-US" altLang="zh-CN" sz="2000" b="0" i="0" dirty="0">
                <a:solidFill>
                  <a:srgbClr val="000000"/>
                </a:solidFill>
                <a:effectLst/>
                <a:latin typeface="Microsoft YaHei UI" panose="020B0503020204020204" pitchFamily="34" charset="-122"/>
                <a:ea typeface="Microsoft YaHei UI" panose="020B0503020204020204" pitchFamily="34" charset="-122"/>
              </a:rPr>
              <a:t>Wired-terminal RSU deployment </a:t>
            </a:r>
            <a:r>
              <a:rPr lang="en-GB" altLang="zh-CN" sz="2000" kern="1200" dirty="0">
                <a:solidFill>
                  <a:sysClr val="windowText" lastClr="000000"/>
                </a:solidFill>
                <a:latin typeface="微软雅黑" panose="020B0503020204020204" pitchFamily="34" charset="-122"/>
                <a:ea typeface="微软雅黑" panose="020B0503020204020204" pitchFamily="34" charset="-122"/>
              </a:rPr>
              <a:t> [RAN3]</a:t>
            </a:r>
            <a:endParaRPr lang="en-GB" altLang="zh-CN" sz="2000" kern="1200" dirty="0">
              <a:solidFill>
                <a:sysClr val="windowText" lastClr="000000"/>
              </a:solidFill>
              <a:latin typeface="微软雅黑" panose="020B0503020204020204" pitchFamily="34" charset="-122"/>
              <a:ea typeface="微软雅黑" panose="020B0503020204020204" pitchFamily="34" charset="-122"/>
            </a:endParaRPr>
          </a:p>
          <a:p>
            <a:pPr marL="742950" lvl="3" indent="-285750" defTabSz="914400">
              <a:lnSpc>
                <a:spcPct val="150000"/>
              </a:lnSpc>
              <a:buFont typeface="Wingdings" panose="05000000000000000000" pitchFamily="2" charset="2"/>
              <a:buChar char="n"/>
            </a:pPr>
            <a:r>
              <a:rPr lang="en-GB" sz="200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Study the </a:t>
            </a:r>
            <a:r>
              <a:rPr lang="en-GB"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n</a:t>
            </a:r>
            <a:r>
              <a:rPr lang="en-GB" sz="2000" noProof="0" dirty="0" err="1">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etwor</a:t>
            </a:r>
            <a:r>
              <a:rPr lang="en-US" altLang="en-GB" sz="200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k </a:t>
            </a:r>
            <a:r>
              <a:rPr lang="en-GB" altLang="en-GB"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i</a:t>
            </a:r>
            <a:r>
              <a:rPr lang="en-GB" sz="2000" noProof="0" dirty="0" err="1">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nterface</a:t>
            </a:r>
            <a:r>
              <a:rPr lang="en-GB" sz="200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between </a:t>
            </a:r>
            <a:r>
              <a:rPr lang="en-US" altLang="zh-CN" sz="2000" b="0" i="0" dirty="0">
                <a:solidFill>
                  <a:srgbClr val="000000"/>
                </a:solidFill>
                <a:effectLst/>
                <a:latin typeface="Microsoft YaHei UI" panose="020B0503020204020204" pitchFamily="34" charset="-122"/>
                <a:ea typeface="Microsoft YaHei UI" panose="020B0503020204020204" pitchFamily="34" charset="-122"/>
              </a:rPr>
              <a:t>Wired-terminal RSU </a:t>
            </a:r>
            <a:r>
              <a:rPr lang="en-GB" sz="200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and </a:t>
            </a:r>
            <a:r>
              <a:rPr lang="en-GB" sz="2000" noProof="0" dirty="0" err="1">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gNB</a:t>
            </a:r>
            <a:r>
              <a:rPr lang="en-GB" sz="200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[RAN3]</a:t>
            </a:r>
            <a:endParaRPr lang="en-US"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1257300" lvl="4" indent="-342900" defTabSz="914400">
              <a:lnSpc>
                <a:spcPct val="150000"/>
              </a:lnSpc>
              <a:buFont typeface="Arial" panose="020B0604020202020204" pitchFamily="34" charset="0"/>
              <a:buChar char="•"/>
            </a:pPr>
            <a:r>
              <a:rPr lang="en-GB" altLang="zh-CN"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Study the basic protocol stack for </a:t>
            </a:r>
            <a:r>
              <a:rPr lang="en-US" altLang="en-GB"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C</a:t>
            </a:r>
            <a:r>
              <a:rPr lang="en-GB" altLang="zh-CN"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ontrol plane and </a:t>
            </a:r>
            <a:r>
              <a:rPr lang="en-US" altLang="en-GB"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U</a:t>
            </a:r>
            <a:r>
              <a:rPr lang="en-GB" altLang="zh-CN"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ser plane </a:t>
            </a:r>
            <a:endParaRPr lang="en-GB" altLang="zh-CN"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1257300" lvl="4" indent="-342900" defTabSz="914400">
              <a:lnSpc>
                <a:spcPct val="150000"/>
              </a:lnSpc>
              <a:buFont typeface="Arial" panose="020B0604020202020204" pitchFamily="34" charset="0"/>
              <a:buChar char="•"/>
            </a:pPr>
            <a:r>
              <a:rPr lang="en-GB" altLang="zh-CN"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Study the </a:t>
            </a:r>
            <a:r>
              <a:rPr lang="en-US" altLang="en-GB"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interface </a:t>
            </a:r>
            <a:r>
              <a:rPr lang="en-GB" altLang="zh-CN"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management procedure, e.g., RSU to </a:t>
            </a:r>
            <a:r>
              <a:rPr lang="en-GB" altLang="zh-CN" sz="2000" dirty="0" err="1">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gNB</a:t>
            </a:r>
            <a:r>
              <a:rPr lang="en-GB" altLang="zh-CN"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t>
            </a:r>
            <a:r>
              <a:rPr lang="en-US" altLang="en-GB"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interface se</a:t>
            </a:r>
            <a:r>
              <a:rPr lang="en-GB" altLang="zh-CN"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t</a:t>
            </a:r>
            <a:r>
              <a:rPr lang="en-US" altLang="en-GB"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up</a:t>
            </a:r>
            <a:r>
              <a:rPr lang="en-GB" altLang="zh-CN"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/release/modification</a:t>
            </a:r>
            <a:endParaRPr lang="en-GB" altLang="zh-CN"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1257300" lvl="4" indent="-342900" defTabSz="914400">
              <a:lnSpc>
                <a:spcPct val="150000"/>
              </a:lnSpc>
              <a:buFont typeface="Arial" panose="020B0604020202020204" pitchFamily="34" charset="0"/>
              <a:buChar char="•"/>
            </a:pPr>
            <a:r>
              <a:rPr lang="en-GB" altLang="zh-CN"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UE authorization</a:t>
            </a:r>
            <a:endParaRPr lang="en-GB" altLang="zh-CN"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742950" lvl="3" indent="-285750" defTabSz="914400">
              <a:lnSpc>
                <a:spcPct val="150000"/>
              </a:lnSpc>
              <a:buFont typeface="Wingdings" panose="05000000000000000000" pitchFamily="2" charset="2"/>
              <a:buChar char="n"/>
            </a:pPr>
            <a:r>
              <a:rPr lang="en-US" altLang="en-GB"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Study the impacts on NGAP, if needed [RAN3]</a:t>
            </a:r>
            <a:endParaRPr lang="en-GB" sz="2000" dirty="0">
              <a:solidFill>
                <a:sysClr val="windowText" lastClr="000000"/>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a:p>
            <a:pPr marL="742950" lvl="3" indent="-285750" defTabSz="914400">
              <a:lnSpc>
                <a:spcPct val="150000"/>
              </a:lnSpc>
              <a:buFont typeface="Wingdings" panose="05000000000000000000" pitchFamily="2" charset="2"/>
              <a:buChar char="n"/>
            </a:pPr>
            <a:r>
              <a:rPr lang="en-GB" sz="2000" noProof="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Study </a:t>
            </a:r>
            <a:r>
              <a:rPr lang="en-GB" sz="200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the support</a:t>
            </a:r>
            <a:r>
              <a:rPr lang="en-US" altLang="en-GB" sz="200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ing </a:t>
            </a:r>
            <a:r>
              <a:rPr lang="en-GB" sz="200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of service continuity (path switch between </a:t>
            </a:r>
            <a:r>
              <a:rPr lang="en-US" altLang="zh-CN" sz="2000" b="0" i="0" dirty="0">
                <a:solidFill>
                  <a:srgbClr val="000000"/>
                </a:solidFill>
                <a:effectLst/>
                <a:latin typeface="Microsoft YaHei UI" panose="020B0503020204020204" pitchFamily="34" charset="-122"/>
                <a:ea typeface="Microsoft YaHei UI" panose="020B0503020204020204" pitchFamily="34" charset="-122"/>
              </a:rPr>
              <a:t>Wired-terminal RSU</a:t>
            </a:r>
            <a:r>
              <a:rPr lang="en-GB" sz="200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and</a:t>
            </a:r>
            <a:r>
              <a:rPr lang="en-US" altLang="en-GB" sz="200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direct</a:t>
            </a:r>
            <a:r>
              <a:rPr lang="en-GB" sz="200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 Uu connection) [RAN3, RAN2] </a:t>
            </a:r>
            <a:endParaRPr lang="en-US" altLang="en-GB" sz="2000" dirty="0">
              <a:solidFill>
                <a:prstClr val="black"/>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1798</Words>
  <Application>WPS 演示</Application>
  <PresentationFormat>宽屏</PresentationFormat>
  <Paragraphs>42</Paragraphs>
  <Slides>5</Slides>
  <Notes>5</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5</vt:i4>
      </vt:variant>
      <vt:variant>
        <vt:lpstr>幻灯片标题</vt:lpstr>
      </vt:variant>
      <vt:variant>
        <vt:i4>5</vt:i4>
      </vt:variant>
    </vt:vector>
  </HeadingPairs>
  <TitlesOfParts>
    <vt:vector size="19" baseType="lpstr">
      <vt:lpstr>Arial</vt:lpstr>
      <vt:lpstr>宋体</vt:lpstr>
      <vt:lpstr>Wingdings</vt:lpstr>
      <vt:lpstr>微软雅黑</vt:lpstr>
      <vt:lpstr>Arial Unicode MS</vt:lpstr>
      <vt:lpstr>Microsoft YaHei UI</vt:lpstr>
      <vt:lpstr>Calibri</vt:lpstr>
      <vt:lpstr>等线</vt:lpstr>
      <vt:lpstr>Office 主题​​</vt:lpstr>
      <vt:lpstr>Visio.Drawing.15</vt:lpstr>
      <vt:lpstr>Visio.Drawing.15</vt:lpstr>
      <vt:lpstr>Visio.Drawing.15</vt:lpstr>
      <vt:lpstr>Visio.Drawing.15</vt:lpstr>
      <vt:lpstr>Visio.Drawing.15</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A6673</dc:creator>
  <cp:lastModifiedBy>CMCC</cp:lastModifiedBy>
  <cp:revision>366</cp:revision>
  <dcterms:created xsi:type="dcterms:W3CDTF">2021-03-17T03:39:00Z</dcterms:created>
  <dcterms:modified xsi:type="dcterms:W3CDTF">2023-09-04T01:37:37Z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A5FBE0F09D524C0E88C5D8E6D20A1C5C</vt:lpwstr>
  </property>
  <property fmtid="{D5CDD505-2E9C-101B-9397-08002B2CF9AE}" pid="3" name="KSOProductBuildVer">
    <vt:lpwstr>2052-11.8.2.10229</vt:lpwstr>
  </property>
</Properties>
</file>