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8.svg" ContentType="image/svg+xml"/>
  <Override PartName="/ppt/media/image20.svg" ContentType="image/svg+xml"/>
  <Override PartName="/ppt/media/image22.svg" ContentType="image/svg+xml"/>
  <Override PartName="/ppt/media/image24.svg" ContentType="image/svg+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7" r:id="rId3"/>
    <p:sldId id="2260" r:id="rId5"/>
    <p:sldId id="2262" r:id="rId6"/>
    <p:sldId id="2263" r:id="rId7"/>
    <p:sldId id="2266" r:id="rId8"/>
    <p:sldId id="2236" r:id="rId9"/>
    <p:sldId id="2267" r:id="rId10"/>
    <p:sldId id="2250" r:id="rId11"/>
  </p:sldIdLst>
  <p:sldSz cx="12192000" cy="6858000"/>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3"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9" autoAdjust="0"/>
    <p:restoredTop sz="95502" autoAdjust="0"/>
  </p:normalViewPr>
  <p:slideViewPr>
    <p:cSldViewPr snapToGrid="0" snapToObjects="1" showGuides="1">
      <p:cViewPr varScale="1">
        <p:scale>
          <a:sx n="80" d="100"/>
          <a:sy n="80" d="100"/>
        </p:scale>
        <p:origin x="144" y="51"/>
      </p:cViewPr>
      <p:guideLst>
        <p:guide orient="horz" pos="2093"/>
        <p:guide pos="382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3.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pPr marL="0" marR="0" lvl="0" indent="355600" algn="l" defTabSz="914400" rtl="0" fontAlgn="auto">
              <a:lnSpc>
                <a:spcPct val="100000"/>
              </a:lnSpc>
              <a:spcBef>
                <a:spcPts val="0"/>
              </a:spcBef>
              <a:spcAft>
                <a:spcPts val="0"/>
              </a:spcAft>
              <a:buClrTx/>
              <a:buSzTx/>
              <a:buFontTx/>
              <a:buNone/>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endParaRPr>
          </a:p>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en-US" altLang="zh-CN"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tif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p:cNvGrpSpPr/>
          <p:nvPr userDrawn="1"/>
        </p:nvGrpSpPr>
        <p:grpSpPr>
          <a:xfrm>
            <a:off x="180109" y="168436"/>
            <a:ext cx="711454" cy="691137"/>
            <a:chOff x="0" y="0"/>
            <a:chExt cx="1303781" cy="1254452"/>
          </a:xfrm>
        </p:grpSpPr>
        <p:pic>
          <p:nvPicPr>
            <p:cNvPr id="5" name="page1image856.png" descr="page1image856.png"/>
            <p:cNvPicPr>
              <a:picLocks noChangeAspect="1"/>
            </p:cNvPicPr>
            <p:nvPr/>
          </p:nvPicPr>
          <p:blipFill>
            <a:blip r:embed="rId3" cstate="print"/>
            <a:stretch>
              <a:fillRect/>
            </a:stretch>
          </p:blipFill>
          <p:spPr>
            <a:xfrm>
              <a:off x="0" y="516980"/>
              <a:ext cx="1215875" cy="737473"/>
            </a:xfrm>
            <a:prstGeom prst="rect">
              <a:avLst/>
            </a:prstGeom>
            <a:ln w="12700" cap="flat">
              <a:noFill/>
              <a:miter lim="400000"/>
              <a:headEnd/>
              <a:tailEnd/>
            </a:ln>
            <a:effectLst/>
          </p:spPr>
        </p:pic>
        <p:pic>
          <p:nvPicPr>
            <p:cNvPr id="6" name="page1image264.png" descr="page1image264.png"/>
            <p:cNvPicPr>
              <a:picLocks noChangeAspect="1"/>
            </p:cNvPicPr>
            <p:nvPr/>
          </p:nvPicPr>
          <p:blipFill>
            <a:blip r:embed="rId4" cstate="print"/>
            <a:stretch>
              <a:fillRect/>
            </a:stretch>
          </p:blipFill>
          <p:spPr>
            <a:xfrm>
              <a:off x="41814" y="0"/>
              <a:ext cx="1261968" cy="872570"/>
            </a:xfrm>
            <a:prstGeom prst="rect">
              <a:avLst/>
            </a:prstGeom>
            <a:ln w="12700" cap="flat">
              <a:noFill/>
              <a:miter lim="400000"/>
              <a:headEnd/>
              <a:tailEnd/>
            </a:ln>
            <a:effectLst/>
          </p:spPr>
        </p:pic>
      </p:grpSp>
      <p:pic>
        <p:nvPicPr>
          <p:cNvPr id="7" name="Image" descr="Image"/>
          <p:cNvPicPr>
            <a:picLocks noChangeAspect="1"/>
          </p:cNvPicPr>
          <p:nvPr userDrawn="1"/>
        </p:nvPicPr>
        <p:blipFill>
          <a:blip r:embed="rId5" cstate="print"/>
          <a:stretch>
            <a:fillRect/>
          </a:stretch>
        </p:blipFill>
        <p:spPr>
          <a:xfrm>
            <a:off x="11162494" y="190887"/>
            <a:ext cx="849397" cy="524755"/>
          </a:xfrm>
          <a:prstGeom prst="rect">
            <a:avLst/>
          </a:prstGeom>
          <a:ln w="12700">
            <a:miter lim="400000"/>
            <a:headEnd/>
            <a:tailEnd/>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hasCustomPrompt="1"/>
          </p:nvPr>
        </p:nvSpPr>
        <p:spPr>
          <a:prstGeom prst="rect">
            <a:avLst/>
          </a:prstGeom>
        </p:spPr>
        <p:txBody>
          <a:bodyPr/>
          <a:lstStyle/>
          <a:p>
            <a:r>
              <a:t>Title Text</a:t>
            </a:r>
          </a:p>
        </p:txBody>
      </p:sp>
      <p:sp>
        <p:nvSpPr>
          <p:cNvPr id="66" name="Body Level One…"/>
          <p:cNvSpPr txBox="1">
            <a:spLocks noGrp="1"/>
          </p:cNvSpPr>
          <p:nvPr>
            <p:ph type="body" idx="1" hasCustomPrompt="1"/>
          </p:nvPr>
        </p:nvSpPr>
        <p:spPr>
          <a:prstGeom prst="rect">
            <a:avLst/>
          </a:prstGeom>
        </p:spPr>
        <p:txBody>
          <a:bodyPr/>
          <a:lstStyle>
            <a:lvl1pPr marL="368300" indent="-368300">
              <a:lnSpc>
                <a:spcPct val="120000"/>
              </a:lnSpc>
              <a:spcBef>
                <a:spcPct val="650000"/>
              </a:spcBef>
              <a:defRPr sz="3200"/>
            </a:lvl1pPr>
            <a:lvl2pPr marL="736600" indent="-368300">
              <a:lnSpc>
                <a:spcPct val="120000"/>
              </a:lnSpc>
              <a:spcBef>
                <a:spcPct val="650000"/>
              </a:spcBef>
              <a:defRPr sz="3200"/>
            </a:lvl2pPr>
            <a:lvl3pPr marL="1104900" indent="-368300">
              <a:lnSpc>
                <a:spcPct val="120000"/>
              </a:lnSpc>
              <a:spcBef>
                <a:spcPct val="650000"/>
              </a:spcBef>
              <a:defRPr sz="3200"/>
            </a:lvl3pPr>
            <a:lvl4pPr marL="1473200" indent="-368300">
              <a:lnSpc>
                <a:spcPct val="120000"/>
              </a:lnSpc>
              <a:spcBef>
                <a:spcPct val="650000"/>
              </a:spcBef>
              <a:defRPr sz="3200"/>
            </a:lvl4pPr>
            <a:lvl5pPr marL="1841500" indent="-368300">
              <a:lnSpc>
                <a:spcPct val="120000"/>
              </a:lnSpc>
              <a:spcBef>
                <a:spcPct val="650000"/>
              </a:spcBef>
              <a:defRPr sz="32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tags" Target="../tags/tag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3.xml"/><Relationship Id="rId3" Type="http://schemas.openxmlformats.org/officeDocument/2006/relationships/tags" Target="../tags/tag2.xml"/><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svg"/><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emf"/><Relationship Id="rId18" Type="http://schemas.openxmlformats.org/officeDocument/2006/relationships/notesSlide" Target="../notesSlides/notesSlide6.xml"/><Relationship Id="rId17" Type="http://schemas.openxmlformats.org/officeDocument/2006/relationships/vmlDrawing" Target="../drawings/vmlDrawing1.vml"/><Relationship Id="rId16" Type="http://schemas.openxmlformats.org/officeDocument/2006/relationships/slideLayout" Target="../slideLayouts/slideLayout13.xml"/><Relationship Id="rId15" Type="http://schemas.openxmlformats.org/officeDocument/2006/relationships/image" Target="../media/image28.emf"/><Relationship Id="rId14" Type="http://schemas.openxmlformats.org/officeDocument/2006/relationships/oleObject" Target="../embeddings/oleObject2.bin"/><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image" Target="../media/image25.png"/><Relationship Id="rId10" Type="http://schemas.openxmlformats.org/officeDocument/2006/relationships/image" Target="../media/image24.svg"/><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p:txBody>
      </p:sp>
      <p:pic>
        <p:nvPicPr>
          <p:cNvPr id="2097166" name="object 4"/>
          <p:cNvPicPr/>
          <p:nvPr/>
        </p:nvPicPr>
        <p:blipFill rotWithShape="1">
          <a:blip r:embed="rId1" cstate="print"/>
          <a:srcRect l="55372" t="38171"/>
          <a:stretch>
            <a:fillRect/>
          </a:stretch>
        </p:blipFill>
        <p:spPr>
          <a:xfrm>
            <a:off x="8058316" y="2778525"/>
            <a:ext cx="4114800" cy="4079475"/>
          </a:xfrm>
          <a:prstGeom prst="rect">
            <a:avLst/>
          </a:prstGeom>
        </p:spPr>
      </p:pic>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b="0" kern="1200" dirty="0">
                <a:solidFill>
                  <a:schemeClr val="tx1"/>
                </a:solidFill>
                <a:latin typeface="微软雅黑" panose="020B0503020204020204" charset="-122"/>
                <a:ea typeface="微软雅黑" panose="020B0503020204020204" charset="-122"/>
                <a:cs typeface="+mn-cs"/>
              </a:rPr>
              <a:t>2023-08</a:t>
            </a:r>
            <a:endParaRPr lang="en-US" altLang="zh-CN" sz="1800" b="0" kern="1200" dirty="0">
              <a:solidFill>
                <a:schemeClr val="tx1"/>
              </a:solidFill>
              <a:latin typeface="微软雅黑" panose="020B0503020204020204" charset="-122"/>
              <a:ea typeface="微软雅黑" panose="020B0503020204020204" charset="-122"/>
              <a:cs typeface="+mn-cs"/>
            </a:endParaRPr>
          </a:p>
        </p:txBody>
      </p:sp>
      <p:sp>
        <p:nvSpPr>
          <p:cNvPr id="1048690" name="TextBox 8"/>
          <p:cNvSpPr txBox="1"/>
          <p:nvPr/>
        </p:nvSpPr>
        <p:spPr>
          <a:xfrm>
            <a:off x="-130175" y="1897380"/>
            <a:ext cx="12192000" cy="1660525"/>
          </a:xfrm>
          <a:prstGeom prst="rect">
            <a:avLst/>
          </a:prstGeom>
          <a:noFill/>
        </p:spPr>
        <p:txBody>
          <a:bodyPr wrap="square" rtlCol="0">
            <a:spAutoFit/>
          </a:bodyPr>
          <a:lstStyle/>
          <a:p>
            <a:pPr algn="ctr">
              <a:lnSpc>
                <a:spcPct val="150000"/>
              </a:lnSpc>
            </a:pPr>
            <a:r>
              <a:rPr lang="en-US" altLang="zh-CN" sz="4000" b="1" noProof="0" dirty="0">
                <a:ln>
                  <a:noFill/>
                </a:ln>
                <a:solidFill>
                  <a:schemeClr val="tx1"/>
                </a:solidFill>
                <a:effectLst/>
                <a:uLnTx/>
                <a:uFillTx/>
                <a:latin typeface="微软雅黑" panose="020B0503020204020204" charset="-122"/>
                <a:ea typeface="微软雅黑" panose="020B0503020204020204" charset="-122"/>
                <a:sym typeface="+mn-ea"/>
              </a:rPr>
              <a:t>Study on</a:t>
            </a:r>
            <a:r>
              <a:rPr lang="en-US" altLang="en-GB" sz="4000" b="1" dirty="0" smtClean="0">
                <a:solidFill>
                  <a:schemeClr val="tx1"/>
                </a:solidFill>
                <a:sym typeface="+mn-ea"/>
              </a:rPr>
              <a:t> </a:t>
            </a:r>
            <a:r>
              <a:rPr lang="en-US" altLang="zh-CN" sz="4000" b="1" noProof="0" dirty="0">
                <a:ln>
                  <a:noFill/>
                </a:ln>
                <a:effectLst/>
                <a:uLnTx/>
                <a:uFillTx/>
                <a:latin typeface="微软雅黑" panose="020B0503020204020204" charset="-122"/>
                <a:ea typeface="微软雅黑" panose="020B0503020204020204" charset="-122"/>
                <a:sym typeface="+mn-ea"/>
              </a:rPr>
              <a:t>Collaborative UEs</a:t>
            </a:r>
            <a:endParaRPr lang="en-US" altLang="zh-CN" sz="4000" b="1" noProof="0" dirty="0">
              <a:ln>
                <a:noFill/>
              </a:ln>
              <a:effectLst/>
              <a:uLnTx/>
              <a:uFillTx/>
              <a:latin typeface="微软雅黑" panose="020B0503020204020204" charset="-122"/>
              <a:ea typeface="微软雅黑" panose="020B0503020204020204" charset="-122"/>
              <a:sym typeface="+mn-ea"/>
            </a:endParaRPr>
          </a:p>
          <a:p>
            <a:pPr algn="ctr">
              <a:lnSpc>
                <a:spcPct val="150000"/>
              </a:lnSpc>
            </a:pPr>
            <a:r>
              <a:rPr lang="en-US" altLang="zh-CN" sz="2800" b="1" dirty="0">
                <a:solidFill>
                  <a:schemeClr val="tx1"/>
                </a:solidFill>
                <a:latin typeface="微软雅黑" panose="020B0503020204020204" charset="-122"/>
                <a:ea typeface="微软雅黑" panose="020B0503020204020204" charset="-122"/>
              </a:rPr>
              <a:t>CMCC</a:t>
            </a:r>
            <a:endParaRPr lang="en-US" altLang="zh-CN" sz="2800" b="1"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774065" y="161290"/>
            <a:ext cx="5751195" cy="1198880"/>
          </a:xfrm>
          <a:prstGeom prst="rect">
            <a:avLst/>
          </a:prstGeom>
          <a:noFill/>
        </p:spPr>
        <p:txBody>
          <a:bodyPr wrap="square" rtlCol="0" anchor="t">
            <a:spAutoFit/>
          </a:bodyPr>
          <a:p>
            <a:pPr lvl="0" algn="l" defTabSz="914400" fontAlgn="base" hangingPunct="1">
              <a:spcBef>
                <a:spcPct val="0"/>
              </a:spcBef>
              <a:spcAft>
                <a:spcPct val="0"/>
              </a:spcAft>
            </a:pPr>
            <a:r>
              <a:rPr lang="en-GB" b="1" cap="all" dirty="0" smtClean="0">
                <a:solidFill>
                  <a:schemeClr val="tx1"/>
                </a:solidFill>
                <a:sym typeface="+mn-ea"/>
              </a:rPr>
              <a:t>3GPP TSG RAN Meeting #</a:t>
            </a:r>
            <a:r>
              <a:rPr lang="en-US" altLang="en-GB" b="1" cap="all" dirty="0" smtClean="0">
                <a:solidFill>
                  <a:schemeClr val="tx1"/>
                </a:solidFill>
                <a:sym typeface="+mn-ea"/>
              </a:rPr>
              <a:t> 101</a:t>
            </a:r>
            <a:r>
              <a:rPr lang="en-GB" b="1" cap="all" dirty="0" smtClean="0">
                <a:solidFill>
                  <a:schemeClr val="tx1"/>
                </a:solidFill>
                <a:sym typeface="+mn-ea"/>
              </a:rPr>
              <a:t>	                                                                             </a:t>
            </a:r>
            <a:r>
              <a:rPr b="1" dirty="0">
                <a:sym typeface="+mn-ea"/>
              </a:rPr>
              <a:t>RP-232225</a:t>
            </a:r>
            <a:endParaRPr lang="en-GB" b="1" cap="all" dirty="0" smtClean="0">
              <a:solidFill>
                <a:schemeClr val="tx1"/>
              </a:solidFill>
            </a:endParaRPr>
          </a:p>
          <a:p>
            <a:pPr algn="l" defTabSz="914400" fontAlgn="base" hangingPunct="1">
              <a:spcBef>
                <a:spcPct val="0"/>
              </a:spcBef>
              <a:spcAft>
                <a:spcPct val="0"/>
              </a:spcAft>
            </a:pPr>
            <a:r>
              <a:rPr lang="en-US" altLang="zh-CN" b="1" dirty="0">
                <a:latin typeface="Arial" panose="020B0604020202020204" pitchFamily="34" charset="0"/>
                <a:ea typeface="微软雅黑" panose="020B0503020204020204" charset="-122"/>
                <a:sym typeface="+mn-ea"/>
              </a:rPr>
              <a:t>Bangalore</a:t>
            </a:r>
            <a:r>
              <a:rPr lang="en-GB" altLang="zh-CN" b="1" dirty="0">
                <a:latin typeface="Arial" panose="020B0604020202020204" pitchFamily="34" charset="0"/>
                <a:ea typeface="微软雅黑" panose="020B0503020204020204" charset="-122"/>
                <a:sym typeface="+mn-ea"/>
              </a:rPr>
              <a:t>, </a:t>
            </a:r>
            <a:r>
              <a:rPr lang="en-US" altLang="zh-CN" b="1" dirty="0">
                <a:latin typeface="Arial" panose="020B0604020202020204" pitchFamily="34" charset="0"/>
                <a:ea typeface="微软雅黑" panose="020B0503020204020204" charset="-122"/>
                <a:sym typeface="+mn-ea"/>
              </a:rPr>
              <a:t>India,</a:t>
            </a:r>
            <a:r>
              <a:rPr lang="en-GB" altLang="zh-CN" b="1" dirty="0">
                <a:latin typeface="Arial" panose="020B0604020202020204" pitchFamily="34" charset="0"/>
                <a:ea typeface="微软雅黑" panose="020B0503020204020204" charset="-122"/>
                <a:sym typeface="+mn-ea"/>
              </a:rPr>
              <a:t> </a:t>
            </a:r>
            <a:r>
              <a:rPr lang="en-US" altLang="zh-CN" b="1" dirty="0">
                <a:latin typeface="Arial" panose="020B0604020202020204" pitchFamily="34" charset="0"/>
                <a:ea typeface="微软雅黑" panose="020B0503020204020204" charset="-122"/>
                <a:sym typeface="+mn-ea"/>
              </a:rPr>
              <a:t>September</a:t>
            </a:r>
            <a:r>
              <a:rPr lang="en-GB" altLang="zh-CN" b="1" dirty="0">
                <a:latin typeface="Arial" panose="020B0604020202020204" pitchFamily="34" charset="0"/>
                <a:ea typeface="微软雅黑" panose="020B0503020204020204" charset="-122"/>
                <a:sym typeface="+mn-ea"/>
              </a:rPr>
              <a:t> 11</a:t>
            </a:r>
            <a:r>
              <a:rPr lang="en-GB" altLang="zh-CN" b="1" baseline="30000" dirty="0">
                <a:latin typeface="Arial" panose="020B0604020202020204" pitchFamily="34" charset="0"/>
                <a:ea typeface="微软雅黑" panose="020B0503020204020204" charset="-122"/>
                <a:sym typeface="+mn-ea"/>
              </a:rPr>
              <a:t>th</a:t>
            </a:r>
            <a:r>
              <a:rPr lang="en-GB" altLang="zh-CN" b="1" dirty="0">
                <a:latin typeface="Arial" panose="020B0604020202020204" pitchFamily="34" charset="0"/>
                <a:ea typeface="微软雅黑" panose="020B0503020204020204" charset="-122"/>
                <a:sym typeface="+mn-ea"/>
              </a:rPr>
              <a:t>  – </a:t>
            </a:r>
            <a:r>
              <a:rPr lang="en-US" altLang="zh-CN" b="1" dirty="0">
                <a:latin typeface="Arial" panose="020B0604020202020204" pitchFamily="34" charset="0"/>
                <a:ea typeface="微软雅黑" panose="020B0503020204020204" charset="-122"/>
                <a:sym typeface="+mn-ea"/>
              </a:rPr>
              <a:t>15</a:t>
            </a:r>
            <a:r>
              <a:rPr lang="en-US" altLang="zh-CN" b="1" baseline="30000" dirty="0">
                <a:latin typeface="Arial" panose="020B0604020202020204" pitchFamily="34" charset="0"/>
                <a:ea typeface="微软雅黑" panose="020B0503020204020204" charset="-122"/>
                <a:sym typeface="+mn-ea"/>
              </a:rPr>
              <a:t>th</a:t>
            </a:r>
            <a:r>
              <a:rPr lang="en-US" altLang="zh-CN" b="1" dirty="0">
                <a:latin typeface="Arial" panose="020B0604020202020204" pitchFamily="34" charset="0"/>
                <a:ea typeface="微软雅黑" panose="020B0503020204020204" charset="-122"/>
                <a:sym typeface="+mn-ea"/>
              </a:rPr>
              <a:t> </a:t>
            </a:r>
            <a:r>
              <a:rPr lang="en-GB" altLang="zh-CN" b="1" dirty="0">
                <a:latin typeface="Arial" panose="020B0604020202020204" pitchFamily="34" charset="0"/>
                <a:ea typeface="微软雅黑" panose="020B0503020204020204" charset="-122"/>
                <a:sym typeface="+mn-ea"/>
              </a:rPr>
              <a:t>, 2023</a:t>
            </a:r>
            <a:endParaRPr lang="zh-CN" altLang="zh-CN" dirty="0">
              <a:latin typeface="Arial" panose="020B0604020202020204" pitchFamily="34" charset="0"/>
              <a:ea typeface="微软雅黑" panose="020B0503020204020204" charset="-122"/>
            </a:endParaRPr>
          </a:p>
          <a:p>
            <a:pPr algn="l" defTabSz="914400" fontAlgn="base" hangingPunct="1">
              <a:spcBef>
                <a:spcPct val="0"/>
              </a:spcBef>
              <a:spcAft>
                <a:spcPct val="0"/>
              </a:spcAft>
            </a:pPr>
            <a:r>
              <a:rPr lang="en-US" b="1" cap="all" dirty="0" smtClean="0">
                <a:solidFill>
                  <a:schemeClr val="tx1"/>
                </a:solidFill>
                <a:sym typeface="+mn-ea"/>
              </a:rPr>
              <a:t>Agenda item: 8A.2.13.6</a:t>
            </a:r>
            <a:endParaRPr lang="en-US" b="1" cap="all" dirty="0" smtClean="0">
              <a:solidFill>
                <a:schemeClr val="tx1"/>
              </a:solidFill>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7200265" y="3969385"/>
            <a:ext cx="2428875" cy="1742440"/>
          </a:xfrm>
          <a:prstGeom prst="rect">
            <a:avLst/>
          </a:prstGeom>
        </p:spPr>
      </p:pic>
      <p:pic>
        <p:nvPicPr>
          <p:cNvPr id="4098" name="Picture 2"/>
          <p:cNvPicPr>
            <a:picLocks noChangeAspect="1" noChangeArrowheads="1"/>
          </p:cNvPicPr>
          <p:nvPr/>
        </p:nvPicPr>
        <p:blipFill>
          <a:blip r:embed="rId2" cstate="print"/>
          <a:srcRect/>
          <a:stretch>
            <a:fillRect/>
          </a:stretch>
        </p:blipFill>
        <p:spPr bwMode="auto">
          <a:xfrm>
            <a:off x="7722858" y="2403145"/>
            <a:ext cx="2252663" cy="1566863"/>
          </a:xfrm>
          <a:prstGeom prst="rect">
            <a:avLst/>
          </a:prstGeom>
          <a:noFill/>
          <a:ln w="9525">
            <a:noFill/>
            <a:miter lim="800000"/>
            <a:headEnd/>
            <a:tailEnd/>
          </a:ln>
          <a:effectLst/>
        </p:spPr>
      </p:pic>
      <p:grpSp>
        <p:nvGrpSpPr>
          <p:cNvPr id="2" name="组合 9"/>
          <p:cNvGrpSpPr/>
          <p:nvPr/>
        </p:nvGrpSpPr>
        <p:grpSpPr>
          <a:xfrm>
            <a:off x="134820" y="2186998"/>
            <a:ext cx="4182745" cy="427990"/>
            <a:chOff x="431365" y="856141"/>
            <a:chExt cx="4182745" cy="427990"/>
          </a:xfrm>
        </p:grpSpPr>
        <p:sp>
          <p:nvSpPr>
            <p:cNvPr id="3" name="矩形 2"/>
            <p:cNvSpPr/>
            <p:nvPr/>
          </p:nvSpPr>
          <p:spPr>
            <a:xfrm>
              <a:off x="431365" y="920416"/>
              <a:ext cx="4182745" cy="35369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56141"/>
              <a:ext cx="3538220"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Scenarios for UE backup</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134620" y="2604770"/>
            <a:ext cx="6932930" cy="4199255"/>
          </a:xfrm>
          <a:prstGeom prst="rect">
            <a:avLst/>
          </a:prstGeom>
          <a:noFill/>
          <a:ln w="12700">
            <a:solidFill>
              <a:schemeClr val="accent1"/>
            </a:solidFill>
          </a:ln>
        </p:spPr>
        <p:txBody>
          <a:bodyPr wrap="square">
            <a:spAutoFit/>
          </a:bodyPr>
          <a:lstStyle/>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To ensure various scenarios which requires different manners of UE co-ordiantion via a quasi-unified scheme, including  s</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ynchronization and coordination for multi-flow of single UE/multiple UEs, and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support of high reliability of data delivery for URLLC services:</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marR="0" lvl="1"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One important objective of 5G is to enable connected industries</a:t>
            </a: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a:t>
            </a:r>
            <a:r>
              <a:rPr kumimoji="1" lang="en-US" altLang="zh-CN" sz="1400" dirty="0">
                <a:latin typeface="Arial" panose="020B0604020202020204" pitchFamily="34" charset="0"/>
                <a:cs typeface="Arial" panose="020B0604020202020204" pitchFamily="34" charset="0"/>
                <a:sym typeface="+mn-ea"/>
              </a:rPr>
              <a:t>TR 22.804</a:t>
            </a: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a:t>
            </a: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where the scenarios are</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Motion control</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Control-to-control communication for industrial controller </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High data rate video for monitoring/ diagnostics </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742950" marR="0" lvl="1"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This scenarios prevalently exist in</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Factory automation</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Transport industry</a:t>
            </a:r>
            <a:endParaRPr kumimoji="0" lang="en-GB" sz="14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085850" marR="0" lvl="2" indent="-285750" algn="l" defTabSz="685800" rtl="0" eaLnBrk="1" fontAlgn="auto" latinLnBrk="0" hangingPunct="1">
              <a:lnSpc>
                <a:spcPct val="90000"/>
              </a:lnSpc>
              <a:spcBef>
                <a:spcPts val="375"/>
              </a:spcBef>
              <a:spcAft>
                <a:spcPts val="0"/>
              </a:spcAft>
              <a:buClrTx/>
              <a:buSzTx/>
              <a:buFont typeface="Wingdings" panose="05000000000000000000" charset="0"/>
              <a:buChar char="ü"/>
              <a:defRPr/>
            </a:pP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Electrical power distribution automotive</a:t>
            </a: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a:t>
            </a:r>
            <a:endPar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endParaRPr>
          </a:p>
          <a:p>
            <a:pPr marL="1543050" marR="0" lvl="3" indent="-285750" algn="l" defTabSz="685800" rtl="0" eaLnBrk="1" fontAlgn="auto" latinLnBrk="0" hangingPunct="1">
              <a:lnSpc>
                <a:spcPct val="90000"/>
              </a:lnSpc>
              <a:spcBef>
                <a:spcPts val="375"/>
              </a:spcBef>
              <a:spcAft>
                <a:spcPts val="0"/>
              </a:spcAft>
              <a:buClrTx/>
              <a:buSzTx/>
              <a:buFont typeface="Wingdings" panose="05000000000000000000" charset="0"/>
              <a:buChar char="p"/>
              <a:defRPr/>
            </a:pP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to ensure reliable communications for selected devices during emergency conditions [</a:t>
            </a: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T</a:t>
            </a: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R</a:t>
            </a: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Gill Sans Light"/>
              </a:rPr>
              <a:t> 22.867</a:t>
            </a:r>
            <a:r>
              <a:rPr lang="en-US" alt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Gill Sans Light"/>
              </a:rPr>
              <a:t>]</a:t>
            </a:r>
            <a:r>
              <a:rPr lang="en-GB" sz="14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Gill Sans Light"/>
              </a:rPr>
              <a:t>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R="0" indent="0" algn="ctr" defTabSz="914400" fontAlgn="auto">
              <a:lnSpc>
                <a:spcPct val="100000"/>
              </a:lnSpc>
              <a:spcBef>
                <a:spcPts val="0"/>
              </a:spcBef>
              <a:spcAft>
                <a:spcPts val="0"/>
              </a:spcAft>
              <a:buClrTx/>
              <a:buSzTx/>
              <a:buFontTx/>
              <a:buNone/>
              <a:defRPr/>
            </a:pPr>
            <a:r>
              <a:rPr lang="en-US" altLang="zh-CN" sz="2800" b="1" noProof="0" dirty="0">
                <a:latin typeface="微软雅黑" panose="020B0503020204020204" charset="-122"/>
                <a:ea typeface="微软雅黑" panose="020B0503020204020204" charset="-122"/>
                <a:sym typeface="+mn-ea"/>
              </a:rPr>
              <a:t>Scenarios</a:t>
            </a:r>
            <a:endParaRPr kumimoji="0" lang="en-US" altLang="zh-CN" sz="2800" b="1" i="0" kern="1200" cap="none" spc="0" normalizeH="0" baseline="0" noProof="0" dirty="0">
              <a:latin typeface="微软雅黑" panose="020B0503020204020204" charset="-122"/>
              <a:ea typeface="微软雅黑" panose="020B0503020204020204" charset="-122"/>
              <a:cs typeface="+mn-cs"/>
            </a:endParaRPr>
          </a:p>
        </p:txBody>
      </p:sp>
      <p:pic>
        <p:nvPicPr>
          <p:cNvPr id="4100" name="Picture 4"/>
          <p:cNvPicPr>
            <a:picLocks noChangeAspect="1" noChangeArrowheads="1"/>
          </p:cNvPicPr>
          <p:nvPr/>
        </p:nvPicPr>
        <p:blipFill>
          <a:blip r:embed="rId3" cstate="print"/>
          <a:srcRect/>
          <a:stretch>
            <a:fillRect/>
          </a:stretch>
        </p:blipFill>
        <p:spPr bwMode="auto">
          <a:xfrm>
            <a:off x="10151416" y="2402827"/>
            <a:ext cx="1694447" cy="1427839"/>
          </a:xfrm>
          <a:prstGeom prst="rect">
            <a:avLst/>
          </a:prstGeom>
          <a:noFill/>
          <a:ln w="9525">
            <a:noFill/>
            <a:miter lim="800000"/>
            <a:headEnd/>
            <a:tailEnd/>
          </a:ln>
          <a:effectLst/>
        </p:spPr>
      </p:pic>
      <p:sp>
        <p:nvSpPr>
          <p:cNvPr id="15" name="TextBox 11"/>
          <p:cNvSpPr txBox="1"/>
          <p:nvPr/>
        </p:nvSpPr>
        <p:spPr>
          <a:xfrm>
            <a:off x="6976931" y="3189799"/>
            <a:ext cx="834720" cy="2044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p>
            <a:pPr marL="0" marR="0" indent="0" algn="ctr" defTabSz="825500" rtl="0" fontAlgn="auto" latinLnBrk="0" hangingPunct="0">
              <a:lnSpc>
                <a:spcPct val="100000"/>
              </a:lnSpc>
              <a:spcBef>
                <a:spcPts val="0"/>
              </a:spcBef>
              <a:spcAft>
                <a:spcPts val="0"/>
              </a:spcAft>
              <a:buClrTx/>
              <a:buSzTx/>
              <a:buFontTx/>
              <a:buNone/>
            </a:pPr>
            <a:r>
              <a:rPr kumimoji="0" lang="en-US" sz="1000" b="1" i="0" u="none" strike="noStrike" cap="none" spc="0" normalizeH="0" baseline="0" dirty="0" smtClean="0">
                <a:ln>
                  <a:noFill/>
                </a:ln>
                <a:solidFill>
                  <a:srgbClr val="535353"/>
                </a:solidFill>
                <a:effectLst/>
                <a:uFillTx/>
                <a:latin typeface="+mn-lt"/>
                <a:ea typeface="+mn-ea"/>
                <a:cs typeface="+mn-cs"/>
                <a:sym typeface="Gill Sans Light"/>
              </a:rPr>
              <a:t>PLC</a:t>
            </a:r>
            <a:endParaRPr kumimoji="0" lang="en-GB" sz="1000" b="1" i="0" u="none" strike="noStrike" cap="none" spc="0" normalizeH="0" baseline="0" dirty="0">
              <a:ln>
                <a:noFill/>
              </a:ln>
              <a:solidFill>
                <a:srgbClr val="535353"/>
              </a:solidFill>
              <a:effectLst/>
              <a:uFillTx/>
              <a:latin typeface="+mn-lt"/>
              <a:ea typeface="+mn-ea"/>
              <a:cs typeface="+mn-cs"/>
              <a:sym typeface="Gill Sans Light"/>
            </a:endParaRPr>
          </a:p>
        </p:txBody>
      </p:sp>
      <p:sp>
        <p:nvSpPr>
          <p:cNvPr id="16" name="TextBox 12"/>
          <p:cNvSpPr txBox="1"/>
          <p:nvPr/>
        </p:nvSpPr>
        <p:spPr>
          <a:xfrm>
            <a:off x="10493510" y="3970088"/>
            <a:ext cx="1275434" cy="2044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p>
            <a:r>
              <a:rPr lang="en-GB" sz="1000" b="1" dirty="0" smtClean="0"/>
              <a:t>Freight Forwarding</a:t>
            </a:r>
            <a:endParaRPr lang="en-GB" sz="1000" b="1" dirty="0"/>
          </a:p>
        </p:txBody>
      </p:sp>
      <p:sp>
        <p:nvSpPr>
          <p:cNvPr id="11" name="AutoShape 5"/>
          <p:cNvSpPr>
            <a:spLocks noChangeArrowheads="1"/>
          </p:cNvSpPr>
          <p:nvPr/>
        </p:nvSpPr>
        <p:spPr>
          <a:xfrm>
            <a:off x="0" y="1023620"/>
            <a:ext cx="12195175" cy="1004570"/>
          </a:xfrm>
          <a:prstGeom prst="rect">
            <a:avLst/>
          </a:prstGeom>
          <a:solidFill>
            <a:srgbClr val="0070C0"/>
          </a:solidFill>
          <a:ln>
            <a:noFill/>
          </a:ln>
        </p:spPr>
        <p:txBody>
          <a:bodyPr wrap="squar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a:lnSpc>
                <a:spcPct val="100000"/>
              </a:lnSpc>
            </a:pPr>
            <a:endPar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0" lvl="1" algn="ctr">
              <a:lnSpc>
                <a:spcPct val="100000"/>
              </a:lnSpc>
            </a:pPr>
            <a:r>
              <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Gill Sans Light"/>
              </a:rPr>
              <a:t>To ensure various scenarios which requires different manners of UE co-ordiantion via a quasi-unified scheme, including  s</a:t>
            </a:r>
            <a:r>
              <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mn-ea"/>
              </a:rPr>
              <a:t>ynchronization and coordination for multi-flow of single UE/multiple UEs, and </a:t>
            </a:r>
            <a:r>
              <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Gill Sans Light"/>
              </a:rPr>
              <a:t>support of high reliability of data delivery for URLLC services</a:t>
            </a:r>
            <a:endPar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algn="ctr">
              <a:lnSpc>
                <a:spcPct val="100000"/>
              </a:lnSpc>
            </a:pPr>
            <a:endParaRPr lang="en-US" altLang="zh-CN" sz="2000" b="1" dirty="0">
              <a:solidFill>
                <a:schemeClr val="bg1"/>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100" name="文本框 99"/>
          <p:cNvSpPr txBox="1"/>
          <p:nvPr/>
        </p:nvSpPr>
        <p:spPr>
          <a:xfrm>
            <a:off x="7112000" y="5741670"/>
            <a:ext cx="2237740" cy="553085"/>
          </a:xfrm>
          <a:prstGeom prst="rect">
            <a:avLst/>
          </a:prstGeom>
          <a:noFill/>
          <a:ln w="9525">
            <a:noFill/>
          </a:ln>
        </p:spPr>
        <p:txBody>
          <a:bodyPr wrap="square">
            <a:spAutoFit/>
          </a:bodyPr>
          <a:p>
            <a:pPr>
              <a:buClrTx/>
              <a:buSzTx/>
              <a:buFontTx/>
            </a:pPr>
            <a:r>
              <a:rPr lang="en-US" sz="1000" b="1" dirty="0" smtClean="0"/>
              <a:t>Microgrid autonomously fast recovers from blackout</a:t>
            </a:r>
            <a:endParaRPr lang="en-US" sz="1000" b="1" dirty="0" smtClean="0"/>
          </a:p>
          <a:p>
            <a:pPr>
              <a:buClrTx/>
              <a:buSzTx/>
              <a:buFontTx/>
            </a:pPr>
            <a:r>
              <a:rPr lang="en-US" sz="1000" b="1" dirty="0" smtClean="0">
                <a:sym typeface="+mn-ea"/>
              </a:rPr>
              <a:t>[TR</a:t>
            </a:r>
            <a:r>
              <a:rPr lang="en-US" sz="1000" b="1" dirty="0" smtClean="0">
                <a:sym typeface="Gill Sans Light"/>
              </a:rPr>
              <a:t> 22.867] </a:t>
            </a:r>
            <a:endParaRPr lang="en-US" sz="1000" b="1" dirty="0" smtClean="0"/>
          </a:p>
        </p:txBody>
      </p:sp>
      <p:pic>
        <p:nvPicPr>
          <p:cNvPr id="8" name="Picture 1"/>
          <p:cNvPicPr>
            <a:picLocks noChangeAspect="1"/>
          </p:cNvPicPr>
          <p:nvPr>
            <p:custDataLst>
              <p:tags r:id="rId4"/>
            </p:custDataLst>
          </p:nvPr>
        </p:nvPicPr>
        <p:blipFill>
          <a:blip r:embed="rId5" cstate="print"/>
          <a:stretch>
            <a:fillRect/>
          </a:stretch>
        </p:blipFill>
        <p:spPr>
          <a:xfrm>
            <a:off x="9349105" y="4170045"/>
            <a:ext cx="2730500" cy="1371600"/>
          </a:xfrm>
          <a:prstGeom prst="rect">
            <a:avLst/>
          </a:prstGeom>
        </p:spPr>
      </p:pic>
      <p:sp>
        <p:nvSpPr>
          <p:cNvPr id="9" name="文本框 8"/>
          <p:cNvSpPr txBox="1"/>
          <p:nvPr/>
        </p:nvSpPr>
        <p:spPr>
          <a:xfrm>
            <a:off x="9605645" y="5833745"/>
            <a:ext cx="2449830" cy="706755"/>
          </a:xfrm>
          <a:prstGeom prst="rect">
            <a:avLst/>
          </a:prstGeom>
          <a:noFill/>
          <a:ln w="9525">
            <a:noFill/>
          </a:ln>
        </p:spPr>
        <p:txBody>
          <a:bodyPr wrap="square">
            <a:spAutoFit/>
          </a:bodyPr>
          <a:p>
            <a:pPr algn="l">
              <a:buClrTx/>
              <a:buSzTx/>
              <a:buFontTx/>
            </a:pPr>
            <a:r>
              <a:rPr lang="en-US" sz="1000" b="1" dirty="0" smtClean="0"/>
              <a:t>Line Current Differential Protection by two protection relays (Relay_a and Relay_b), deployed in two substations </a:t>
            </a:r>
            <a:r>
              <a:rPr lang="en-US" sz="1000" b="1" dirty="0" smtClean="0">
                <a:sym typeface="+mn-ea"/>
              </a:rPr>
              <a:t>[TR</a:t>
            </a:r>
            <a:r>
              <a:rPr lang="en-US" sz="1000" b="1" dirty="0" smtClean="0">
                <a:sym typeface="Gill Sans Light"/>
              </a:rPr>
              <a:t> 22.867] </a:t>
            </a:r>
            <a:endParaRPr lang="en-US" sz="1000" b="1" dirty="0" smtClean="0"/>
          </a:p>
          <a:p>
            <a:pPr algn="l">
              <a:buClrTx/>
              <a:buSzTx/>
              <a:buFontTx/>
            </a:pPr>
            <a:endParaRPr lang="en-US" sz="1000" b="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2683308" cy="427990"/>
            <a:chOff x="431365" y="884716"/>
            <a:chExt cx="2683308" cy="427990"/>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Use Cases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4975" y="1229360"/>
            <a:ext cx="7037070" cy="5575935"/>
          </a:xfrm>
          <a:prstGeom prst="rect">
            <a:avLst/>
          </a:prstGeom>
          <a:noFill/>
          <a:ln w="12700">
            <a:solidFill>
              <a:schemeClr val="accent1"/>
            </a:solidFill>
          </a:ln>
        </p:spPr>
        <p:txBody>
          <a:bodyPr wrap="square">
            <a:spAutoFit/>
          </a:bodyPr>
          <a:lstStyle/>
          <a:p>
            <a:pPr marL="285750" marR="0" lvl="1" indent="-2857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For example, terminal 1 and terminal 2 are deployed as real-time backup to each other</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28650" marR="0" lvl="2"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The UEs can determine whether to take over or start/activate the data/signalling transmitted/received by associated UE for backup</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971550" marR="0" lvl="3" indent="-285750" algn="l" defTabSz="685800" rtl="0" eaLnBrk="1" fontAlgn="auto" latinLnBrk="0" hangingPunct="1">
              <a:lnSpc>
                <a:spcPct val="90000"/>
              </a:lnSpc>
              <a:spcBef>
                <a:spcPts val="750"/>
              </a:spcBef>
              <a:spcAft>
                <a:spcPts val="0"/>
              </a:spcAft>
              <a:buClrTx/>
              <a:buSzTx/>
              <a:buFont typeface="Wingdings" panose="05000000000000000000" charset="0"/>
              <a:buChar char="ü"/>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Depending on the associated terminal’s state</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314450" marR="0" lvl="4" indent="-285750" algn="l" defTabSz="685800" rtl="0" eaLnBrk="1" fontAlgn="auto" latinLnBrk="0" hangingPunct="1">
              <a:lnSpc>
                <a:spcPct val="90000"/>
              </a:lnSpc>
              <a:spcBef>
                <a:spcPts val="750"/>
              </a:spcBef>
              <a:spcAft>
                <a:spcPts val="0"/>
              </a:spcAft>
              <a:buClrTx/>
              <a:buSzTx/>
              <a:buFont typeface="Wingdings" panose="05000000000000000000" charset="0"/>
              <a:buChar char="ü"/>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 i.e. whether the data/signalling can be still successfully received by the associated terminal or not</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1314450" marR="0" lvl="4"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28650" marR="0" lvl="2"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Under normal circumstances, terminal 1 and terminal 2 are responsible for different services respectively </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28650" marR="0" lvl="2" indent="-285750" algn="l" defTabSz="685800" rtl="0" eaLnBrk="1" fontAlgn="auto" latinLnBrk="0" hangingPunct="1">
              <a:lnSpc>
                <a:spcPct val="90000"/>
              </a:lnSpc>
              <a:spcBef>
                <a:spcPts val="750"/>
              </a:spcBef>
              <a:spcAft>
                <a:spcPts val="0"/>
              </a:spcAft>
              <a:buClrTx/>
              <a:buSzTx/>
              <a:buFont typeface="Wingdings" panose="05000000000000000000" charset="0"/>
              <a:buChar char="u"/>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If the data/signalling can not be successfully received by the terminal 1, then the subsequent associated terminal 2’s action is that the terminal2 is to take over or start/activate the service(s) of the terminal1 declaring in abnormal state </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28650" marR="0" lvl="2" indent="-2857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285750" marR="0" lvl="1" indent="-285750" algn="l" defTabSz="685800" rtl="0" eaLnBrk="1" fontAlgn="auto" latinLnBrk="0" hangingPunct="1">
              <a:lnSpc>
                <a:spcPct val="90000"/>
              </a:lnSpc>
              <a:spcBef>
                <a:spcPts val="750"/>
              </a:spcBef>
              <a:spcAft>
                <a:spcPts val="0"/>
              </a:spcAft>
              <a:buClrTx/>
              <a:buSzTx/>
              <a:buFont typeface="Arial" panose="020B0604020202020204" pitchFamily="34" charset="0"/>
              <a:buChar char="•"/>
              <a:defRPr/>
            </a:pPr>
            <a:r>
              <a:rPr lang="en-GB" sz="1600" noProof="0" dirty="0" smtClean="0">
                <a:ln>
                  <a:noFill/>
                </a:ln>
                <a:solidFill>
                  <a:sysClr val="windowText" lastClr="000000"/>
                </a:solidFill>
                <a:effectLst/>
                <a:uLnTx/>
                <a:uFillTx/>
                <a:latin typeface="Arial" panose="020B0604020202020204" pitchFamily="34" charset="0"/>
                <a:cs typeface="Arial" panose="020B0604020202020204" pitchFamily="34" charset="0"/>
                <a:sym typeface="+mn-ea"/>
              </a:rPr>
              <a:t>In this case, how to ensure the minimal UP interruption and rapid completion of data forwarding between terminals and reduce the transmission overhead will become an issue to be addressed</a:t>
            </a:r>
            <a:endParaRPr kumimoji="0" lang="en-GB" sz="1600" b="0"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charset="-122"/>
                <a:ea typeface="微软雅黑" panose="020B0503020204020204" charset="-122"/>
                <a:sym typeface="+mn-ea"/>
              </a:rPr>
              <a:t>Scenarios</a:t>
            </a:r>
            <a:r>
              <a:rPr lang="en-US" altLang="zh-CN" sz="2800" b="1" noProof="0" dirty="0">
                <a:ln>
                  <a:noFill/>
                </a:ln>
                <a:effectLst/>
                <a:uLnTx/>
                <a:uFillTx/>
                <a:latin typeface="微软雅黑" panose="020B0503020204020204" charset="-122"/>
                <a:ea typeface="微软雅黑" panose="020B0503020204020204" charset="-122"/>
                <a:sym typeface="+mn-ea"/>
              </a:rPr>
              <a:t> </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pic>
        <p:nvPicPr>
          <p:cNvPr id="7" name="图片 6"/>
          <p:cNvPicPr/>
          <p:nvPr/>
        </p:nvPicPr>
        <p:blipFill>
          <a:blip r:embed="rId1" cstate="print"/>
          <a:srcRect/>
          <a:stretch>
            <a:fillRect/>
          </a:stretch>
        </p:blipFill>
        <p:spPr bwMode="auto">
          <a:xfrm>
            <a:off x="7899400" y="1675130"/>
            <a:ext cx="3957955" cy="2066290"/>
          </a:xfrm>
          <a:prstGeom prst="rect">
            <a:avLst/>
          </a:prstGeom>
          <a:noFill/>
          <a:ln w="9525">
            <a:noFill/>
            <a:miter lim="800000"/>
            <a:headEnd/>
            <a:tailEnd/>
          </a:ln>
        </p:spPr>
      </p:pic>
      <p:sp>
        <p:nvSpPr>
          <p:cNvPr id="8" name="矩形 7"/>
          <p:cNvSpPr/>
          <p:nvPr/>
        </p:nvSpPr>
        <p:spPr>
          <a:xfrm>
            <a:off x="7899160" y="3795204"/>
            <a:ext cx="4664618" cy="276999"/>
          </a:xfrm>
          <a:prstGeom prst="rect">
            <a:avLst/>
          </a:prstGeom>
        </p:spPr>
        <p:txBody>
          <a:bodyPr wrap="square">
            <a:spAutoFit/>
          </a:bodyPr>
          <a:p>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Real time multiple-UE backup in normal case</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a:t>
            </a:r>
            <a:endPar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9" name="图片 8"/>
          <p:cNvPicPr/>
          <p:nvPr/>
        </p:nvPicPr>
        <p:blipFill>
          <a:blip r:embed="rId2" cstate="print"/>
          <a:srcRect/>
          <a:stretch>
            <a:fillRect/>
          </a:stretch>
        </p:blipFill>
        <p:spPr bwMode="auto">
          <a:xfrm>
            <a:off x="7899400" y="4436745"/>
            <a:ext cx="3951605" cy="1971040"/>
          </a:xfrm>
          <a:prstGeom prst="rect">
            <a:avLst/>
          </a:prstGeom>
          <a:noFill/>
          <a:ln w="9525">
            <a:noFill/>
            <a:miter lim="800000"/>
            <a:headEnd/>
            <a:tailEnd/>
          </a:ln>
        </p:spPr>
      </p:pic>
      <p:sp>
        <p:nvSpPr>
          <p:cNvPr id="10" name="矩形 9"/>
          <p:cNvSpPr/>
          <p:nvPr/>
        </p:nvSpPr>
        <p:spPr>
          <a:xfrm>
            <a:off x="8014335" y="6410325"/>
            <a:ext cx="3719195" cy="275590"/>
          </a:xfrm>
          <a:prstGeom prst="rect">
            <a:avLst/>
          </a:prstGeom>
        </p:spPr>
        <p:txBody>
          <a:bodyPr wrap="square">
            <a:spAutoFit/>
          </a:bodyPr>
          <a:p>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Real time multiple-UE backup in abnormal case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a:t>
            </a:r>
            <a:endPar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cxnSp>
        <p:nvCxnSpPr>
          <p:cNvPr id="12" name="直接箭头连接符 11"/>
          <p:cNvCxnSpPr/>
          <p:nvPr/>
        </p:nvCxnSpPr>
        <p:spPr>
          <a:xfrm>
            <a:off x="9878695" y="2646045"/>
            <a:ext cx="0" cy="347980"/>
          </a:xfrm>
          <a:prstGeom prst="straightConnector1">
            <a:avLst/>
          </a:prstGeom>
          <a:ln>
            <a:headEnd type="arrow" w="med" len="med"/>
            <a:tailEnd type="arrow" w="med" len="med"/>
          </a:ln>
        </p:spPr>
        <p:style>
          <a:lnRef idx="2">
            <a:schemeClr val="accent2"/>
          </a:lnRef>
          <a:fillRef idx="0">
            <a:schemeClr val="accent2"/>
          </a:fillRef>
          <a:effectRef idx="1">
            <a:schemeClr val="accent2"/>
          </a:effectRef>
          <a:fontRef idx="minor">
            <a:schemeClr val="tx1"/>
          </a:fontRef>
        </p:style>
      </p:cxnSp>
      <p:cxnSp>
        <p:nvCxnSpPr>
          <p:cNvPr id="13" name="直接箭头连接符 12"/>
          <p:cNvCxnSpPr/>
          <p:nvPr>
            <p:custDataLst>
              <p:tags r:id="rId3"/>
            </p:custDataLst>
          </p:nvPr>
        </p:nvCxnSpPr>
        <p:spPr>
          <a:xfrm>
            <a:off x="9878695" y="5385435"/>
            <a:ext cx="0" cy="347980"/>
          </a:xfrm>
          <a:prstGeom prst="straightConnector1">
            <a:avLst/>
          </a:prstGeom>
          <a:ln>
            <a:headEnd type="arrow" w="med" len="med"/>
            <a:tailEnd type="arrow" w="med" len="med"/>
          </a:ln>
        </p:spPr>
        <p:style>
          <a:lnRef idx="2">
            <a:schemeClr val="accent2"/>
          </a:lnRef>
          <a:fillRef idx="0">
            <a:schemeClr val="accent2"/>
          </a:fillRef>
          <a:effectRef idx="1">
            <a:schemeClr val="accent2"/>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89890" y="840105"/>
            <a:ext cx="4922520" cy="427990"/>
            <a:chOff x="431365" y="920276"/>
            <a:chExt cx="4759960" cy="427990"/>
          </a:xfrm>
        </p:grpSpPr>
        <p:sp>
          <p:nvSpPr>
            <p:cNvPr id="3" name="矩形 2"/>
            <p:cNvSpPr/>
            <p:nvPr/>
          </p:nvSpPr>
          <p:spPr>
            <a:xfrm>
              <a:off x="431365" y="920416"/>
              <a:ext cx="4759960" cy="35369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91690" y="920276"/>
              <a:ext cx="4359910"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Scenarios for </a:t>
              </a:r>
              <a:r>
                <a:rPr lang="en-US" altLang="zh-CN" sz="2000" b="1" noProof="0" dirty="0">
                  <a:ln>
                    <a:noFill/>
                  </a:ln>
                  <a:effectLst/>
                  <a:uLnTx/>
                  <a:uFillTx/>
                  <a:latin typeface="微软雅黑" panose="020B0503020204020204" charset="-122"/>
                  <a:ea typeface="微软雅黑" panose="020B0503020204020204" charset="-122"/>
                  <a:sym typeface="+mn-ea"/>
                </a:rPr>
                <a:t>multi-modalities</a:t>
              </a: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 </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389890" y="1193800"/>
            <a:ext cx="7037070" cy="5093970"/>
          </a:xfrm>
          <a:prstGeom prst="rect">
            <a:avLst/>
          </a:prstGeom>
          <a:noFill/>
          <a:ln w="12700">
            <a:solidFill>
              <a:schemeClr val="accent1"/>
            </a:solidFill>
          </a:ln>
        </p:spPr>
        <p:txBody>
          <a:bodyPr wrap="square">
            <a:spAutoFit/>
          </a:bodyPr>
          <a:lstStyle/>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New use cases/scenarios, e.g., the multi-modality environment, multiple UEs collaborate to constructively conduct a task poses new requirements on the 5G network on multi-UE coordination which requires  coordinated parallel transmission of multiple modality representations on UE device(s).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Multiple modalities can be transmitted at the same time to multiple application servers for further processing in a coordinated manner, in terms of QoS coordination, traffic synchronization, etc.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Additional use cases for Multi-modality can also be found in [TR 22.847] and include: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Immersive Multi-modal Virtual Reality application</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Remote control robot,</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Immersive VR games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Haptic feedback for a personal exclusion zone in dangerous remote environments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rPr>
              <a:t>Live Event Selective Immersion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6" name="文本框 7"/>
          <p:cNvSpPr txBox="1"/>
          <p:nvPr/>
        </p:nvSpPr>
        <p:spPr>
          <a:xfrm>
            <a:off x="957662" y="101642"/>
            <a:ext cx="10276123" cy="95313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charset="-122"/>
                <a:ea typeface="微软雅黑" panose="020B0503020204020204" charset="-122"/>
                <a:sym typeface="+mn-ea"/>
              </a:rPr>
              <a:t>Scenarios</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pic>
        <p:nvPicPr>
          <p:cNvPr id="7" name="图片 6"/>
          <p:cNvPicPr>
            <a:picLocks noChangeAspect="1"/>
          </p:cNvPicPr>
          <p:nvPr/>
        </p:nvPicPr>
        <p:blipFill>
          <a:blip r:embed="rId1"/>
          <a:stretch>
            <a:fillRect/>
          </a:stretch>
        </p:blipFill>
        <p:spPr>
          <a:xfrm>
            <a:off x="8112760" y="1268095"/>
            <a:ext cx="3333750" cy="1625600"/>
          </a:xfrm>
          <a:prstGeom prst="rect">
            <a:avLst/>
          </a:prstGeom>
        </p:spPr>
      </p:pic>
      <p:sp>
        <p:nvSpPr>
          <p:cNvPr id="10" name="文本框 18"/>
          <p:cNvSpPr txBox="1"/>
          <p:nvPr/>
        </p:nvSpPr>
        <p:spPr>
          <a:xfrm>
            <a:off x="8112538" y="2968345"/>
            <a:ext cx="3298825" cy="423545"/>
          </a:xfrm>
          <a:prstGeom prst="rect">
            <a:avLst/>
          </a:prstGeom>
          <a:noFill/>
        </p:spPr>
        <p:txBody>
          <a:bodyPr wrap="square" rtlCol="0" anchor="t">
            <a:spAutoFit/>
          </a:bodyPr>
          <a:p>
            <a:pPr marL="342900" lvl="1" algn="l" defTabSz="685800" hangingPunct="0">
              <a:lnSpc>
                <a:spcPct val="90000"/>
              </a:lnSpc>
              <a:spcBef>
                <a:spcPts val="375"/>
              </a:spcBef>
              <a:spcAft>
                <a:spcPts val="1000"/>
              </a:spcAft>
              <a:buClrTx/>
              <a:buSzTx/>
              <a:buFontTx/>
              <a:defRPr/>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sym typeface="+mn-ea"/>
              </a:rPr>
              <a:t>Mobile Metaverse for Immersive ; Gaming and Live Shows [TR22.856]</a:t>
            </a:r>
            <a:endPar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a:picLocks noChangeAspect="1"/>
          </p:cNvPicPr>
          <p:nvPr/>
        </p:nvPicPr>
        <p:blipFill>
          <a:blip r:embed="rId2"/>
          <a:stretch>
            <a:fillRect/>
          </a:stretch>
        </p:blipFill>
        <p:spPr>
          <a:xfrm>
            <a:off x="8446770" y="4176395"/>
            <a:ext cx="3187700" cy="11233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2683308" cy="427990"/>
            <a:chOff x="431365" y="884716"/>
            <a:chExt cx="2683308" cy="427990"/>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1918543"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rPr>
                <a:t>Motivations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4975" y="1229360"/>
            <a:ext cx="10772140" cy="5364480"/>
          </a:xfrm>
          <a:prstGeom prst="rect">
            <a:avLst/>
          </a:prstGeom>
          <a:noFill/>
          <a:ln w="12700">
            <a:solidFill>
              <a:schemeClr val="accent1"/>
            </a:solidFill>
          </a:ln>
        </p:spPr>
        <p:txBody>
          <a:bodyPr wrap="square">
            <a:spAutoFit/>
          </a:bodyPr>
          <a:lstStyle/>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To ensure various scenarios which requires different manners of UE co-ordiantion via a quasi-unified scheme, including  s</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ynchronization and coordination for multi-flow of single UE/multiple UEs, and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support of high reliability of data delivery for URLLC services:</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marR="0" lvl="2"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In current URLLC mechanism,</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 RAN or the UE always transmits duplication data through radio links to the target side simultaneously or within the delay-tolerant time range; However, the issues are as follows</a:t>
            </a:r>
            <a:endParaRPr kumimoji="0" lang="en-US" altLang="zh-CN" sz="1600" b="0" i="0" u="none" strike="noStrike" cap="none" spc="0" normalizeH="0" baseline="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1200150" marR="0" lvl="3"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Duplication transmission is </a:t>
            </a:r>
            <a:r>
              <a:rPr lang="en-US" altLang="zh-CN" sz="16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not resource-efficient</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 in air interface for network capability</a:t>
            </a:r>
            <a:endParaRPr kumimoji="0" lang="en-US" altLang="zh-CN" sz="1600" b="0" i="0" u="none" strike="noStrike" cap="none" spc="0" normalizeH="0" baseline="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1200150" marR="0" lvl="3"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 It face the challenge of failing to meet the high reliability depends on the successful reception just relying on only one terminal in real scenarios</a:t>
            </a:r>
            <a:endParaRPr kumimoji="0" lang="en-US" altLang="zh-CN" sz="1600" b="0" i="0" u="none" strike="noStrike" cap="none" spc="0" normalizeH="0" baseline="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marR="0" lvl="2"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Therefore, actually, more than one terminal is deployed and utilized to receive repetitive content to ensure the reliability as backup,resulting in high cost of existing backup mechanism for high reliability</a:t>
            </a:r>
            <a:endParaRPr kumimoji="0" lang="en-US" altLang="zh-CN" sz="1600" b="0" i="0" u="none" strike="noStrike" cap="none" spc="0" normalizeH="0" baseline="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1657350" marR="0" lvl="4" indent="-285750" algn="l" defTabSz="914400" rtl="0" eaLnBrk="1" fontAlgn="auto" latinLnBrk="0" hangingPunct="1">
              <a:lnSpc>
                <a:spcPct val="110000"/>
              </a:lnSpc>
              <a:spcBef>
                <a:spcPts val="750"/>
              </a:spcBef>
              <a:buClrTx/>
              <a:buSzTx/>
              <a:buFont typeface="Wingdings" panose="05000000000000000000" charset="0"/>
              <a:buChar char="ü"/>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 e.g. battery consumption, radio resource, transport resource, processing resource and redundant signalling/data overhead</a:t>
            </a:r>
            <a:endParaRPr kumimoji="0" lang="en-US" altLang="zh-CN" sz="1600" b="0" i="0" u="none" strike="noStrike" cap="none" spc="0" normalizeH="0" baseline="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marR="0" lvl="2"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For XR, in a resource restricted environment, it is hard to guarantee that the multi-modality services can always acquire all the inputs with the requested QoS. Hence, when one target QoS of one UE device can’t be guaranteed, the QoS of other UE devices will also be impacted or adjusted. Thus, the 5G system shall support a mechanism for coordination QoS for flows of multiple UEs associated with an application. </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charset="-122"/>
                <a:ea typeface="微软雅黑" panose="020B0503020204020204" charset="-122"/>
                <a:sym typeface="+mn-ea"/>
              </a:rPr>
              <a:t>Motivations</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5"/>
          <p:cNvSpPr/>
          <p:nvPr/>
        </p:nvSpPr>
        <p:spPr>
          <a:xfrm>
            <a:off x="826770" y="4172585"/>
            <a:ext cx="2036445" cy="15849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14"/>
          <p:cNvSpPr/>
          <p:nvPr/>
        </p:nvSpPr>
        <p:spPr>
          <a:xfrm>
            <a:off x="435178" y="885341"/>
            <a:ext cx="11219110" cy="5742154"/>
          </a:xfrm>
          <a:prstGeom prst="rect">
            <a:avLst/>
          </a:prstGeom>
          <a:noFill/>
          <a:ln w="12700">
            <a:solidFill>
              <a:schemeClr val="accent1"/>
            </a:solidFill>
          </a:ln>
        </p:spPr>
        <p:txBody>
          <a:bodyPr wrap="square">
            <a:noAutofit/>
          </a:bodyPr>
          <a:lstStyle/>
          <a:p>
            <a:pPr marL="285750" marR="0" lvl="1" indent="-285750" algn="l" defTabSz="914400" rtl="0" eaLnBrk="1" fontAlgn="auto" latinLnBrk="0" hangingPunct="1">
              <a:lnSpc>
                <a:spcPct val="110000"/>
              </a:lnSpc>
              <a:spcBef>
                <a:spcPts val="750"/>
              </a:spcBef>
              <a:buClrTx/>
              <a:buSzTx/>
              <a:buFont typeface="Arial" panose="020B0604020202020204" pitchFamily="34" charset="0"/>
              <a:buChar char="•"/>
            </a:pPr>
            <a:r>
              <a:rPr lang="en-US" altLang="zh-CN" sz="16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Quasi-unified scheme for Collaborative UEs</a:t>
            </a:r>
            <a:endParaRPr lang="en-US" altLang="zh-CN" sz="16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p:txBody>
      </p:sp>
      <p:sp>
        <p:nvSpPr>
          <p:cNvPr id="4" name="文本框 7"/>
          <p:cNvSpPr txBox="1"/>
          <p:nvPr/>
        </p:nvSpPr>
        <p:spPr>
          <a:xfrm>
            <a:off x="957662" y="101642"/>
            <a:ext cx="10276123" cy="953135"/>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Quasi-unified scheme for Collaborative UEs</a:t>
            </a:r>
            <a:endParaRPr lang="en-US" altLang="zh-CN" sz="28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charset="-122"/>
                <a:ea typeface="微软雅黑" panose="020B0503020204020204" charset="-122"/>
                <a:sym typeface="+mn-ea"/>
              </a:rPr>
              <a:t> </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grpSp>
        <p:nvGrpSpPr>
          <p:cNvPr id="5" name="ï$1ïḋe"/>
          <p:cNvGrpSpPr/>
          <p:nvPr/>
        </p:nvGrpSpPr>
        <p:grpSpPr>
          <a:xfrm>
            <a:off x="1203866" y="1413935"/>
            <a:ext cx="9119841" cy="2188184"/>
            <a:chOff x="762001" y="1500790"/>
            <a:chExt cx="11001819" cy="4894979"/>
          </a:xfrm>
        </p:grpSpPr>
        <p:sp>
          <p:nvSpPr>
            <p:cNvPr id="6" name="îšḷíḍê"/>
            <p:cNvSpPr/>
            <p:nvPr/>
          </p:nvSpPr>
          <p:spPr>
            <a:xfrm>
              <a:off x="1007417" y="1500790"/>
              <a:ext cx="7844970" cy="4389116"/>
            </a:xfrm>
            <a:prstGeom prst="rightArrow">
              <a:avLst>
                <a:gd name="adj1" fmla="val 50000"/>
                <a:gd name="adj2" fmla="val 51986"/>
              </a:avLst>
            </a:prstGeom>
            <a:gradFill>
              <a:gsLst>
                <a:gs pos="0">
                  <a:schemeClr val="tx2">
                    <a:alpha val="0"/>
                  </a:schemeClr>
                </a:gs>
                <a:gs pos="100000">
                  <a:schemeClr val="tx2">
                    <a:alpha val="15000"/>
                  </a:schemeClr>
                </a:gs>
              </a:gsLst>
              <a:lin ang="0" scaled="0"/>
            </a:gradFill>
            <a:ln w="6055" cap="flat">
              <a:noFill/>
              <a:prstDash val="solid"/>
              <a:miter/>
            </a:ln>
          </p:spPr>
          <p:txBody>
            <a:bodyPr rtlCol="0" anchor="ctr"/>
            <a:lstStyle/>
            <a:p>
              <a:endParaRPr lang="zh-CN" altLang="en-US" sz="1600"/>
            </a:p>
          </p:txBody>
        </p:sp>
        <p:sp>
          <p:nvSpPr>
            <p:cNvPr id="7" name="ïSļïḓê"/>
            <p:cNvSpPr/>
            <p:nvPr/>
          </p:nvSpPr>
          <p:spPr bwMode="auto">
            <a:xfrm>
              <a:off x="762001" y="2802277"/>
              <a:ext cx="2126342" cy="212990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b="1" dirty="0">
                  <a:solidFill>
                    <a:srgbClr val="FFFFFF"/>
                  </a:solidFill>
                </a:rPr>
                <a:t>Various Scenarios</a:t>
              </a:r>
              <a:endParaRPr kumimoji="1" lang="zh-CN" altLang="en-US" b="1" dirty="0">
                <a:solidFill>
                  <a:srgbClr val="FFFFFF"/>
                </a:solidFill>
              </a:endParaRPr>
            </a:p>
          </p:txBody>
        </p:sp>
        <p:sp>
          <p:nvSpPr>
            <p:cNvPr id="8" name="í$1iḑê"/>
            <p:cNvSpPr/>
            <p:nvPr/>
          </p:nvSpPr>
          <p:spPr bwMode="auto">
            <a:xfrm>
              <a:off x="3757104" y="2804190"/>
              <a:ext cx="1733454" cy="2005401"/>
            </a:xfrm>
            <a:prstGeom prst="ellipse">
              <a:avLst/>
            </a:prstGeom>
            <a:solidFill>
              <a:schemeClr val="tx2">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1400" b="1">
                  <a:solidFill>
                    <a:schemeClr val="tx1"/>
                  </a:solidFill>
                </a:rPr>
                <a:t>Various  </a:t>
              </a:r>
              <a:endParaRPr kumimoji="1" lang="en-US" altLang="zh-CN" sz="1400" b="1">
                <a:solidFill>
                  <a:schemeClr val="tx1"/>
                </a:solidFill>
              </a:endParaRPr>
            </a:p>
            <a:p>
              <a:pPr algn="ctr"/>
              <a:r>
                <a:rPr kumimoji="1" lang="en-US" altLang="zh-CN" sz="1400" b="1">
                  <a:solidFill>
                    <a:schemeClr val="tx1"/>
                  </a:solidFill>
                </a:rPr>
                <a:t>co-ordination manners among UEs</a:t>
              </a:r>
              <a:endParaRPr kumimoji="1" lang="zh-CN" altLang="en-US" sz="1400" b="1">
                <a:solidFill>
                  <a:schemeClr val="tx1"/>
                </a:solidFill>
              </a:endParaRPr>
            </a:p>
          </p:txBody>
        </p:sp>
        <p:grpSp>
          <p:nvGrpSpPr>
            <p:cNvPr id="9" name="íśľíḍe"/>
            <p:cNvGrpSpPr/>
            <p:nvPr/>
          </p:nvGrpSpPr>
          <p:grpSpPr>
            <a:xfrm>
              <a:off x="6359707" y="2320524"/>
              <a:ext cx="1028066" cy="2764031"/>
              <a:chOff x="6199029" y="2334699"/>
              <a:chExt cx="1028066" cy="2764031"/>
            </a:xfrm>
          </p:grpSpPr>
          <p:sp>
            <p:nvSpPr>
              <p:cNvPr id="18" name="ïśḷîdé"/>
              <p:cNvSpPr/>
              <p:nvPr/>
            </p:nvSpPr>
            <p:spPr bwMode="auto">
              <a:xfrm>
                <a:off x="6199029" y="4151030"/>
                <a:ext cx="1028066" cy="947700"/>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1100" b="1">
                    <a:solidFill>
                      <a:schemeClr val="bg1"/>
                    </a:solidFill>
                  </a:rPr>
                  <a:t>UE service switching</a:t>
                </a:r>
                <a:endParaRPr kumimoji="1" lang="zh-CN" altLang="en-US" sz="1100" b="1">
                  <a:solidFill>
                    <a:schemeClr val="bg1"/>
                  </a:solidFill>
                </a:endParaRPr>
              </a:p>
            </p:txBody>
          </p:sp>
          <p:sp>
            <p:nvSpPr>
              <p:cNvPr id="19" name="iṣḻiḓè"/>
              <p:cNvSpPr/>
              <p:nvPr/>
            </p:nvSpPr>
            <p:spPr bwMode="auto">
              <a:xfrm>
                <a:off x="6199029" y="2334699"/>
                <a:ext cx="1028065" cy="94796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1100" b="1" dirty="0">
                    <a:solidFill>
                      <a:schemeClr val="bg1"/>
                    </a:solidFill>
                  </a:rPr>
                  <a:t>UE service</a:t>
                </a:r>
                <a:endParaRPr kumimoji="1" lang="en-US" altLang="zh-CN" sz="1100" b="1" dirty="0">
                  <a:solidFill>
                    <a:schemeClr val="bg1"/>
                  </a:solidFill>
                </a:endParaRPr>
              </a:p>
              <a:p>
                <a:pPr algn="ctr"/>
                <a:r>
                  <a:rPr kumimoji="1" lang="en-US" altLang="zh-CN" sz="1100" b="1" dirty="0">
                    <a:solidFill>
                      <a:schemeClr val="bg1"/>
                    </a:solidFill>
                  </a:rPr>
                  <a:t>Sync.</a:t>
                </a:r>
                <a:endParaRPr kumimoji="1" lang="en-US" altLang="zh-CN" sz="1100" b="1" dirty="0">
                  <a:solidFill>
                    <a:schemeClr val="bg1"/>
                  </a:solidFill>
                </a:endParaRPr>
              </a:p>
            </p:txBody>
          </p:sp>
        </p:grpSp>
        <p:grpSp>
          <p:nvGrpSpPr>
            <p:cNvPr id="10" name="îsļïḑê"/>
            <p:cNvGrpSpPr/>
            <p:nvPr/>
          </p:nvGrpSpPr>
          <p:grpSpPr>
            <a:xfrm>
              <a:off x="8606165" y="1603501"/>
              <a:ext cx="3157655" cy="4792268"/>
              <a:chOff x="8954508" y="1566275"/>
              <a:chExt cx="3157655" cy="4792268"/>
            </a:xfrm>
          </p:grpSpPr>
          <p:grpSp>
            <p:nvGrpSpPr>
              <p:cNvPr id="12" name="ïSľiḍe"/>
              <p:cNvGrpSpPr/>
              <p:nvPr/>
            </p:nvGrpSpPr>
            <p:grpSpPr>
              <a:xfrm>
                <a:off x="8974962" y="4098932"/>
                <a:ext cx="3137199" cy="2259611"/>
                <a:chOff x="8476462" y="6962292"/>
                <a:chExt cx="3137199" cy="2259611"/>
              </a:xfrm>
            </p:grpSpPr>
            <p:sp>
              <p:nvSpPr>
                <p:cNvPr id="16" name="iṩľïde"/>
                <p:cNvSpPr/>
                <p:nvPr/>
              </p:nvSpPr>
              <p:spPr>
                <a:xfrm>
                  <a:off x="8552262" y="6962292"/>
                  <a:ext cx="2795473" cy="64748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a:r>
                    <a:rPr kumimoji="1" lang="en-US" sz="1100" b="1" dirty="0">
                      <a:solidFill>
                        <a:srgbClr val="FFFFFF"/>
                      </a:solidFill>
                      <a:sym typeface="+mn-ea"/>
                    </a:rPr>
                    <a:t>UE backup</a:t>
                  </a:r>
                  <a:r>
                    <a:rPr kumimoji="1" lang="en-US" sz="1100" b="1" dirty="0">
                      <a:solidFill>
                        <a:srgbClr val="FFFFFF"/>
                      </a:solidFill>
                    </a:rPr>
                    <a:t> </a:t>
                  </a:r>
                  <a:endParaRPr kumimoji="1" lang="en-US" sz="1100" b="1" dirty="0">
                    <a:solidFill>
                      <a:srgbClr val="FFFFFF"/>
                    </a:solidFill>
                  </a:endParaRPr>
                </a:p>
              </p:txBody>
            </p:sp>
            <p:sp>
              <p:nvSpPr>
                <p:cNvPr id="17" name="îṧlídé"/>
                <p:cNvSpPr/>
                <p:nvPr/>
              </p:nvSpPr>
              <p:spPr>
                <a:xfrm>
                  <a:off x="8476462" y="7578256"/>
                  <a:ext cx="3137199" cy="16436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en-US" altLang="zh-CN" sz="1100" dirty="0">
                      <a:solidFill>
                        <a:schemeClr val="tx1"/>
                      </a:solidFill>
                    </a:rPr>
                    <a:t>Enable fast service switching across UEs for URLLC senarios to fulfil super high reliability and low latency</a:t>
                  </a:r>
                  <a:endParaRPr kumimoji="1" lang="en-US" altLang="zh-CN" sz="1100" dirty="0">
                    <a:solidFill>
                      <a:schemeClr val="tx1"/>
                    </a:solidFill>
                  </a:endParaRPr>
                </a:p>
              </p:txBody>
            </p:sp>
          </p:grpSp>
          <p:grpSp>
            <p:nvGrpSpPr>
              <p:cNvPr id="13" name="îŝḷîḑé"/>
              <p:cNvGrpSpPr/>
              <p:nvPr/>
            </p:nvGrpSpPr>
            <p:grpSpPr>
              <a:xfrm>
                <a:off x="8954508" y="1566275"/>
                <a:ext cx="3157655" cy="1666446"/>
                <a:chOff x="8456008" y="1511377"/>
                <a:chExt cx="3157655" cy="1666446"/>
              </a:xfrm>
            </p:grpSpPr>
            <p:sp>
              <p:nvSpPr>
                <p:cNvPr id="14" name="iśļïḑê"/>
                <p:cNvSpPr/>
                <p:nvPr/>
              </p:nvSpPr>
              <p:spPr>
                <a:xfrm>
                  <a:off x="8496475" y="1511377"/>
                  <a:ext cx="2851260" cy="64748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a:r>
                    <a:rPr kumimoji="1" lang="en-US" altLang="zh-CN" sz="1100" b="1" dirty="0">
                      <a:solidFill>
                        <a:srgbClr val="FFFFFF"/>
                      </a:solidFill>
                    </a:rPr>
                    <a:t>Multi-modality</a:t>
                  </a:r>
                  <a:endParaRPr kumimoji="1" lang="en-US" altLang="zh-CN" sz="1100" b="1" dirty="0">
                    <a:solidFill>
                      <a:srgbClr val="FFFFFF"/>
                    </a:solidFill>
                  </a:endParaRPr>
                </a:p>
              </p:txBody>
            </p:sp>
            <p:sp>
              <p:nvSpPr>
                <p:cNvPr id="15" name="íṡ1ïḓe"/>
                <p:cNvSpPr/>
                <p:nvPr/>
              </p:nvSpPr>
              <p:spPr>
                <a:xfrm>
                  <a:off x="8456008" y="2026452"/>
                  <a:ext cx="3157655" cy="1151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en-US" altLang="zh-CN" sz="1100" dirty="0">
                      <a:solidFill>
                        <a:schemeClr val="tx1"/>
                      </a:solidFill>
                    </a:rPr>
                    <a:t>Synchronization and coordination for multi-flow of single UE/multiple UEs</a:t>
                  </a:r>
                  <a:endParaRPr kumimoji="1" lang="en-US" altLang="zh-CN" sz="1100" dirty="0">
                    <a:solidFill>
                      <a:schemeClr val="tx1"/>
                    </a:solidFill>
                  </a:endParaRPr>
                </a:p>
              </p:txBody>
            </p:sp>
          </p:grpSp>
        </p:grpSp>
        <p:sp>
          <p:nvSpPr>
            <p:cNvPr id="11" name="ïşliḋe"/>
            <p:cNvSpPr/>
            <p:nvPr/>
          </p:nvSpPr>
          <p:spPr bwMode="auto">
            <a:xfrm>
              <a:off x="3175907" y="3644900"/>
              <a:ext cx="293687" cy="444500"/>
            </a:xfrm>
            <a:custGeom>
              <a:avLst/>
              <a:gdLst>
                <a:gd name="T0" fmla="*/ 69 w 185"/>
                <a:gd name="T1" fmla="*/ 0 h 280"/>
                <a:gd name="T2" fmla="*/ 0 w 185"/>
                <a:gd name="T3" fmla="*/ 0 h 280"/>
                <a:gd name="T4" fmla="*/ 115 w 185"/>
                <a:gd name="T5" fmla="*/ 140 h 280"/>
                <a:gd name="T6" fmla="*/ 0 w 185"/>
                <a:gd name="T7" fmla="*/ 280 h 280"/>
                <a:gd name="T8" fmla="*/ 69 w 185"/>
                <a:gd name="T9" fmla="*/ 280 h 280"/>
                <a:gd name="T10" fmla="*/ 185 w 185"/>
                <a:gd name="T11" fmla="*/ 140 h 280"/>
                <a:gd name="T12" fmla="*/ 69 w 185"/>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185" h="280">
                  <a:moveTo>
                    <a:pt x="69" y="0"/>
                  </a:moveTo>
                  <a:lnTo>
                    <a:pt x="0" y="0"/>
                  </a:lnTo>
                  <a:lnTo>
                    <a:pt x="115" y="140"/>
                  </a:lnTo>
                  <a:lnTo>
                    <a:pt x="0" y="280"/>
                  </a:lnTo>
                  <a:lnTo>
                    <a:pt x="69" y="280"/>
                  </a:lnTo>
                  <a:lnTo>
                    <a:pt x="185" y="140"/>
                  </a:lnTo>
                  <a:lnTo>
                    <a:pt x="69" y="0"/>
                  </a:lnTo>
                  <a:close/>
                </a:path>
              </a:pathLst>
            </a:custGeom>
            <a:solidFill>
              <a:schemeClr val="accent1"/>
            </a:solidFill>
            <a:ln>
              <a:noFill/>
            </a:ln>
          </p:spPr>
          <p:txBody>
            <a:bodyPr vert="horz" wrap="square" lIns="91440" tIns="45720" rIns="91440" bIns="45720" numCol="1" anchor="t" anchorCtr="0" compatLnSpc="1"/>
            <a:lstStyle/>
            <a:p>
              <a:endParaRPr lang="zh-CN" altLang="en-US" sz="1600"/>
            </a:p>
          </p:txBody>
        </p:sp>
      </p:grpSp>
      <p:graphicFrame>
        <p:nvGraphicFramePr>
          <p:cNvPr id="20" name="对象 132"/>
          <p:cNvGraphicFramePr/>
          <p:nvPr/>
        </p:nvGraphicFramePr>
        <p:xfrm>
          <a:off x="5844540" y="4418330"/>
          <a:ext cx="1645920" cy="2044700"/>
        </p:xfrm>
        <a:graphic>
          <a:graphicData uri="http://schemas.openxmlformats.org/presentationml/2006/ole">
            <mc:AlternateContent xmlns:mc="http://schemas.openxmlformats.org/markup-compatibility/2006">
              <mc:Choice xmlns:v="urn:schemas-microsoft-com:vml" Requires="v">
                <p:oleObj spid="_x0000_s21" name="" r:id="rId1" imgW="1751965" imgH="2947035" progId="Visio.Drawing.11">
                  <p:embed/>
                </p:oleObj>
              </mc:Choice>
              <mc:Fallback>
                <p:oleObj name="" r:id="rId1" imgW="1751965" imgH="2947035" progId="Visio.Drawing.11">
                  <p:embed/>
                  <p:pic>
                    <p:nvPicPr>
                      <p:cNvPr id="0" name="对象 132"/>
                      <p:cNvPicPr/>
                      <p:nvPr/>
                    </p:nvPicPr>
                    <p:blipFill>
                      <a:blip r:embed="rId2"/>
                      <a:stretch>
                        <a:fillRect/>
                      </a:stretch>
                    </p:blipFill>
                    <p:spPr>
                      <a:xfrm>
                        <a:off x="5844540" y="4418330"/>
                        <a:ext cx="1645920" cy="2044700"/>
                      </a:xfrm>
                      <a:prstGeom prst="rect">
                        <a:avLst/>
                      </a:prstGeom>
                    </p:spPr>
                  </p:pic>
                </p:oleObj>
              </mc:Fallback>
            </mc:AlternateContent>
          </a:graphicData>
        </a:graphic>
      </p:graphicFrame>
      <p:sp>
        <p:nvSpPr>
          <p:cNvPr id="22" name="矩形 76"/>
          <p:cNvSpPr/>
          <p:nvPr/>
        </p:nvSpPr>
        <p:spPr>
          <a:xfrm>
            <a:off x="3569335" y="4103370"/>
            <a:ext cx="1090295" cy="2456180"/>
          </a:xfrm>
          <a:prstGeom prst="rect">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69"/>
          <p:cNvSpPr/>
          <p:nvPr/>
        </p:nvSpPr>
        <p:spPr>
          <a:xfrm>
            <a:off x="3943985" y="4394200"/>
            <a:ext cx="469900" cy="508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4" name="矩形 70"/>
          <p:cNvSpPr/>
          <p:nvPr/>
        </p:nvSpPr>
        <p:spPr>
          <a:xfrm>
            <a:off x="3943985" y="5688965"/>
            <a:ext cx="469900" cy="508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矩形 71"/>
          <p:cNvSpPr/>
          <p:nvPr/>
        </p:nvSpPr>
        <p:spPr>
          <a:xfrm>
            <a:off x="7472045" y="4408805"/>
            <a:ext cx="469900" cy="205359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6" name="矩形 72"/>
          <p:cNvSpPr/>
          <p:nvPr/>
        </p:nvSpPr>
        <p:spPr>
          <a:xfrm>
            <a:off x="9867265" y="4304665"/>
            <a:ext cx="469900" cy="220408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27" name="文本框 73"/>
          <p:cNvSpPr txBox="1"/>
          <p:nvPr/>
        </p:nvSpPr>
        <p:spPr>
          <a:xfrm>
            <a:off x="9879965" y="3602355"/>
            <a:ext cx="601980" cy="369570"/>
          </a:xfrm>
          <a:prstGeom prst="rect">
            <a:avLst/>
          </a:prstGeom>
          <a:noFill/>
        </p:spPr>
        <p:txBody>
          <a:bodyPr wrap="square" rtlCol="0">
            <a:spAutoFit/>
          </a:bodyPr>
          <a:lstStyle/>
          <a:p>
            <a:r>
              <a:rPr lang="en-US" altLang="zh-CN" b="1"/>
              <a:t>CN</a:t>
            </a:r>
            <a:endParaRPr lang="en-US" altLang="zh-CN" b="1"/>
          </a:p>
        </p:txBody>
      </p:sp>
      <p:sp>
        <p:nvSpPr>
          <p:cNvPr id="28" name="文本框 74"/>
          <p:cNvSpPr txBox="1"/>
          <p:nvPr/>
        </p:nvSpPr>
        <p:spPr>
          <a:xfrm>
            <a:off x="7365365" y="3520440"/>
            <a:ext cx="1030605" cy="309245"/>
          </a:xfrm>
          <a:prstGeom prst="rect">
            <a:avLst/>
          </a:prstGeom>
          <a:noFill/>
        </p:spPr>
        <p:txBody>
          <a:bodyPr wrap="square" rtlCol="0">
            <a:spAutoFit/>
          </a:bodyPr>
          <a:lstStyle/>
          <a:p>
            <a:r>
              <a:rPr lang="en-US" altLang="zh-CN" b="1"/>
              <a:t>RAN</a:t>
            </a:r>
            <a:endParaRPr lang="en-US" altLang="zh-CN" b="1"/>
          </a:p>
        </p:txBody>
      </p:sp>
      <p:sp>
        <p:nvSpPr>
          <p:cNvPr id="29" name="文本框 77"/>
          <p:cNvSpPr txBox="1"/>
          <p:nvPr/>
        </p:nvSpPr>
        <p:spPr>
          <a:xfrm>
            <a:off x="3159760" y="3662045"/>
            <a:ext cx="2016760" cy="369570"/>
          </a:xfrm>
          <a:prstGeom prst="rect">
            <a:avLst/>
          </a:prstGeom>
          <a:noFill/>
        </p:spPr>
        <p:txBody>
          <a:bodyPr wrap="square" rtlCol="0">
            <a:spAutoFit/>
          </a:bodyPr>
          <a:lstStyle/>
          <a:p>
            <a:pPr algn="ctr"/>
            <a:r>
              <a:rPr lang="en-US" altLang="zh-CN" b="1" dirty="0"/>
              <a:t>Collaborative UEs</a:t>
            </a:r>
            <a:endParaRPr lang="en-US" altLang="zh-CN" b="1" dirty="0"/>
          </a:p>
        </p:txBody>
      </p:sp>
      <p:cxnSp>
        <p:nvCxnSpPr>
          <p:cNvPr id="30" name="直接连接符 78"/>
          <p:cNvCxnSpPr>
            <a:stCxn id="22" idx="2"/>
            <a:endCxn id="23" idx="0"/>
          </p:cNvCxnSpPr>
          <p:nvPr/>
        </p:nvCxnSpPr>
        <p:spPr>
          <a:xfrm>
            <a:off x="4179570" y="4902835"/>
            <a:ext cx="0" cy="786130"/>
          </a:xfrm>
          <a:prstGeom prst="line">
            <a:avLst/>
          </a:prstGeom>
          <a:ln w="28575" cmpd="dbl">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左箭头 85"/>
          <p:cNvSpPr/>
          <p:nvPr/>
        </p:nvSpPr>
        <p:spPr>
          <a:xfrm>
            <a:off x="5794375" y="4434840"/>
            <a:ext cx="5080000" cy="275590"/>
          </a:xfrm>
          <a:prstGeom prst="lef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左箭头 86"/>
          <p:cNvSpPr/>
          <p:nvPr/>
        </p:nvSpPr>
        <p:spPr>
          <a:xfrm>
            <a:off x="5795010" y="6155055"/>
            <a:ext cx="4795520" cy="294640"/>
          </a:xfrm>
          <a:prstGeom prst="lef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79"/>
          <p:cNvGrpSpPr/>
          <p:nvPr/>
        </p:nvGrpSpPr>
        <p:grpSpPr>
          <a:xfrm>
            <a:off x="7968614" y="4316095"/>
            <a:ext cx="1936364" cy="588645"/>
            <a:chOff x="7612951" y="4020504"/>
            <a:chExt cx="1180049" cy="569034"/>
          </a:xfrm>
        </p:grpSpPr>
        <p:sp>
          <p:nvSpPr>
            <p:cNvPr id="34" name="任意多边形: 形状 63"/>
            <p:cNvSpPr/>
            <p:nvPr/>
          </p:nvSpPr>
          <p:spPr>
            <a:xfrm>
              <a:off x="7612951" y="4024702"/>
              <a:ext cx="1179897" cy="542510"/>
            </a:xfrm>
            <a:custGeom>
              <a:avLst/>
              <a:gdLst>
                <a:gd name="connsiteX0" fmla="*/ 103040 w 1633362"/>
                <a:gd name="connsiteY0" fmla="*/ 0 h 569033"/>
                <a:gd name="connsiteX1" fmla="*/ 1418179 w 1633362"/>
                <a:gd name="connsiteY1" fmla="*/ 0 h 569033"/>
                <a:gd name="connsiteX2" fmla="*/ 1418179 w 1633362"/>
                <a:gd name="connsiteY2" fmla="*/ 345 h 569033"/>
                <a:gd name="connsiteX3" fmla="*/ 1586719 w 1633362"/>
                <a:gd name="connsiteY3" fmla="*/ 345 h 569033"/>
                <a:gd name="connsiteX4" fmla="*/ 1633362 w 1633362"/>
                <a:gd name="connsiteY4" fmla="*/ 284689 h 569033"/>
                <a:gd name="connsiteX5" fmla="*/ 1586719 w 1633362"/>
                <a:gd name="connsiteY5" fmla="*/ 569033 h 569033"/>
                <a:gd name="connsiteX6" fmla="*/ 1400202 w 1633362"/>
                <a:gd name="connsiteY6" fmla="*/ 569033 h 569033"/>
                <a:gd name="connsiteX7" fmla="*/ 1399641 w 1633362"/>
                <a:gd name="connsiteY7" fmla="*/ 568688 h 569033"/>
                <a:gd name="connsiteX8" fmla="*/ 233721 w 1633362"/>
                <a:gd name="connsiteY8" fmla="*/ 568688 h 569033"/>
                <a:gd name="connsiteX9" fmla="*/ 233160 w 1633362"/>
                <a:gd name="connsiteY9" fmla="*/ 569033 h 569033"/>
                <a:gd name="connsiteX10" fmla="*/ 46643 w 1633362"/>
                <a:gd name="connsiteY10" fmla="*/ 569033 h 569033"/>
                <a:gd name="connsiteX11" fmla="*/ 0 w 1633362"/>
                <a:gd name="connsiteY11" fmla="*/ 284689 h 569033"/>
                <a:gd name="connsiteX12" fmla="*/ 46643 w 1633362"/>
                <a:gd name="connsiteY12" fmla="*/ 345 h 569033"/>
                <a:gd name="connsiteX13" fmla="*/ 103040 w 1633362"/>
                <a:gd name="connsiteY13" fmla="*/ 345 h 56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3362" h="569033">
                  <a:moveTo>
                    <a:pt x="103040" y="0"/>
                  </a:moveTo>
                  <a:lnTo>
                    <a:pt x="1418179" y="0"/>
                  </a:lnTo>
                  <a:lnTo>
                    <a:pt x="1418179" y="345"/>
                  </a:lnTo>
                  <a:lnTo>
                    <a:pt x="1586719" y="345"/>
                  </a:lnTo>
                  <a:cubicBezTo>
                    <a:pt x="1612489" y="345"/>
                    <a:pt x="1633362" y="127675"/>
                    <a:pt x="1633362" y="284689"/>
                  </a:cubicBezTo>
                  <a:cubicBezTo>
                    <a:pt x="1633362" y="441704"/>
                    <a:pt x="1612489" y="569033"/>
                    <a:pt x="1586719" y="569033"/>
                  </a:cubicBezTo>
                  <a:lnTo>
                    <a:pt x="1400202" y="569033"/>
                  </a:lnTo>
                  <a:lnTo>
                    <a:pt x="1399641" y="568688"/>
                  </a:lnTo>
                  <a:lnTo>
                    <a:pt x="233721" y="568688"/>
                  </a:lnTo>
                  <a:lnTo>
                    <a:pt x="233160" y="569033"/>
                  </a:lnTo>
                  <a:lnTo>
                    <a:pt x="46643" y="569033"/>
                  </a:lnTo>
                  <a:cubicBezTo>
                    <a:pt x="20873" y="569033"/>
                    <a:pt x="0" y="441704"/>
                    <a:pt x="0" y="284689"/>
                  </a:cubicBezTo>
                  <a:cubicBezTo>
                    <a:pt x="0" y="127675"/>
                    <a:pt x="20873" y="345"/>
                    <a:pt x="46643" y="345"/>
                  </a:cubicBezTo>
                  <a:lnTo>
                    <a:pt x="103040" y="345"/>
                  </a:lnTo>
                  <a:close/>
                </a:path>
              </a:pathLst>
            </a:custGeom>
            <a:solidFill>
              <a:srgbClr val="1A6270">
                <a:alpha val="21961"/>
              </a:srgbClr>
            </a:solidFill>
            <a:ln>
              <a:solidFill>
                <a:srgbClr val="1A637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5" name="椭圆 81"/>
            <p:cNvSpPr/>
            <p:nvPr/>
          </p:nvSpPr>
          <p:spPr>
            <a:xfrm>
              <a:off x="8695226" y="4020504"/>
              <a:ext cx="97774" cy="569034"/>
            </a:xfrm>
            <a:prstGeom prst="ellipse">
              <a:avLst/>
            </a:prstGeom>
            <a:solidFill>
              <a:srgbClr val="1A6270">
                <a:alpha val="50588"/>
              </a:srgbClr>
            </a:solidFill>
            <a:ln>
              <a:solidFill>
                <a:srgbClr val="1A637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pic>
        <p:nvPicPr>
          <p:cNvPr id="36" name="Picture 4" descr="信号塔"/>
          <p:cNvPicPr>
            <a:picLocks noChangeAspect="1" noChangeArrowheads="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bwMode="auto">
          <a:xfrm>
            <a:off x="7364730" y="3751580"/>
            <a:ext cx="654050" cy="656590"/>
          </a:xfrm>
          <a:prstGeom prst="rect">
            <a:avLst/>
          </a:prstGeom>
          <a:noFill/>
          <a:extLst>
            <a:ext uri="{909E8E84-426E-40DD-AFC4-6F175D3DCCD1}">
              <a14:hiddenFill xmlns:a14="http://schemas.microsoft.com/office/drawing/2010/main">
                <a:solidFill>
                  <a:srgbClr val="FFFFFF"/>
                </a:solidFill>
              </a14:hiddenFill>
            </a:ext>
          </a:extLst>
        </p:spPr>
      </p:pic>
      <p:pic>
        <p:nvPicPr>
          <p:cNvPr id="37" name="图形 45" descr="监控摄像头"/>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3569335" y="4185285"/>
            <a:ext cx="394335" cy="339090"/>
          </a:xfrm>
          <a:prstGeom prst="rect">
            <a:avLst/>
          </a:prstGeom>
        </p:spPr>
      </p:pic>
      <p:pic>
        <p:nvPicPr>
          <p:cNvPr id="38" name="图形 13" descr="虚拟现实视图器"/>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549015" y="5756910"/>
            <a:ext cx="395605" cy="373380"/>
          </a:xfrm>
          <a:prstGeom prst="rect">
            <a:avLst/>
          </a:prstGeom>
        </p:spPr>
      </p:pic>
      <p:pic>
        <p:nvPicPr>
          <p:cNvPr id="39" name="图片 90" descr="智能手机"/>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566795" y="4657090"/>
            <a:ext cx="289560" cy="273050"/>
          </a:xfrm>
          <a:prstGeom prst="rect">
            <a:avLst/>
          </a:prstGeom>
        </p:spPr>
      </p:pic>
      <p:pic>
        <p:nvPicPr>
          <p:cNvPr id="40" name="图片 91"/>
          <p:cNvPicPr>
            <a:picLocks noChangeAspect="1"/>
          </p:cNvPicPr>
          <p:nvPr/>
        </p:nvPicPr>
        <p:blipFill>
          <a:blip r:embed="rId11"/>
          <a:stretch>
            <a:fillRect/>
          </a:stretch>
        </p:blipFill>
        <p:spPr>
          <a:xfrm>
            <a:off x="3512820" y="5378450"/>
            <a:ext cx="508000" cy="378460"/>
          </a:xfrm>
          <a:prstGeom prst="rect">
            <a:avLst/>
          </a:prstGeom>
        </p:spPr>
      </p:pic>
      <p:pic>
        <p:nvPicPr>
          <p:cNvPr id="41" name="图片 93" descr="同步云"/>
          <p:cNvPicPr>
            <a:picLocks noChangeAspect="1"/>
          </p:cNvPicPr>
          <p:nvPr/>
        </p:nvPicPr>
        <p:blipFill rotWithShape="1">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t="19840" b="17718"/>
          <a:stretch>
            <a:fillRect/>
          </a:stretch>
        </p:blipFill>
        <p:spPr>
          <a:xfrm>
            <a:off x="9706610" y="3967480"/>
            <a:ext cx="775335" cy="389890"/>
          </a:xfrm>
          <a:prstGeom prst="rect">
            <a:avLst/>
          </a:prstGeom>
        </p:spPr>
      </p:pic>
      <p:sp>
        <p:nvSpPr>
          <p:cNvPr id="42" name="ïSļïḓê"/>
          <p:cNvSpPr/>
          <p:nvPr/>
        </p:nvSpPr>
        <p:spPr bwMode="auto">
          <a:xfrm rot="5400000">
            <a:off x="4977765" y="4325620"/>
            <a:ext cx="1144270" cy="502920"/>
          </a:xfrm>
          <a:prstGeom prst="ellipse">
            <a:avLst/>
          </a:prstGeom>
          <a:solidFill>
            <a:schemeClr val="accent1">
              <a:lumMod val="20000"/>
              <a:lumOff val="80000"/>
            </a:schemeClr>
          </a:solidFill>
          <a:ln>
            <a:solidFill>
              <a:schemeClr val="tx1"/>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1200" b="1" dirty="0">
                <a:solidFill>
                  <a:schemeClr val="tx1">
                    <a:lumMod val="95000"/>
                    <a:lumOff val="5000"/>
                  </a:schemeClr>
                </a:solidFill>
                <a:uFillTx/>
              </a:rPr>
              <a:t>Shared Rdio Resource</a:t>
            </a:r>
            <a:endParaRPr kumimoji="1" lang="en-US" altLang="zh-CN" sz="1200" b="1" dirty="0">
              <a:solidFill>
                <a:schemeClr val="tx1">
                  <a:lumMod val="95000"/>
                  <a:lumOff val="5000"/>
                </a:schemeClr>
              </a:solidFill>
              <a:uFillTx/>
            </a:endParaRPr>
          </a:p>
        </p:txBody>
      </p:sp>
      <p:grpSp>
        <p:nvGrpSpPr>
          <p:cNvPr id="43" name="组合 79"/>
          <p:cNvGrpSpPr/>
          <p:nvPr/>
        </p:nvGrpSpPr>
        <p:grpSpPr>
          <a:xfrm>
            <a:off x="7964170" y="5955030"/>
            <a:ext cx="1936115" cy="588645"/>
            <a:chOff x="7600568" y="4206499"/>
            <a:chExt cx="1179897" cy="569034"/>
          </a:xfrm>
        </p:grpSpPr>
        <p:sp>
          <p:nvSpPr>
            <p:cNvPr id="44" name="任意多边形: 形状 63"/>
            <p:cNvSpPr/>
            <p:nvPr/>
          </p:nvSpPr>
          <p:spPr>
            <a:xfrm>
              <a:off x="7600568" y="4207014"/>
              <a:ext cx="1179897" cy="542510"/>
            </a:xfrm>
            <a:custGeom>
              <a:avLst/>
              <a:gdLst>
                <a:gd name="connsiteX0" fmla="*/ 103040 w 1633362"/>
                <a:gd name="connsiteY0" fmla="*/ 0 h 569033"/>
                <a:gd name="connsiteX1" fmla="*/ 1418179 w 1633362"/>
                <a:gd name="connsiteY1" fmla="*/ 0 h 569033"/>
                <a:gd name="connsiteX2" fmla="*/ 1418179 w 1633362"/>
                <a:gd name="connsiteY2" fmla="*/ 345 h 569033"/>
                <a:gd name="connsiteX3" fmla="*/ 1586719 w 1633362"/>
                <a:gd name="connsiteY3" fmla="*/ 345 h 569033"/>
                <a:gd name="connsiteX4" fmla="*/ 1633362 w 1633362"/>
                <a:gd name="connsiteY4" fmla="*/ 284689 h 569033"/>
                <a:gd name="connsiteX5" fmla="*/ 1586719 w 1633362"/>
                <a:gd name="connsiteY5" fmla="*/ 569033 h 569033"/>
                <a:gd name="connsiteX6" fmla="*/ 1400202 w 1633362"/>
                <a:gd name="connsiteY6" fmla="*/ 569033 h 569033"/>
                <a:gd name="connsiteX7" fmla="*/ 1399641 w 1633362"/>
                <a:gd name="connsiteY7" fmla="*/ 568688 h 569033"/>
                <a:gd name="connsiteX8" fmla="*/ 233721 w 1633362"/>
                <a:gd name="connsiteY8" fmla="*/ 568688 h 569033"/>
                <a:gd name="connsiteX9" fmla="*/ 233160 w 1633362"/>
                <a:gd name="connsiteY9" fmla="*/ 569033 h 569033"/>
                <a:gd name="connsiteX10" fmla="*/ 46643 w 1633362"/>
                <a:gd name="connsiteY10" fmla="*/ 569033 h 569033"/>
                <a:gd name="connsiteX11" fmla="*/ 0 w 1633362"/>
                <a:gd name="connsiteY11" fmla="*/ 284689 h 569033"/>
                <a:gd name="connsiteX12" fmla="*/ 46643 w 1633362"/>
                <a:gd name="connsiteY12" fmla="*/ 345 h 569033"/>
                <a:gd name="connsiteX13" fmla="*/ 103040 w 1633362"/>
                <a:gd name="connsiteY13" fmla="*/ 345 h 56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3362" h="569033">
                  <a:moveTo>
                    <a:pt x="103040" y="0"/>
                  </a:moveTo>
                  <a:lnTo>
                    <a:pt x="1418179" y="0"/>
                  </a:lnTo>
                  <a:lnTo>
                    <a:pt x="1418179" y="345"/>
                  </a:lnTo>
                  <a:lnTo>
                    <a:pt x="1586719" y="345"/>
                  </a:lnTo>
                  <a:cubicBezTo>
                    <a:pt x="1612489" y="345"/>
                    <a:pt x="1633362" y="127675"/>
                    <a:pt x="1633362" y="284689"/>
                  </a:cubicBezTo>
                  <a:cubicBezTo>
                    <a:pt x="1633362" y="441704"/>
                    <a:pt x="1612489" y="569033"/>
                    <a:pt x="1586719" y="569033"/>
                  </a:cubicBezTo>
                  <a:lnTo>
                    <a:pt x="1400202" y="569033"/>
                  </a:lnTo>
                  <a:lnTo>
                    <a:pt x="1399641" y="568688"/>
                  </a:lnTo>
                  <a:lnTo>
                    <a:pt x="233721" y="568688"/>
                  </a:lnTo>
                  <a:lnTo>
                    <a:pt x="233160" y="569033"/>
                  </a:lnTo>
                  <a:lnTo>
                    <a:pt x="46643" y="569033"/>
                  </a:lnTo>
                  <a:cubicBezTo>
                    <a:pt x="20873" y="569033"/>
                    <a:pt x="0" y="441704"/>
                    <a:pt x="0" y="284689"/>
                  </a:cubicBezTo>
                  <a:cubicBezTo>
                    <a:pt x="0" y="127675"/>
                    <a:pt x="20873" y="345"/>
                    <a:pt x="46643" y="345"/>
                  </a:cubicBezTo>
                  <a:lnTo>
                    <a:pt x="103040" y="345"/>
                  </a:lnTo>
                  <a:close/>
                </a:path>
              </a:pathLst>
            </a:custGeom>
            <a:solidFill>
              <a:srgbClr val="1A6270">
                <a:alpha val="21961"/>
              </a:srgbClr>
            </a:solidFill>
            <a:ln>
              <a:solidFill>
                <a:srgbClr val="1A637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5" name="椭圆 81"/>
            <p:cNvSpPr/>
            <p:nvPr/>
          </p:nvSpPr>
          <p:spPr>
            <a:xfrm>
              <a:off x="8682456" y="4206499"/>
              <a:ext cx="97774" cy="569034"/>
            </a:xfrm>
            <a:prstGeom prst="ellipse">
              <a:avLst/>
            </a:prstGeom>
            <a:solidFill>
              <a:srgbClr val="1A6270">
                <a:alpha val="50588"/>
              </a:srgbClr>
            </a:solidFill>
            <a:ln>
              <a:solidFill>
                <a:srgbClr val="1A637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cxnSp>
        <p:nvCxnSpPr>
          <p:cNvPr id="46" name="直接箭头连接符 17"/>
          <p:cNvCxnSpPr>
            <a:stCxn id="41" idx="3"/>
          </p:cNvCxnSpPr>
          <p:nvPr/>
        </p:nvCxnSpPr>
        <p:spPr>
          <a:xfrm flipH="1">
            <a:off x="4659630" y="4172585"/>
            <a:ext cx="712470" cy="484505"/>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18"/>
          <p:cNvCxnSpPr/>
          <p:nvPr/>
        </p:nvCxnSpPr>
        <p:spPr>
          <a:xfrm flipH="1">
            <a:off x="4659630" y="4304665"/>
            <a:ext cx="638810" cy="1628775"/>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sp>
        <p:nvSpPr>
          <p:cNvPr id="48" name="文本框 21"/>
          <p:cNvSpPr txBox="1"/>
          <p:nvPr/>
        </p:nvSpPr>
        <p:spPr>
          <a:xfrm>
            <a:off x="10957560" y="4357370"/>
            <a:ext cx="939800" cy="429895"/>
          </a:xfrm>
          <a:prstGeom prst="rect">
            <a:avLst/>
          </a:prstGeom>
          <a:noFill/>
        </p:spPr>
        <p:txBody>
          <a:bodyPr wrap="square" rtlCol="0">
            <a:spAutoFit/>
          </a:bodyPr>
          <a:lstStyle/>
          <a:p>
            <a:r>
              <a:rPr kumimoji="1" lang="en-US" altLang="zh-CN" sz="1100" b="1" dirty="0"/>
              <a:t>Prior to Switching</a:t>
            </a:r>
            <a:endParaRPr kumimoji="1" lang="en-US" altLang="zh-CN" sz="1100" b="1" dirty="0"/>
          </a:p>
        </p:txBody>
      </p:sp>
      <p:sp>
        <p:nvSpPr>
          <p:cNvPr id="49" name="文本框 22"/>
          <p:cNvSpPr txBox="1"/>
          <p:nvPr/>
        </p:nvSpPr>
        <p:spPr>
          <a:xfrm>
            <a:off x="10796270" y="5933440"/>
            <a:ext cx="939800" cy="429895"/>
          </a:xfrm>
          <a:prstGeom prst="rect">
            <a:avLst/>
          </a:prstGeom>
          <a:noFill/>
        </p:spPr>
        <p:txBody>
          <a:bodyPr wrap="square" rtlCol="0">
            <a:spAutoFit/>
          </a:bodyPr>
          <a:lstStyle/>
          <a:p>
            <a:r>
              <a:rPr kumimoji="1" lang="en-US" altLang="zh-CN" sz="1100" b="1" dirty="0"/>
              <a:t>After Switching</a:t>
            </a:r>
            <a:endParaRPr kumimoji="1" lang="en-US" altLang="zh-CN" sz="1100" b="1" dirty="0"/>
          </a:p>
        </p:txBody>
      </p:sp>
      <p:sp>
        <p:nvSpPr>
          <p:cNvPr id="50" name="矩形 57"/>
          <p:cNvSpPr/>
          <p:nvPr/>
        </p:nvSpPr>
        <p:spPr>
          <a:xfrm>
            <a:off x="10481945" y="4551045"/>
            <a:ext cx="109220" cy="178371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ïSļïḓê"/>
          <p:cNvSpPr/>
          <p:nvPr/>
        </p:nvSpPr>
        <p:spPr bwMode="auto">
          <a:xfrm rot="5400000">
            <a:off x="4953000" y="5782310"/>
            <a:ext cx="1000125" cy="553720"/>
          </a:xfrm>
          <a:prstGeom prst="ellipse">
            <a:avLst/>
          </a:prstGeom>
          <a:solidFill>
            <a:schemeClr val="accent2">
              <a:lumMod val="40000"/>
              <a:lumOff val="60000"/>
            </a:schemeClr>
          </a:solidFill>
          <a:ln>
            <a:solidFill>
              <a:schemeClr val="tx1"/>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1200" b="1" dirty="0">
                <a:solidFill>
                  <a:schemeClr val="tx1">
                    <a:lumMod val="95000"/>
                    <a:lumOff val="5000"/>
                  </a:schemeClr>
                </a:solidFill>
                <a:uFillTx/>
              </a:rPr>
              <a:t>unicast Rdio Resource</a:t>
            </a:r>
            <a:endParaRPr kumimoji="1" lang="en-US" altLang="zh-CN" sz="1200" b="1" dirty="0">
              <a:solidFill>
                <a:schemeClr val="tx1">
                  <a:lumMod val="95000"/>
                  <a:lumOff val="5000"/>
                </a:schemeClr>
              </a:solidFill>
              <a:uFillTx/>
            </a:endParaRPr>
          </a:p>
        </p:txBody>
      </p:sp>
      <p:graphicFrame>
        <p:nvGraphicFramePr>
          <p:cNvPr id="52" name="对象 61"/>
          <p:cNvGraphicFramePr/>
          <p:nvPr/>
        </p:nvGraphicFramePr>
        <p:xfrm>
          <a:off x="860425" y="4196715"/>
          <a:ext cx="1987550" cy="2430780"/>
        </p:xfrm>
        <a:graphic>
          <a:graphicData uri="http://schemas.openxmlformats.org/presentationml/2006/ole">
            <mc:AlternateContent xmlns:mc="http://schemas.openxmlformats.org/markup-compatibility/2006">
              <mc:Choice xmlns:v="urn:schemas-microsoft-com:vml" Requires="v">
                <p:oleObj spid="_x0000_s53" name="" r:id="rId14" imgW="1751965" imgH="2638425" progId="Visio.Drawing.11">
                  <p:embed/>
                </p:oleObj>
              </mc:Choice>
              <mc:Fallback>
                <p:oleObj name="" r:id="rId14" imgW="1751965" imgH="2638425" progId="Visio.Drawing.11">
                  <p:embed/>
                  <p:pic>
                    <p:nvPicPr>
                      <p:cNvPr id="0" name="对象 61"/>
                      <p:cNvPicPr/>
                      <p:nvPr/>
                    </p:nvPicPr>
                    <p:blipFill>
                      <a:blip r:embed="rId15"/>
                      <a:stretch>
                        <a:fillRect/>
                      </a:stretch>
                    </p:blipFill>
                    <p:spPr>
                      <a:xfrm>
                        <a:off x="860425" y="4196715"/>
                        <a:ext cx="1987550" cy="2430780"/>
                      </a:xfrm>
                      <a:prstGeom prst="rect">
                        <a:avLst/>
                      </a:prstGeom>
                    </p:spPr>
                  </p:pic>
                </p:oleObj>
              </mc:Fallback>
            </mc:AlternateContent>
          </a:graphicData>
        </a:graphic>
      </p:graphicFrame>
      <p:cxnSp>
        <p:nvCxnSpPr>
          <p:cNvPr id="54" name="直接箭头连接符 63"/>
          <p:cNvCxnSpPr/>
          <p:nvPr/>
        </p:nvCxnSpPr>
        <p:spPr>
          <a:xfrm flipH="1">
            <a:off x="4659630" y="5955030"/>
            <a:ext cx="516890" cy="0"/>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sp>
        <p:nvSpPr>
          <p:cNvPr id="55" name="文本框 66"/>
          <p:cNvSpPr txBox="1"/>
          <p:nvPr/>
        </p:nvSpPr>
        <p:spPr>
          <a:xfrm rot="16200000">
            <a:off x="43815" y="4060825"/>
            <a:ext cx="1212215" cy="429895"/>
          </a:xfrm>
          <a:prstGeom prst="rect">
            <a:avLst/>
          </a:prstGeom>
          <a:noFill/>
        </p:spPr>
        <p:txBody>
          <a:bodyPr wrap="square" rtlCol="0">
            <a:spAutoFit/>
          </a:bodyPr>
          <a:lstStyle/>
          <a:p>
            <a:r>
              <a:rPr kumimoji="1" lang="en-US" altLang="zh-CN" sz="1100" b="1" dirty="0"/>
              <a:t>Prior to Switching</a:t>
            </a:r>
            <a:endParaRPr kumimoji="1" lang="en-US" altLang="zh-CN" sz="1100" b="1" dirty="0"/>
          </a:p>
        </p:txBody>
      </p:sp>
      <p:sp>
        <p:nvSpPr>
          <p:cNvPr id="56" name="文本框 69"/>
          <p:cNvSpPr txBox="1"/>
          <p:nvPr/>
        </p:nvSpPr>
        <p:spPr>
          <a:xfrm rot="16200000">
            <a:off x="179705" y="5943600"/>
            <a:ext cx="939800" cy="429895"/>
          </a:xfrm>
          <a:prstGeom prst="rect">
            <a:avLst/>
          </a:prstGeom>
          <a:noFill/>
        </p:spPr>
        <p:txBody>
          <a:bodyPr wrap="square" rtlCol="0">
            <a:spAutoFit/>
          </a:bodyPr>
          <a:lstStyle/>
          <a:p>
            <a:r>
              <a:rPr kumimoji="1" lang="en-US" altLang="zh-CN" sz="1100" b="1" dirty="0"/>
              <a:t>After Switching</a:t>
            </a:r>
            <a:endParaRPr kumimoji="1" lang="en-US" altLang="zh-CN" sz="1100" b="1" dirty="0"/>
          </a:p>
        </p:txBody>
      </p:sp>
      <p:cxnSp>
        <p:nvCxnSpPr>
          <p:cNvPr id="57" name="直接箭头连接符 70"/>
          <p:cNvCxnSpPr/>
          <p:nvPr/>
        </p:nvCxnSpPr>
        <p:spPr>
          <a:xfrm flipH="1">
            <a:off x="2836545" y="4587875"/>
            <a:ext cx="676275" cy="0"/>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cxnSp>
        <p:nvCxnSpPr>
          <p:cNvPr id="58" name="直接箭头连接符 71"/>
          <p:cNvCxnSpPr/>
          <p:nvPr/>
        </p:nvCxnSpPr>
        <p:spPr>
          <a:xfrm flipH="1" flipV="1">
            <a:off x="2874010" y="5378450"/>
            <a:ext cx="638810" cy="576580"/>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cxnSp>
        <p:nvCxnSpPr>
          <p:cNvPr id="59" name="直接箭头连接符 72"/>
          <p:cNvCxnSpPr/>
          <p:nvPr/>
        </p:nvCxnSpPr>
        <p:spPr>
          <a:xfrm flipH="1">
            <a:off x="2836545" y="6196965"/>
            <a:ext cx="676275" cy="137795"/>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431365" y="840163"/>
            <a:ext cx="3154045" cy="427990"/>
            <a:chOff x="431365" y="884716"/>
            <a:chExt cx="3154045" cy="427990"/>
          </a:xfrm>
        </p:grpSpPr>
        <p:sp>
          <p:nvSpPr>
            <p:cNvPr id="3" name="矩形 2"/>
            <p:cNvSpPr/>
            <p:nvPr/>
          </p:nvSpPr>
          <p:spPr>
            <a:xfrm>
              <a:off x="431365" y="920416"/>
              <a:ext cx="2683308" cy="3536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2"/>
            <p:cNvSpPr txBox="1"/>
            <p:nvPr/>
          </p:nvSpPr>
          <p:spPr>
            <a:xfrm>
              <a:off x="431365" y="884716"/>
              <a:ext cx="3154045" cy="427990"/>
            </a:xfrm>
            <a:prstGeom prst="rect">
              <a:avLst/>
            </a:prstGeom>
            <a:noFill/>
            <a:ln w="15875">
              <a:noFill/>
            </a:ln>
          </p:spPr>
          <p:txBody>
            <a:bodyPr wrap="squar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20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Potential  Objectives</a:t>
              </a:r>
              <a:endParaRPr kumimoji="0" lang="zh-CN" altLang="en-US" sz="2000" b="1" i="0" u="none" strike="noStrike" kern="0" cap="none" spc="0" normalizeH="0" baseline="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endParaRPr>
            </a:p>
          </p:txBody>
        </p:sp>
      </p:grpSp>
      <p:sp>
        <p:nvSpPr>
          <p:cNvPr id="5" name="矩形 14"/>
          <p:cNvSpPr/>
          <p:nvPr/>
        </p:nvSpPr>
        <p:spPr>
          <a:xfrm>
            <a:off x="434975" y="1229360"/>
            <a:ext cx="10772140" cy="4456430"/>
          </a:xfrm>
          <a:prstGeom prst="rect">
            <a:avLst/>
          </a:prstGeom>
          <a:noFill/>
          <a:ln w="12700">
            <a:solidFill>
              <a:schemeClr val="accent1"/>
            </a:solidFill>
          </a:ln>
        </p:spPr>
        <p:txBody>
          <a:bodyPr wrap="square">
            <a:spAutoFit/>
          </a:bodyPr>
          <a:lstStyle/>
          <a:p>
            <a:pPr marL="285750" indent="-285750" defTabSz="914400">
              <a:lnSpc>
                <a:spcPct val="110000"/>
              </a:lnSpc>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To investigate the mechanism of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different manners of UE co-ordiantion via a quasi-unified scheme</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endParaRPr>
          </a:p>
          <a:p>
            <a:pPr marL="742950" lvl="2" indent="-285750" algn="l" defTabSz="914400" hangingPunct="1">
              <a:lnSpc>
                <a:spcPct val="110000"/>
              </a:lnSpc>
              <a:spcBef>
                <a:spcPts val="375"/>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Study the use cases and benefits of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UE co-ordiantion, e.g.,multi-modalities,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real-time multiple-UE backup  [RAN2, RAN3]</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1200150" lvl="3" indent="-285750" algn="l" defTabSz="914400" hangingPunct="1">
              <a:lnSpc>
                <a:spcPct val="110000"/>
              </a:lnSpc>
              <a:spcBef>
                <a:spcPts val="375"/>
              </a:spcBef>
              <a:buClrTx/>
              <a:buSzTx/>
              <a:buFont typeface="Wingdings" panose="05000000000000000000" charset="0"/>
              <a:buChar char="ü"/>
            </a:pPr>
            <a:r>
              <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rPr>
              <a:t>UE device(s) associated with the same end user under the same cell will be the first priority;</a:t>
            </a:r>
            <a:endPar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1200150" lvl="3" indent="-285750" algn="l" defTabSz="914400" hangingPunct="1">
              <a:lnSpc>
                <a:spcPct val="110000"/>
              </a:lnSpc>
              <a:spcBef>
                <a:spcPts val="375"/>
              </a:spcBef>
              <a:buClrTx/>
              <a:buSzTx/>
              <a:buFont typeface="Wingdings" panose="05000000000000000000" charset="0"/>
              <a:buChar char="ü"/>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Real-time multiple-UE backup</a:t>
            </a:r>
            <a:endPar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lvl="2" indent="-285750" algn="l" defTabSz="914400" hangingPunct="1">
              <a:lnSpc>
                <a:spcPct val="110000"/>
              </a:lnSpc>
              <a:spcBef>
                <a:spcPts val="375"/>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Study necessary procedures and/or information to support for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Gill Sans Light"/>
              </a:rPr>
              <a:t>UE co-ordiantion</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 of data/signalling delivery and reception without data disorder or data duplication [RAN1,RAN2, RAN3]</a:t>
            </a:r>
            <a:endPar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lvl="2" indent="-285750" algn="l" defTabSz="914400" hangingPunct="1">
              <a:lnSpc>
                <a:spcPct val="110000"/>
              </a:lnSpc>
              <a:spcBef>
                <a:spcPts val="375"/>
              </a:spcBef>
              <a:buClrTx/>
              <a:buSzTx/>
              <a:buFont typeface="Arial" panose="020B0604020202020204" pitchFamily="34" charset="0"/>
              <a:buChar char="•"/>
            </a:pPr>
            <a:r>
              <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rPr>
              <a:t>Coordinated/Group scheduling and synchronized transmission for multiple UEs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[RAN1, RAN2]</a:t>
            </a:r>
            <a:r>
              <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rPr>
              <a:t>; </a:t>
            </a:r>
            <a:endParaRPr lang="en-US" altLang="zh-CN" sz="1600" kern="12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a:p>
            <a:pPr marL="742950" lvl="2" indent="-285750" algn="l" defTabSz="914400" hangingPunct="1">
              <a:lnSpc>
                <a:spcPct val="110000"/>
              </a:lnSpc>
              <a:spcBef>
                <a:spcPts val="375"/>
              </a:spcBef>
              <a:buClrTx/>
              <a:buSzTx/>
              <a:buFont typeface="Arial" panose="020B0604020202020204" pitchFamily="34" charset="0"/>
              <a:buChar char="•"/>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Study the support for basic mobility with service continuity [RAN2, RAN3]</a:t>
            </a:r>
            <a:r>
              <a:rPr lang="en-US" altLang="zh-CN" sz="1600" dirty="0">
                <a:latin typeface="Arial" panose="020B0604020202020204" pitchFamily="34" charset="0"/>
                <a:ea typeface="Arial Unicode MS" panose="020B0604020202020204" pitchFamily="34" charset="-122"/>
                <a:cs typeface="Arial" panose="020B0604020202020204" pitchFamily="34" charset="0"/>
                <a:sym typeface="+mn-ea"/>
              </a:rPr>
              <a:t> </a:t>
            </a:r>
            <a:endParaRPr lang="en-US" altLang="zh-CN" sz="1600" dirty="0">
              <a:latin typeface="Arial" panose="020B0604020202020204" pitchFamily="34" charset="0"/>
              <a:ea typeface="Arial Unicode MS" panose="020B0604020202020204" pitchFamily="34" charset="-122"/>
              <a:cs typeface="Arial" panose="020B0604020202020204" pitchFamily="34" charset="0"/>
              <a:sym typeface="+mn-ea"/>
            </a:endParaRPr>
          </a:p>
          <a:p>
            <a:pPr marL="742950" lvl="2" indent="-285750" algn="l" defTabSz="914400" hangingPunct="1">
              <a:lnSpc>
                <a:spcPct val="110000"/>
              </a:lnSpc>
              <a:spcBef>
                <a:spcPts val="375"/>
              </a:spcBef>
              <a:buClrTx/>
              <a:buSzTx/>
              <a:buFont typeface="Arial" panose="020B0604020202020204" pitchFamily="34" charset="0"/>
              <a:buChar char="•"/>
            </a:pPr>
            <a:r>
              <a:rPr lang="en-US" altLang="zh-CN" sz="1600" dirty="0">
                <a:latin typeface="Arial" panose="020B0604020202020204" pitchFamily="34" charset="0"/>
                <a:ea typeface="Arial Unicode MS" panose="020B0604020202020204" pitchFamily="34" charset="-122"/>
                <a:cs typeface="Arial" panose="020B0604020202020204" pitchFamily="34" charset="0"/>
                <a:sym typeface="+mn-ea"/>
              </a:rPr>
              <a:t>Leftover from R18 UE aggregation(e.g. scenario 2 in SL Relay MP) </a:t>
            </a: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[RAN2, RAN3]</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1200150" lvl="3" indent="-285750" algn="l" defTabSz="914400" hangingPunct="1">
              <a:lnSpc>
                <a:spcPct val="110000"/>
              </a:lnSpc>
              <a:spcBef>
                <a:spcPts val="375"/>
              </a:spcBef>
              <a:buClrTx/>
              <a:buSzTx/>
              <a:buFont typeface="Wingdings" panose="05000000000000000000" charset="0"/>
              <a:buChar char="ü"/>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Support of multiple associated UEs</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1200150" lvl="3" indent="-285750" algn="l" defTabSz="914400" hangingPunct="1">
              <a:lnSpc>
                <a:spcPct val="110000"/>
              </a:lnSpc>
              <a:spcBef>
                <a:spcPts val="375"/>
              </a:spcBef>
              <a:buClrTx/>
              <a:buSzTx/>
              <a:buFont typeface="Wingdings" panose="05000000000000000000" charset="0"/>
              <a:buChar char="ü"/>
            </a:pPr>
            <a:r>
              <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Support of authorization for associated UEs for inter-vendor UEs aggregation</a:t>
            </a: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a:p>
            <a:pPr marL="742950" lvl="2" indent="-285750" algn="l" defTabSz="914400" hangingPunct="1">
              <a:lnSpc>
                <a:spcPct val="110000"/>
              </a:lnSpc>
              <a:spcBef>
                <a:spcPts val="375"/>
              </a:spcBef>
              <a:buClrTx/>
              <a:buSzTx/>
              <a:buFont typeface="Arial" panose="020B0604020202020204" pitchFamily="34" charset="0"/>
              <a:buChar char="•"/>
            </a:pPr>
            <a:endPar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endParaRPr>
          </a:p>
          <a:p>
            <a:pPr marL="742950" marR="0" lvl="2" indent="-285750" algn="l" defTabSz="914400" rtl="0" eaLnBrk="1" fontAlgn="auto" latinLnBrk="0" hangingPunct="1">
              <a:lnSpc>
                <a:spcPct val="110000"/>
              </a:lnSpc>
              <a:spcBef>
                <a:spcPts val="750"/>
              </a:spcBef>
              <a:buClrTx/>
              <a:buSzTx/>
              <a:buFont typeface="Wingdings" panose="05000000000000000000" charset="0"/>
              <a:buChar char="u"/>
            </a:pPr>
            <a:endParaRPr lang="en-US" altLang="zh-CN" sz="1600"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6" name="文本框 7"/>
          <p:cNvSpPr txBox="1"/>
          <p:nvPr/>
        </p:nvSpPr>
        <p:spPr>
          <a:xfrm>
            <a:off x="957662" y="91482"/>
            <a:ext cx="10276123" cy="52197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2800" b="1" kern="0" noProof="0" dirty="0">
                <a:ln>
                  <a:noFill/>
                </a:ln>
                <a:solidFill>
                  <a:prstClr val="black"/>
                </a:solidFill>
                <a:effectLst/>
                <a:uLnTx/>
                <a:uFillTx/>
                <a:latin typeface="Arial" panose="020B0604020202020204" pitchFamily="34" charset="0"/>
                <a:ea typeface="Arial Unicode MS" panose="020B0604020202020204" pitchFamily="34" charset="-122"/>
                <a:cs typeface="Arial" panose="020B0604020202020204" pitchFamily="34" charset="0"/>
                <a:sym typeface="+mn-ea"/>
              </a:rPr>
              <a:t>Potential  Objectives</a:t>
            </a:r>
            <a:endParaRPr kumimoji="0" lang="en-US" altLang="zh-CN" sz="2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4320" y="24401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charset="-122"/>
                <a:ea typeface="微软雅黑" panose="020B0503020204020204" charset="-122"/>
              </a:rPr>
              <a:t>THANK</a:t>
            </a:r>
            <a:r>
              <a:rPr kumimoji="1" lang="zh-CN" altLang="en-US" sz="4800" b="1" dirty="0">
                <a:solidFill>
                  <a:srgbClr val="2583D1"/>
                </a:solidFill>
                <a:latin typeface="微软雅黑" panose="020B0503020204020204" charset="-122"/>
                <a:ea typeface="微软雅黑" panose="020B0503020204020204" charset="-122"/>
              </a:rPr>
              <a:t>  </a:t>
            </a:r>
            <a:r>
              <a:rPr kumimoji="1" lang="en-US" altLang="zh-CN" sz="4800" b="1" dirty="0">
                <a:solidFill>
                  <a:srgbClr val="2583D1"/>
                </a:solidFill>
                <a:latin typeface="微软雅黑" panose="020B0503020204020204" charset="-122"/>
                <a:ea typeface="微软雅黑" panose="020B0503020204020204" charset="-122"/>
              </a:rPr>
              <a:t>YOU !</a:t>
            </a:r>
            <a:endParaRPr kumimoji="1" lang="en-US" altLang="zh-CN" sz="4800" b="1" dirty="0">
              <a:solidFill>
                <a:srgbClr val="2583D1"/>
              </a:solidFill>
              <a:latin typeface="微软雅黑" panose="020B0503020204020204" charset="-122"/>
              <a:ea typeface="微软雅黑" panose="020B050302020402020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44449dfa-065d-4179-98c0-c09972b519b5"/>
  <p:tag name="COMMONDATA" val="eyJoZGlkIjoiYzA2OTA3ODI2ZTZhNjY1YzVjYzhkNTg0MDk5NGZlMGM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6209</Words>
  <Application>WPS 演示</Application>
  <PresentationFormat>Widescreen</PresentationFormat>
  <Paragraphs>149</Paragraphs>
  <Slides>8</Slides>
  <Notes>22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8</vt:i4>
      </vt:variant>
    </vt:vector>
  </HeadingPairs>
  <TitlesOfParts>
    <vt:vector size="22" baseType="lpstr">
      <vt:lpstr>Arial</vt:lpstr>
      <vt:lpstr>宋体</vt:lpstr>
      <vt:lpstr>Wingdings</vt:lpstr>
      <vt:lpstr>微软雅黑</vt:lpstr>
      <vt:lpstr>Arial Unicode MS</vt:lpstr>
      <vt:lpstr>Gill Sans Light</vt:lpstr>
      <vt:lpstr>Wingdings</vt:lpstr>
      <vt:lpstr>Calibri</vt:lpstr>
      <vt:lpstr>Arial Unicode MS</vt:lpstr>
      <vt:lpstr>Segoe Print</vt:lpstr>
      <vt:lpstr>Times New Roman</vt:lpstr>
      <vt:lpstr>Office 主题​​</vt:lpstr>
      <vt:lpstr>Visio.Drawing.11</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Chail</cp:lastModifiedBy>
  <cp:revision>400</cp:revision>
  <dcterms:created xsi:type="dcterms:W3CDTF">2021-03-17T03:39:00Z</dcterms:created>
  <dcterms:modified xsi:type="dcterms:W3CDTF">2023-09-03T16:36:27Z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1590B3F967D544ED9A1F4DC48556F876_13</vt:lpwstr>
  </property>
  <property fmtid="{D5CDD505-2E9C-101B-9397-08002B2CF9AE}" pid="3" name="KSOProductBuildVer">
    <vt:lpwstr>2052-11.1.0.14309</vt:lpwstr>
  </property>
</Properties>
</file>