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sdx" ContentType="application/vnd.ms-visio.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0"/>
  </p:notesMasterIdLst>
  <p:sldIdLst>
    <p:sldId id="2251" r:id="rId2"/>
    <p:sldId id="2252" r:id="rId3"/>
    <p:sldId id="2106" r:id="rId4"/>
    <p:sldId id="2105" r:id="rId5"/>
    <p:sldId id="7963" r:id="rId6"/>
    <p:sldId id="7964" r:id="rId7"/>
    <p:sldId id="7965" r:id="rId8"/>
    <p:sldId id="7953" r:id="rId9"/>
  </p:sldIdLst>
  <p:sldSz cx="12192000" cy="6858000"/>
  <p:notesSz cx="6858000" cy="9144000"/>
  <p:custDataLst>
    <p:tags r:id="rId11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83D1"/>
    <a:srgbClr val="DADDE2"/>
    <a:srgbClr val="FFE699"/>
    <a:srgbClr val="FFE6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015" autoAdjust="0"/>
    <p:restoredTop sz="92987" autoAdjust="0"/>
  </p:normalViewPr>
  <p:slideViewPr>
    <p:cSldViewPr snapToGrid="0" snapToObjects="1" showGuides="1">
      <p:cViewPr varScale="1">
        <p:scale>
          <a:sx n="149" d="100"/>
          <a:sy n="149" d="100"/>
        </p:scale>
        <p:origin x="72" y="88"/>
      </p:cViewPr>
      <p:guideLst>
        <p:guide orient="horz" pos="2137"/>
        <p:guide pos="38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29CAB3-EDDD-48AD-A457-95B207A4A25C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412C3A-12DB-4A89-BCC1-54016EBAE6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92" name="备注占位符 2"/>
          <p:cNvSpPr>
            <a:spLocks noGrp="1"/>
          </p:cNvSpPr>
          <p:nvPr>
            <p:ph type="body" idx="1"/>
          </p:nvPr>
        </p:nvSpPr>
        <p:spPr>
          <a:xfrm>
            <a:off x="685800" y="4476751"/>
            <a:ext cx="5486400" cy="3600451"/>
          </a:xfrm>
        </p:spPr>
        <p:txBody>
          <a:bodyPr>
            <a:noAutofit/>
          </a:bodyPr>
          <a:lstStyle/>
          <a:p>
            <a:endParaRPr lang="en-US" altLang="zh-CN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693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z="1400" smtClean="0">
                <a:latin typeface="微软雅黑" panose="020B0503020204020204" charset="-122"/>
                <a:ea typeface="微软雅黑" panose="020B0503020204020204" charset="-122"/>
              </a:rPr>
              <a:t>1</a:t>
            </a:fld>
            <a:endParaRPr lang="zh-CN" altLang="en-US" sz="1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79" name="备注占位符 2"/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lvl="0" indent="0" algn="l">
              <a:buClrTx/>
              <a:buSzTx/>
              <a:buFontTx/>
            </a:pP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4878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79" name="备注占位符 2"/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lvl="0" indent="0" algn="l">
              <a:buClrTx/>
              <a:buSzTx/>
              <a:buFontTx/>
            </a:pP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4878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79" name="备注占位符 2"/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lvl="0" indent="0" algn="l">
              <a:buClrTx/>
              <a:buSzTx/>
              <a:buFontTx/>
            </a:pP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4878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79" name="备注占位符 2"/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lvl="0" indent="0" algn="l">
              <a:buClrTx/>
              <a:buSzTx/>
              <a:buFontTx/>
            </a:pP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4878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>
                <a:solidFill>
                  <a:prstClr val="black"/>
                </a:solidFill>
              </a:rPr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79" name="备注占位符 2"/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lvl="0" indent="0" algn="l">
              <a:buClrTx/>
              <a:buSzTx/>
              <a:buFontTx/>
            </a:pP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4878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>
                <a:solidFill>
                  <a:prstClr val="black"/>
                </a:solidFill>
              </a:rPr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2023/9/4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2023/9/4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2023/9/4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2023/9/4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2023/9/4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2023/9/4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2023/9/4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2023/9/4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2023/9/4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9/4/2023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8" name="object 2"/>
          <p:cNvSpPr txBox="1"/>
          <p:nvPr/>
        </p:nvSpPr>
        <p:spPr>
          <a:xfrm>
            <a:off x="10326168" y="6472895"/>
            <a:ext cx="89535" cy="193040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>
              <a:spcBef>
                <a:spcPts val="55"/>
              </a:spcBef>
            </a:pPr>
            <a:r>
              <a:rPr sz="1200" dirty="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0</a:t>
            </a:r>
            <a:endParaRPr sz="1200">
              <a:latin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097166" name="object 4"/>
          <p:cNvPicPr/>
          <p:nvPr/>
        </p:nvPicPr>
        <p:blipFill rotWithShape="1">
          <a:blip r:embed="rId3" cstate="print"/>
          <a:srcRect l="55372" t="38171"/>
          <a:stretch>
            <a:fillRect/>
          </a:stretch>
        </p:blipFill>
        <p:spPr>
          <a:xfrm>
            <a:off x="8058316" y="2804839"/>
            <a:ext cx="4114800" cy="4079475"/>
          </a:xfrm>
          <a:prstGeom prst="rect">
            <a:avLst/>
          </a:prstGeom>
        </p:spPr>
      </p:pic>
      <p:pic>
        <p:nvPicPr>
          <p:cNvPr id="2097169" name="object 4"/>
          <p:cNvPicPr/>
          <p:nvPr/>
        </p:nvPicPr>
        <p:blipFill rotWithShape="1">
          <a:blip r:embed="rId3" cstate="print"/>
          <a:srcRect t="-289" r="53640" b="-1"/>
          <a:stretch>
            <a:fillRect/>
          </a:stretch>
        </p:blipFill>
        <p:spPr>
          <a:xfrm>
            <a:off x="0" y="0"/>
            <a:ext cx="4114800" cy="6597991"/>
          </a:xfrm>
          <a:prstGeom prst="rect">
            <a:avLst/>
          </a:prstGeom>
        </p:spPr>
      </p:pic>
      <p:sp>
        <p:nvSpPr>
          <p:cNvPr id="1048690" name="TextBox 8"/>
          <p:cNvSpPr txBox="1"/>
          <p:nvPr/>
        </p:nvSpPr>
        <p:spPr>
          <a:xfrm>
            <a:off x="0" y="1905000"/>
            <a:ext cx="12192000" cy="906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0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Considerations on XR enhancement for Rel-19</a:t>
            </a:r>
            <a:endParaRPr lang="en-US" altLang="zh-CN" sz="24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1344" y="1065347"/>
            <a:ext cx="116652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>
                <a:solidFill>
                  <a:schemeClr val="accent1"/>
                </a:solidFill>
                <a:effectLst/>
                <a:latin typeface="Arial" panose="020B0604020202020204" pitchFamily="34" charset="0"/>
              </a:rPr>
              <a:t>3GPP TSG RAN RP#101	                                                                                                  RP-232212</a:t>
            </a:r>
            <a:endParaRPr lang="zh-CN" altLang="zh-CN" dirty="0">
              <a:solidFill>
                <a:schemeClr val="accent1"/>
              </a:solidFill>
              <a:effectLst/>
            </a:endParaRPr>
          </a:p>
          <a:p>
            <a:pPr>
              <a:spcAft>
                <a:spcPts val="600"/>
              </a:spcAft>
            </a:pPr>
            <a:r>
              <a:rPr lang="en-US" altLang="zh-CN" sz="1800" b="1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Bangalore, Sept. 11</a:t>
            </a:r>
            <a:r>
              <a:rPr lang="en-US" altLang="zh-CN" sz="1800" b="1" baseline="30000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th</a:t>
            </a:r>
            <a:r>
              <a:rPr lang="en-US" altLang="zh-CN" sz="1800" b="1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-15</a:t>
            </a:r>
            <a:r>
              <a:rPr lang="en-US" altLang="zh-CN" b="1" baseline="30000" dirty="0">
                <a:solidFill>
                  <a:schemeClr val="accent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th</a:t>
            </a:r>
            <a:r>
              <a:rPr lang="en-US" altLang="zh-CN" sz="1800" b="1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, 2023</a:t>
            </a:r>
            <a:endParaRPr lang="zh-CN" altLang="zh-CN" sz="1400" dirty="0">
              <a:solidFill>
                <a:schemeClr val="accent1"/>
              </a:solidFill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191344" y="3910854"/>
          <a:ext cx="4114800" cy="1112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b="1" dirty="0">
                          <a:solidFill>
                            <a:srgbClr val="0070C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Agenda Item:</a:t>
                      </a:r>
                      <a:endParaRPr lang="zh-CN" altLang="en-US" b="1" dirty="0">
                        <a:solidFill>
                          <a:srgbClr val="0070C0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b="1" dirty="0">
                          <a:solidFill>
                            <a:srgbClr val="0070C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8A.2.8</a:t>
                      </a:r>
                      <a:endParaRPr lang="zh-CN" altLang="en-US" b="1" dirty="0">
                        <a:solidFill>
                          <a:srgbClr val="0070C0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b="1" dirty="0">
                          <a:solidFill>
                            <a:srgbClr val="0070C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Source:</a:t>
                      </a:r>
                      <a:endParaRPr lang="zh-CN" altLang="en-US" b="1" dirty="0">
                        <a:solidFill>
                          <a:srgbClr val="0070C0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b="1" dirty="0">
                          <a:solidFill>
                            <a:srgbClr val="0070C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CMCC</a:t>
                      </a:r>
                      <a:endParaRPr lang="zh-CN" altLang="en-US" b="1" dirty="0">
                        <a:solidFill>
                          <a:srgbClr val="0070C0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b="1" dirty="0">
                          <a:solidFill>
                            <a:srgbClr val="0070C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Document for:</a:t>
                      </a:r>
                      <a:endParaRPr lang="zh-CN" altLang="en-US" b="1" dirty="0">
                        <a:solidFill>
                          <a:srgbClr val="0070C0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b="1" dirty="0">
                          <a:solidFill>
                            <a:srgbClr val="0070C0"/>
                          </a:solidFill>
                          <a:latin typeface="Microsoft YaHei UI" panose="020B0503020204020204" pitchFamily="34" charset="-122"/>
                          <a:ea typeface="Microsoft YaHei UI" panose="020B0503020204020204" pitchFamily="34" charset="-122"/>
                        </a:rPr>
                        <a:t>Discussion</a:t>
                      </a:r>
                      <a:endParaRPr lang="zh-CN" altLang="en-US" b="1" dirty="0">
                        <a:solidFill>
                          <a:srgbClr val="0070C0"/>
                        </a:solidFill>
                        <a:latin typeface="Microsoft YaHei UI" panose="020B0503020204020204" pitchFamily="34" charset="-122"/>
                        <a:ea typeface="Microsoft YaHei UI" panose="020B0503020204020204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25846" y="1151453"/>
            <a:ext cx="1014030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Motivation</a:t>
            </a:r>
            <a:endParaRPr lang="en-US" altLang="zh-CN" sz="2800" b="1" dirty="0">
              <a:solidFill>
                <a:srgbClr val="0070C0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R18 SI/WI leftover</a:t>
            </a:r>
          </a:p>
          <a:p>
            <a:pPr marL="742950" lvl="1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2000" b="1" kern="100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Enhancement for XR capacity and power saving</a:t>
            </a:r>
            <a:endParaRPr lang="en-US" altLang="zh-CN" sz="2000" b="1" kern="100" dirty="0">
              <a:solidFill>
                <a:srgbClr val="0070C0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R19 XR feature</a:t>
            </a:r>
          </a:p>
          <a:p>
            <a:pPr marL="742950" lvl="1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b="1" kern="100" dirty="0">
                <a:solidFill>
                  <a:srgbClr val="0070C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Support for Multi-modal traffic flow</a:t>
            </a:r>
          </a:p>
          <a:p>
            <a:pPr marL="742950" lvl="1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b="1" kern="100" dirty="0">
                <a:solidFill>
                  <a:srgbClr val="0070C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Support for XR-specific RRM measurement enhancement</a:t>
            </a:r>
          </a:p>
          <a:p>
            <a:pPr marL="742950" lvl="1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b="1" kern="100" dirty="0">
                <a:solidFill>
                  <a:srgbClr val="0070C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Support for XR-specific latency and reliability enhancement</a:t>
            </a:r>
          </a:p>
        </p:txBody>
      </p:sp>
      <p:sp>
        <p:nvSpPr>
          <p:cNvPr id="3" name="标题 1"/>
          <p:cNvSpPr txBox="1"/>
          <p:nvPr/>
        </p:nvSpPr>
        <p:spPr>
          <a:xfrm>
            <a:off x="551663" y="443389"/>
            <a:ext cx="11095391" cy="765987"/>
          </a:xfrm>
          <a:prstGeom prst="rect">
            <a:avLst/>
          </a:prstGeom>
        </p:spPr>
        <p:txBody>
          <a:bodyPr vert="horz" lIns="91434" tIns="45718" rIns="91434" bIns="45718" rtlCol="0" anchor="ctr">
            <a:noAutofit/>
          </a:bodyPr>
          <a:lstStyle/>
          <a:p>
            <a:pPr algn="ctr" defTabSz="914400">
              <a:defRPr/>
            </a:pPr>
            <a:r>
              <a:rPr lang="en-US" altLang="zh-CN" sz="28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Content</a:t>
            </a:r>
            <a:endParaRPr lang="zh-CN" altLang="en-US" sz="28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0" y="0"/>
            <a:ext cx="11868150" cy="762000"/>
            <a:chOff x="0" y="0"/>
            <a:chExt cx="18690" cy="1200"/>
          </a:xfrm>
        </p:grpSpPr>
        <p:grpSp>
          <p:nvGrpSpPr>
            <p:cNvPr id="4" name="组合 12"/>
            <p:cNvGrpSpPr/>
            <p:nvPr/>
          </p:nvGrpSpPr>
          <p:grpSpPr>
            <a:xfrm>
              <a:off x="0" y="0"/>
              <a:ext cx="14040" cy="1200"/>
              <a:chOff x="0" y="152400"/>
              <a:chExt cx="8915400" cy="762000"/>
            </a:xfrm>
          </p:grpSpPr>
          <p:sp>
            <p:nvSpPr>
              <p:cNvPr id="1048770" name="矩形 19"/>
              <p:cNvSpPr/>
              <p:nvPr/>
            </p:nvSpPr>
            <p:spPr>
              <a:xfrm>
                <a:off x="0" y="152400"/>
                <a:ext cx="228600" cy="76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3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3145735" name="直接连接符 20"/>
              <p:cNvCxnSpPr/>
              <p:nvPr/>
            </p:nvCxnSpPr>
            <p:spPr>
              <a:xfrm>
                <a:off x="0" y="914400"/>
                <a:ext cx="8915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8771" name="TextBox 4"/>
            <p:cNvSpPr txBox="1"/>
            <p:nvPr/>
          </p:nvSpPr>
          <p:spPr>
            <a:xfrm>
              <a:off x="360" y="189"/>
              <a:ext cx="1833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800" b="1" dirty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Motivation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28597" y="2837944"/>
            <a:ext cx="3107450" cy="400105"/>
            <a:chOff x="431365" y="884716"/>
            <a:chExt cx="2888884" cy="400105"/>
          </a:xfrm>
        </p:grpSpPr>
        <p:sp>
          <p:nvSpPr>
            <p:cNvPr id="7" name="矩形 6"/>
            <p:cNvSpPr/>
            <p:nvPr/>
          </p:nvSpPr>
          <p:spPr>
            <a:xfrm>
              <a:off x="431365" y="920416"/>
              <a:ext cx="2683308" cy="35369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2"/>
            <p:cNvSpPr txBox="1"/>
            <p:nvPr/>
          </p:nvSpPr>
          <p:spPr>
            <a:xfrm>
              <a:off x="431365" y="884716"/>
              <a:ext cx="2888884" cy="400105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General observations</a:t>
              </a:r>
            </a:p>
          </p:txBody>
        </p:sp>
      </p:grp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954088" y="1243013"/>
          <a:ext cx="9796462" cy="154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20078700" imgH="3162300" progId="Visio.Drawing.15">
                  <p:embed/>
                </p:oleObj>
              </mc:Choice>
              <mc:Fallback>
                <p:oleObj name="Visio" r:id="rId3" imgW="20078700" imgH="3162300" progId="Visio.Drawing.15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54088" y="1243013"/>
                        <a:ext cx="9796462" cy="154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3704950"/>
              </p:ext>
            </p:extLst>
          </p:nvPr>
        </p:nvGraphicFramePr>
        <p:xfrm>
          <a:off x="228600" y="3227338"/>
          <a:ext cx="11639553" cy="3383280"/>
        </p:xfrm>
        <a:graphic>
          <a:graphicData uri="http://schemas.openxmlformats.org/drawingml/2006/table">
            <a:tbl>
              <a:tblPr/>
              <a:tblGrid>
                <a:gridCol w="116395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2103">
                <a:tc>
                  <a:txBody>
                    <a:bodyPr/>
                    <a:lstStyle/>
                    <a:p>
                      <a:r>
                        <a:rPr lang="en-US" altLang="zh-CN" dirty="0"/>
                        <a:t>Rel-18 SI/WI leftover</a:t>
                      </a:r>
                      <a:r>
                        <a:rPr lang="zh-CN" altLang="en-US" dirty="0"/>
                        <a:t>：</a:t>
                      </a:r>
                      <a:endParaRPr lang="en-US" altLang="zh-CN" dirty="0"/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dirty="0"/>
                        <a:t>Rel-18 XR enhancement focus on video data. The requirements of other component, e.g., audio, haptic and movement were not fully considered.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dirty="0"/>
                        <a:t>Due to time constraints, Rel-18 XR SI/WI only focused on a limited scope. There is a need to continue Rel-18 work, i.e., power saving and capacity in Rel-19.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dirty="0"/>
                        <a:t>Fully study on XR awareness, e.g., QoS flow coordination and inter-PDU set dependency. 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endParaRPr lang="en-US" altLang="zh-CN" dirty="0"/>
                    </a:p>
                    <a:p>
                      <a:r>
                        <a:rPr lang="en-US" altLang="zh-CN" dirty="0"/>
                        <a:t>Rel-19 XR feature: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dirty="0"/>
                        <a:t>The growth of XR traffic in the future will impose more stringent requirements on device power consumption and network capacity.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dirty="0"/>
                        <a:t>New traffic flow may be added to XR service ,e.g., haptic data from XR glove, in Rel-19.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dirty="0"/>
                        <a:t>Further research is essential on new topics, e.g., multi-modal, mobility and XR-specific RRM measurement, etc.</a:t>
                      </a:r>
                    </a:p>
                  </a:txBody>
                  <a:tcPr>
                    <a:lnL w="12700" cmpd="sng">
                      <a:solidFill>
                        <a:srgbClr val="2583D1"/>
                      </a:solidFill>
                      <a:prstDash val="solid"/>
                    </a:lnL>
                    <a:lnR w="12700" cmpd="sng">
                      <a:solidFill>
                        <a:srgbClr val="2583D1"/>
                      </a:solidFill>
                      <a:prstDash val="solid"/>
                    </a:lnR>
                    <a:lnT w="12700" cmpd="sng">
                      <a:solidFill>
                        <a:srgbClr val="2583D1"/>
                      </a:solidFill>
                      <a:prstDash val="solid"/>
                    </a:lnT>
                    <a:lnB w="12700" cmpd="sng">
                      <a:solidFill>
                        <a:srgbClr val="2583D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0" y="0"/>
            <a:ext cx="11868150" cy="1160145"/>
            <a:chOff x="0" y="0"/>
            <a:chExt cx="18690" cy="1827"/>
          </a:xfrm>
        </p:grpSpPr>
        <p:grpSp>
          <p:nvGrpSpPr>
            <p:cNvPr id="4" name="组合 12"/>
            <p:cNvGrpSpPr/>
            <p:nvPr/>
          </p:nvGrpSpPr>
          <p:grpSpPr>
            <a:xfrm>
              <a:off x="0" y="0"/>
              <a:ext cx="14040" cy="1200"/>
              <a:chOff x="0" y="152400"/>
              <a:chExt cx="8915400" cy="762000"/>
            </a:xfrm>
          </p:grpSpPr>
          <p:sp>
            <p:nvSpPr>
              <p:cNvPr id="1048770" name="矩形 19"/>
              <p:cNvSpPr/>
              <p:nvPr/>
            </p:nvSpPr>
            <p:spPr>
              <a:xfrm>
                <a:off x="0" y="152400"/>
                <a:ext cx="228600" cy="76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3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3145735" name="直接连接符 20"/>
              <p:cNvCxnSpPr/>
              <p:nvPr/>
            </p:nvCxnSpPr>
            <p:spPr>
              <a:xfrm>
                <a:off x="0" y="914400"/>
                <a:ext cx="8915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8771" name="TextBox 4"/>
            <p:cNvSpPr txBox="1"/>
            <p:nvPr/>
          </p:nvSpPr>
          <p:spPr>
            <a:xfrm>
              <a:off x="360" y="189"/>
              <a:ext cx="18330" cy="16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800" b="1" dirty="0">
                  <a:solidFill>
                    <a:srgbClr val="0070C0"/>
                  </a:solidFill>
                </a:rPr>
                <a:t>Rel-18 SI/WI leftover: </a:t>
              </a:r>
              <a:r>
                <a:rPr lang="en-US" altLang="zh-CN" sz="2800" b="1" kern="100" dirty="0">
                  <a:solidFill>
                    <a:srgbClr val="0070C0"/>
                  </a:solidFill>
                  <a:effectLst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Capacity and power saving</a:t>
              </a:r>
            </a:p>
            <a:p>
              <a:pPr defTabSz="914400">
                <a:spcBef>
                  <a:spcPct val="20000"/>
                </a:spcBef>
                <a:defRPr/>
              </a:pPr>
              <a:endParaRPr lang="en-US" altLang="zh-CN" sz="28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7"/>
          </p:nvPr>
        </p:nvSpPr>
        <p:spPr>
          <a:xfrm>
            <a:off x="11497343" y="6438872"/>
            <a:ext cx="340360" cy="184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200" b="0" i="0" kern="1200">
                <a:solidFill>
                  <a:schemeClr val="tx1"/>
                </a:solidFill>
                <a:latin typeface="微软雅黑" panose="020B0503020204020204" charset="-122"/>
                <a:ea typeface="+mn-ea"/>
                <a:cs typeface="微软雅黑" panose="020B0503020204020204" charset="-122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4</a:t>
            </a:fld>
            <a:endParaRPr lang="en-US" altLang="zh-CN" dirty="0"/>
          </a:p>
        </p:txBody>
      </p:sp>
      <p:grpSp>
        <p:nvGrpSpPr>
          <p:cNvPr id="11" name="组合 10"/>
          <p:cNvGrpSpPr/>
          <p:nvPr/>
        </p:nvGrpSpPr>
        <p:grpSpPr>
          <a:xfrm>
            <a:off x="335360" y="823980"/>
            <a:ext cx="1928774" cy="400105"/>
            <a:chOff x="431365" y="884716"/>
            <a:chExt cx="2888884" cy="400105"/>
          </a:xfrm>
        </p:grpSpPr>
        <p:sp>
          <p:nvSpPr>
            <p:cNvPr id="12" name="矩形 11"/>
            <p:cNvSpPr/>
            <p:nvPr/>
          </p:nvSpPr>
          <p:spPr>
            <a:xfrm>
              <a:off x="431365" y="920416"/>
              <a:ext cx="2683308" cy="35369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2"/>
            <p:cNvSpPr txBox="1"/>
            <p:nvPr/>
          </p:nvSpPr>
          <p:spPr>
            <a:xfrm>
              <a:off x="431365" y="884716"/>
              <a:ext cx="2888884" cy="400105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b="1" kern="0" dirty="0">
                  <a:solidFill>
                    <a:prstClr val="black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Background</a:t>
              </a:r>
              <a:endPara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21" name="表格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3776429"/>
              </p:ext>
            </p:extLst>
          </p:nvPr>
        </p:nvGraphicFramePr>
        <p:xfrm>
          <a:off x="335362" y="1201016"/>
          <a:ext cx="5730144" cy="2621280"/>
        </p:xfrm>
        <a:graphic>
          <a:graphicData uri="http://schemas.openxmlformats.org/drawingml/2006/table">
            <a:tbl>
              <a:tblPr/>
              <a:tblGrid>
                <a:gridCol w="5730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14601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</a:pPr>
                      <a:r>
                        <a:rPr lang="en-US" altLang="zh-CN" b="0" kern="100" dirty="0">
                          <a:solidFill>
                            <a:schemeClr val="tx1"/>
                          </a:solidFill>
                        </a:rPr>
                        <a:t>Background : </a:t>
                      </a:r>
                    </a:p>
                    <a:p>
                      <a:pPr marL="285750" indent="-285750" algn="just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kern="100" dirty="0">
                          <a:solidFill>
                            <a:schemeClr val="tx1"/>
                          </a:solidFill>
                        </a:rPr>
                        <a:t>Capacity improvements for XR in Rel-18 mainly focus on BSR, CG and discarding.</a:t>
                      </a:r>
                    </a:p>
                    <a:p>
                      <a:pPr marL="285750" indent="-285750" algn="just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kern="100" dirty="0">
                          <a:solidFill>
                            <a:schemeClr val="tx1"/>
                          </a:solidFill>
                        </a:rPr>
                        <a:t>With DSR introduced in Rel-18, the corresponding LCP and delay-aware scheduling mechanism require considerations.</a:t>
                      </a:r>
                    </a:p>
                    <a:p>
                      <a:pPr marL="285750" indent="-285750" algn="just" defTabSz="914400" rtl="0" eaLnBrk="1" latinLnBrk="0" hangingPunct="1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Gaussian BSR table has the least quantization error for video frame, but not exploited in Rel-18.</a:t>
                      </a: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600" b="0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For PDU set discarding, PUSCH skipping can be exploited for DG to avoid unnecessary uplink transmission.</a:t>
                      </a:r>
                    </a:p>
                  </a:txBody>
                  <a:tcPr>
                    <a:lnL w="12700" cmpd="sng">
                      <a:solidFill>
                        <a:srgbClr val="2583D1"/>
                      </a:solidFill>
                      <a:prstDash val="solid"/>
                    </a:lnL>
                    <a:lnR w="12700" cmpd="sng">
                      <a:solidFill>
                        <a:srgbClr val="2583D1"/>
                      </a:solidFill>
                      <a:prstDash val="solid"/>
                    </a:lnR>
                    <a:lnT w="12700" cmpd="sng">
                      <a:solidFill>
                        <a:srgbClr val="2583D1"/>
                      </a:solidFill>
                      <a:prstDash val="solid"/>
                    </a:lnT>
                    <a:lnB w="12700" cmpd="sng">
                      <a:solidFill>
                        <a:srgbClr val="2583D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5" name="表格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060823"/>
              </p:ext>
            </p:extLst>
          </p:nvPr>
        </p:nvGraphicFramePr>
        <p:xfrm>
          <a:off x="335362" y="4639923"/>
          <a:ext cx="11597544" cy="1732362"/>
        </p:xfrm>
        <a:graphic>
          <a:graphicData uri="http://schemas.openxmlformats.org/drawingml/2006/table">
            <a:tbl>
              <a:tblPr/>
              <a:tblGrid>
                <a:gridCol w="115975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32362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</a:pPr>
                      <a:r>
                        <a:rPr lang="en-US" altLang="zh-CN" b="1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further capacity and power saving enhancement for XR [RAN1, RAN2]</a:t>
                      </a:r>
                      <a:endParaRPr lang="en-US" altLang="zh-CN" sz="1600" b="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716280" indent="-285750" algn="just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Introduce Gaussian BSR table for less </a:t>
                      </a:r>
                      <a:r>
                        <a:rPr lang="en-US" altLang="zh-CN" sz="1600" b="0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quantization error.</a:t>
                      </a:r>
                    </a:p>
                    <a:p>
                      <a:pPr marL="71628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600" b="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Identify assistance information and PDU set information transferring mechanism to support XR in NR-DC.</a:t>
                      </a:r>
                    </a:p>
                    <a:p>
                      <a:pPr marL="716280" indent="-285750" algn="just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Specify LCP enhancement based on delay status for delay-aware scheduling.</a:t>
                      </a:r>
                    </a:p>
                    <a:p>
                      <a:pPr marL="716280" indent="-285750" algn="just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Specify PUSCH skipping for unnecessary uplink transmission caused by discard operation.</a:t>
                      </a:r>
                    </a:p>
                  </a:txBody>
                  <a:tcPr>
                    <a:lnL w="12700" cmpd="sng">
                      <a:solidFill>
                        <a:srgbClr val="2583D1"/>
                      </a:solidFill>
                      <a:prstDash val="solid"/>
                    </a:lnL>
                    <a:lnR w="12700" cmpd="sng">
                      <a:solidFill>
                        <a:srgbClr val="2583D1"/>
                      </a:solidFill>
                      <a:prstDash val="solid"/>
                    </a:lnR>
                    <a:lnT w="12700" cmpd="sng">
                      <a:solidFill>
                        <a:srgbClr val="2583D1"/>
                      </a:solidFill>
                      <a:prstDash val="solid"/>
                    </a:lnT>
                    <a:lnB w="12700" cap="flat" cmpd="sng" algn="ctr">
                      <a:solidFill>
                        <a:srgbClr val="2583D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6" name="组合 25"/>
          <p:cNvGrpSpPr/>
          <p:nvPr/>
        </p:nvGrpSpPr>
        <p:grpSpPr>
          <a:xfrm>
            <a:off x="335362" y="4250529"/>
            <a:ext cx="1928774" cy="400105"/>
            <a:chOff x="431365" y="884716"/>
            <a:chExt cx="2888884" cy="400105"/>
          </a:xfrm>
        </p:grpSpPr>
        <p:sp>
          <p:nvSpPr>
            <p:cNvPr id="27" name="矩形 26"/>
            <p:cNvSpPr/>
            <p:nvPr/>
          </p:nvSpPr>
          <p:spPr>
            <a:xfrm>
              <a:off x="431365" y="920416"/>
              <a:ext cx="2683308" cy="35369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"/>
            <p:cNvSpPr txBox="1"/>
            <p:nvPr/>
          </p:nvSpPr>
          <p:spPr>
            <a:xfrm>
              <a:off x="431365" y="884716"/>
              <a:ext cx="2888884" cy="400105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b="1" kern="0" dirty="0">
                  <a:solidFill>
                    <a:prstClr val="black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Objective</a:t>
              </a:r>
              <a:endPara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3E92973A-20D3-1893-B017-CA8B09B7AE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7" r="6324"/>
          <a:stretch>
            <a:fillRect/>
          </a:stretch>
        </p:blipFill>
        <p:spPr>
          <a:xfrm>
            <a:off x="6152576" y="1122879"/>
            <a:ext cx="6039424" cy="2506146"/>
          </a:xfrm>
          <a:prstGeom prst="rect">
            <a:avLst/>
          </a:prstGeom>
          <a:ln>
            <a:noFill/>
          </a:ln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DAFE406-1D86-A5BF-7D1D-3EDACE8A7657}"/>
              </a:ext>
            </a:extLst>
          </p:cNvPr>
          <p:cNvSpPr txBox="1"/>
          <p:nvPr/>
        </p:nvSpPr>
        <p:spPr>
          <a:xfrm>
            <a:off x="6860893" y="3629025"/>
            <a:ext cx="52117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i="1" dirty="0"/>
              <a:t>1080p@60fps, using NVENC</a:t>
            </a:r>
            <a:endParaRPr lang="zh-CN" altLang="en-US" sz="1200" i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0" y="0"/>
            <a:ext cx="11868150" cy="1158875"/>
            <a:chOff x="0" y="0"/>
            <a:chExt cx="18690" cy="1825"/>
          </a:xfrm>
        </p:grpSpPr>
        <p:grpSp>
          <p:nvGrpSpPr>
            <p:cNvPr id="4" name="组合 12"/>
            <p:cNvGrpSpPr/>
            <p:nvPr/>
          </p:nvGrpSpPr>
          <p:grpSpPr>
            <a:xfrm>
              <a:off x="0" y="0"/>
              <a:ext cx="14040" cy="1200"/>
              <a:chOff x="0" y="152400"/>
              <a:chExt cx="8915400" cy="762000"/>
            </a:xfrm>
          </p:grpSpPr>
          <p:sp>
            <p:nvSpPr>
              <p:cNvPr id="1048770" name="矩形 19"/>
              <p:cNvSpPr/>
              <p:nvPr/>
            </p:nvSpPr>
            <p:spPr>
              <a:xfrm>
                <a:off x="0" y="152400"/>
                <a:ext cx="228600" cy="76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3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3145735" name="直接连接符 20"/>
              <p:cNvCxnSpPr/>
              <p:nvPr/>
            </p:nvCxnSpPr>
            <p:spPr>
              <a:xfrm>
                <a:off x="0" y="914400"/>
                <a:ext cx="8915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8771" name="TextBox 4"/>
            <p:cNvSpPr txBox="1"/>
            <p:nvPr/>
          </p:nvSpPr>
          <p:spPr>
            <a:xfrm>
              <a:off x="360" y="189"/>
              <a:ext cx="18330" cy="16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800" b="1" dirty="0">
                  <a:solidFill>
                    <a:srgbClr val="0070C0"/>
                  </a:solidFill>
                </a:rPr>
                <a:t>Rel-19 new feature: </a:t>
              </a:r>
              <a:r>
                <a:rPr lang="en-US" altLang="zh-CN" sz="2800" b="1" kern="100" dirty="0">
                  <a:solidFill>
                    <a:srgbClr val="0070C0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Multi-modal flows</a:t>
              </a:r>
              <a:endParaRPr lang="en-US" altLang="zh-CN" sz="2800" b="1" kern="100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  <a:p>
              <a:pPr defTabSz="914400">
                <a:spcBef>
                  <a:spcPct val="20000"/>
                </a:spcBef>
                <a:defRPr/>
              </a:pPr>
              <a:endParaRPr lang="en-US" altLang="zh-CN" sz="28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7"/>
          </p:nvPr>
        </p:nvSpPr>
        <p:spPr>
          <a:xfrm>
            <a:off x="11497343" y="6438872"/>
            <a:ext cx="340360" cy="184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200" b="0" i="0" kern="1200">
                <a:solidFill>
                  <a:schemeClr val="tx1"/>
                </a:solidFill>
                <a:latin typeface="微软雅黑" panose="020B0503020204020204" charset="-122"/>
                <a:ea typeface="+mn-ea"/>
                <a:cs typeface="微软雅黑" panose="020B0503020204020204" charset="-122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5</a:t>
            </a:fld>
            <a:endParaRPr lang="en-US" altLang="zh-CN" dirty="0"/>
          </a:p>
        </p:txBody>
      </p:sp>
      <p:grpSp>
        <p:nvGrpSpPr>
          <p:cNvPr id="19" name="组合 18"/>
          <p:cNvGrpSpPr/>
          <p:nvPr/>
        </p:nvGrpSpPr>
        <p:grpSpPr>
          <a:xfrm>
            <a:off x="335360" y="823980"/>
            <a:ext cx="1928774" cy="400105"/>
            <a:chOff x="431365" y="884716"/>
            <a:chExt cx="2888884" cy="400105"/>
          </a:xfrm>
        </p:grpSpPr>
        <p:sp>
          <p:nvSpPr>
            <p:cNvPr id="20" name="矩形 19"/>
            <p:cNvSpPr/>
            <p:nvPr/>
          </p:nvSpPr>
          <p:spPr>
            <a:xfrm>
              <a:off x="431365" y="920416"/>
              <a:ext cx="2683308" cy="35369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"/>
            <p:cNvSpPr txBox="1"/>
            <p:nvPr/>
          </p:nvSpPr>
          <p:spPr>
            <a:xfrm>
              <a:off x="431365" y="884716"/>
              <a:ext cx="2888884" cy="400105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b="1" kern="0" dirty="0">
                  <a:solidFill>
                    <a:prstClr val="black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Background</a:t>
              </a:r>
              <a:endPara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23" name="表格 22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494104772"/>
              </p:ext>
            </p:extLst>
          </p:nvPr>
        </p:nvGraphicFramePr>
        <p:xfrm>
          <a:off x="342865" y="1222124"/>
          <a:ext cx="8072143" cy="1628681"/>
        </p:xfrm>
        <a:graphic>
          <a:graphicData uri="http://schemas.openxmlformats.org/drawingml/2006/table">
            <a:tbl>
              <a:tblPr/>
              <a:tblGrid>
                <a:gridCol w="8072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28681">
                <a:tc>
                  <a:txBody>
                    <a:bodyPr/>
                    <a:lstStyle/>
                    <a:p>
                      <a:pPr marL="285750" indent="-285750" algn="just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b="0" kern="100" dirty="0">
                          <a:solidFill>
                            <a:schemeClr val="tx1"/>
                          </a:solidFill>
                        </a:rPr>
                        <a:t>For multiple </a:t>
                      </a:r>
                      <a:r>
                        <a:rPr lang="en-US" altLang="zh-CN" b="0" kern="100" dirty="0">
                          <a:solidFill>
                            <a:srgbClr val="7030A0"/>
                          </a:solidFill>
                        </a:rPr>
                        <a:t>flows</a:t>
                      </a:r>
                      <a:r>
                        <a:rPr lang="en-US" altLang="zh-CN" b="0" kern="100" dirty="0">
                          <a:solidFill>
                            <a:schemeClr val="tx1"/>
                          </a:solidFill>
                        </a:rPr>
                        <a:t>, i</a:t>
                      </a:r>
                      <a:r>
                        <a:rPr lang="en-US" altLang="zh-CN" b="0" kern="100" dirty="0">
                          <a:solidFill>
                            <a:srgbClr val="7030A0"/>
                          </a:solidFill>
                        </a:rPr>
                        <a:t>nter-flow</a:t>
                      </a:r>
                      <a:r>
                        <a:rPr lang="en-US" altLang="zh-CN" b="0" kern="100" dirty="0">
                          <a:solidFill>
                            <a:schemeClr val="tx1"/>
                          </a:solidFill>
                        </a:rPr>
                        <a:t> synchronization and coordination of one UE is necessary due to separate devices </a:t>
                      </a:r>
                      <a:r>
                        <a:rPr lang="en-US" altLang="zh-CN" b="0" kern="100" dirty="0">
                          <a:solidFill>
                            <a:srgbClr val="7030A0"/>
                          </a:solidFill>
                        </a:rPr>
                        <a:t>connected to one terminal</a:t>
                      </a:r>
                      <a:r>
                        <a:rPr lang="en-US" altLang="zh-CN" b="0" kern="100" dirty="0">
                          <a:solidFill>
                            <a:schemeClr val="tx1"/>
                          </a:solidFill>
                        </a:rPr>
                        <a:t>, e.g., separate glove and glass, and multi-camera capture.</a:t>
                      </a:r>
                    </a:p>
                    <a:p>
                      <a:pPr marL="285750" indent="-285750" algn="just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b="0" kern="100" dirty="0">
                          <a:solidFill>
                            <a:schemeClr val="tx1"/>
                          </a:solidFill>
                        </a:rPr>
                        <a:t>For single UE, synchronization and coordination of QoS flows is also needed. Can be studied in inter-PDU dependency.</a:t>
                      </a:r>
                    </a:p>
                  </a:txBody>
                  <a:tcPr>
                    <a:lnL w="12700" cmpd="sng">
                      <a:solidFill>
                        <a:srgbClr val="2583D1"/>
                      </a:solidFill>
                      <a:prstDash val="solid"/>
                    </a:lnL>
                    <a:lnR w="12700" cmpd="sng">
                      <a:solidFill>
                        <a:srgbClr val="2583D1"/>
                      </a:solidFill>
                      <a:prstDash val="solid"/>
                    </a:lnR>
                    <a:lnT w="12700" cmpd="sng">
                      <a:solidFill>
                        <a:srgbClr val="2583D1"/>
                      </a:solidFill>
                      <a:prstDash val="solid"/>
                    </a:lnT>
                    <a:lnB w="12700" cmpd="sng">
                      <a:solidFill>
                        <a:srgbClr val="2583D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9" name="表格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3158434"/>
              </p:ext>
            </p:extLst>
          </p:nvPr>
        </p:nvGraphicFramePr>
        <p:xfrm>
          <a:off x="266700" y="3311526"/>
          <a:ext cx="8148308" cy="3426460"/>
        </p:xfrm>
        <a:graphic>
          <a:graphicData uri="http://schemas.openxmlformats.org/drawingml/2006/table">
            <a:tbl>
              <a:tblPr/>
              <a:tblGrid>
                <a:gridCol w="81483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6460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</a:pPr>
                      <a:r>
                        <a:rPr lang="en-US" altLang="zh-CN" sz="1600" b="1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 multi-modal related enhancement for XR [RAN1, RAN2, RAN3]</a:t>
                      </a:r>
                    </a:p>
                    <a:p>
                      <a:pPr marL="716280" indent="-285750" algn="just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kern="100" dirty="0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Specify inter-PDU set dependency </a:t>
                      </a:r>
                      <a:r>
                        <a:rPr lang="en-US" altLang="zh-CN" sz="1600" kern="100" dirty="0">
                          <a:solidFill>
                            <a:srgbClr val="7030A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for integrity scheduling and differentiate scheduling</a:t>
                      </a:r>
                      <a:endParaRPr lang="en-US" altLang="zh-CN" sz="1600" b="0" kern="100" dirty="0">
                        <a:solidFill>
                          <a:srgbClr val="7030A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173480" lvl="1" indent="-285750" algn="just">
                        <a:spcBef>
                          <a:spcPts val="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kern="100" dirty="0">
                          <a:solidFill>
                            <a:srgbClr val="7030A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e.g. the UE will prioritize multiplexing the data in one PDU set into same MAC PDU(s)</a:t>
                      </a:r>
                    </a:p>
                    <a:p>
                      <a:pPr marL="1173480" lvl="1" indent="-285750" algn="just">
                        <a:spcBef>
                          <a:spcPts val="0"/>
                        </a:spcBef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b="0" kern="100" dirty="0">
                          <a:solidFill>
                            <a:srgbClr val="7030A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e.g. he UE will prioritize multiplexing an retransmission and a new transmission of another data </a:t>
                      </a:r>
                      <a:r>
                        <a:rPr lang="en-US" altLang="zh-CN" sz="1400" kern="100" dirty="0">
                          <a:solidFill>
                            <a:srgbClr val="7030A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of one PDU set </a:t>
                      </a:r>
                      <a:r>
                        <a:rPr lang="en-US" altLang="zh-CN" sz="1400" b="0" kern="100" dirty="0">
                          <a:solidFill>
                            <a:srgbClr val="7030A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into </a:t>
                      </a:r>
                      <a:r>
                        <a:rPr lang="en-US" altLang="zh-CN" sz="1400" kern="100" dirty="0">
                          <a:solidFill>
                            <a:srgbClr val="7030A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same MAC PDU(s)</a:t>
                      </a:r>
                    </a:p>
                    <a:p>
                      <a:pPr marL="716280" lvl="0" indent="-285750" algn="just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kern="100" dirty="0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Specify coordination among QoS flow form the same XR instance.</a:t>
                      </a:r>
                      <a:endParaRPr lang="en-US" altLang="zh-CN" sz="1600" b="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716280" indent="-285750" algn="just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kern="100" dirty="0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Specify inter-PDU set discard enhancement.</a:t>
                      </a:r>
                      <a:endParaRPr lang="en-US" altLang="zh-CN" sz="160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716280" indent="-285750" algn="just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Specify inter-flows synchronization and coordination.</a:t>
                      </a:r>
                    </a:p>
                    <a:p>
                      <a:pPr marL="1173480" lvl="1" indent="-285750" algn="just">
                        <a:spcBef>
                          <a:spcPts val="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b="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Specify scheduling enhancement for data transmission alignment, </a:t>
                      </a:r>
                      <a:r>
                        <a:rPr lang="en-US" altLang="zh-CN" sz="1400" b="0" kern="100" dirty="0">
                          <a:solidFill>
                            <a:srgbClr val="7030A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e.g. LCP enhancement, DCI shceduling enhancement.</a:t>
                      </a:r>
                    </a:p>
                    <a:p>
                      <a:pPr marL="716280" indent="-285750" algn="just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Specify further assistance information for multi-modal.</a:t>
                      </a:r>
                    </a:p>
                  </a:txBody>
                  <a:tcPr>
                    <a:lnL w="12700" cmpd="sng">
                      <a:solidFill>
                        <a:srgbClr val="2583D1"/>
                      </a:solidFill>
                      <a:prstDash val="solid"/>
                    </a:lnL>
                    <a:lnR w="12700" cmpd="sng">
                      <a:solidFill>
                        <a:srgbClr val="2583D1"/>
                      </a:solidFill>
                      <a:prstDash val="solid"/>
                    </a:lnR>
                    <a:lnT w="12700" cmpd="sng">
                      <a:solidFill>
                        <a:srgbClr val="2583D1"/>
                      </a:solidFill>
                      <a:prstDash val="solid"/>
                    </a:lnT>
                    <a:lnB w="12700" cap="flat" cmpd="sng" algn="ctr">
                      <a:solidFill>
                        <a:srgbClr val="2583D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0" name="组合 29"/>
          <p:cNvGrpSpPr/>
          <p:nvPr/>
        </p:nvGrpSpPr>
        <p:grpSpPr>
          <a:xfrm>
            <a:off x="266782" y="2914868"/>
            <a:ext cx="1928774" cy="400105"/>
            <a:chOff x="431365" y="884716"/>
            <a:chExt cx="2888884" cy="400105"/>
          </a:xfrm>
        </p:grpSpPr>
        <p:sp>
          <p:nvSpPr>
            <p:cNvPr id="31" name="矩形 30"/>
            <p:cNvSpPr/>
            <p:nvPr/>
          </p:nvSpPr>
          <p:spPr>
            <a:xfrm>
              <a:off x="431365" y="920416"/>
              <a:ext cx="2683308" cy="35369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2"/>
            <p:cNvSpPr txBox="1"/>
            <p:nvPr/>
          </p:nvSpPr>
          <p:spPr>
            <a:xfrm>
              <a:off x="431365" y="884716"/>
              <a:ext cx="2888884" cy="400105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b="1" kern="0" dirty="0">
                  <a:solidFill>
                    <a:prstClr val="black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Objective</a:t>
              </a:r>
              <a:endPara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8564032" y="3120285"/>
            <a:ext cx="3473507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900"/>
              </a:spcAft>
            </a:pPr>
            <a:r>
              <a:rPr lang="en-GB" altLang="zh-CN" sz="1600" b="1" dirty="0">
                <a:effectLst/>
                <a:ea typeface="Times New Roman" panose="02020603050405020304" pitchFamily="18" charset="0"/>
              </a:rPr>
              <a:t>Multi-modal Data: </a:t>
            </a:r>
            <a:r>
              <a:rPr lang="en-GB" altLang="zh-CN" sz="1600" dirty="0">
                <a:effectLst/>
                <a:ea typeface="Times New Roman" panose="02020603050405020304" pitchFamily="18" charset="0"/>
              </a:rPr>
              <a:t>Multi-modal Data is defined to describe the input data from different kinds of devices/sensors or the output data to different kinds of destinations (e.g. one or more UEs) required for the same task or application. Multi-modal Data consists of more than one Single-modal Data, and there is strong dependency among each Single-modal Data. Single-modal Data can be seen as one type of data.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9724" y="1524002"/>
            <a:ext cx="3625638" cy="1590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0" y="0"/>
            <a:ext cx="11868150" cy="1160145"/>
            <a:chOff x="0" y="0"/>
            <a:chExt cx="18690" cy="1827"/>
          </a:xfrm>
        </p:grpSpPr>
        <p:grpSp>
          <p:nvGrpSpPr>
            <p:cNvPr id="4" name="组合 12"/>
            <p:cNvGrpSpPr/>
            <p:nvPr/>
          </p:nvGrpSpPr>
          <p:grpSpPr>
            <a:xfrm>
              <a:off x="0" y="0"/>
              <a:ext cx="14040" cy="1200"/>
              <a:chOff x="0" y="152400"/>
              <a:chExt cx="8915400" cy="762000"/>
            </a:xfrm>
          </p:grpSpPr>
          <p:sp>
            <p:nvSpPr>
              <p:cNvPr id="1048770" name="矩形 19"/>
              <p:cNvSpPr/>
              <p:nvPr/>
            </p:nvSpPr>
            <p:spPr>
              <a:xfrm>
                <a:off x="0" y="152400"/>
                <a:ext cx="228600" cy="76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3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3145735" name="直接连接符 20"/>
              <p:cNvCxnSpPr/>
              <p:nvPr/>
            </p:nvCxnSpPr>
            <p:spPr>
              <a:xfrm>
                <a:off x="0" y="914400"/>
                <a:ext cx="8915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8771" name="TextBox 4"/>
            <p:cNvSpPr txBox="1"/>
            <p:nvPr/>
          </p:nvSpPr>
          <p:spPr>
            <a:xfrm>
              <a:off x="360" y="189"/>
              <a:ext cx="18330" cy="16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800" b="1" dirty="0">
                  <a:solidFill>
                    <a:srgbClr val="0070C0"/>
                  </a:solidFill>
                </a:rPr>
                <a:t>Rel-19 new feature: </a:t>
              </a:r>
              <a:r>
                <a:rPr lang="en-US" altLang="zh-CN" sz="2800" b="1" kern="100" dirty="0">
                  <a:solidFill>
                    <a:srgbClr val="0070C0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RRM measurement</a:t>
              </a:r>
              <a:endParaRPr lang="en-US" altLang="zh-CN" sz="2800" b="1" kern="100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  <a:p>
              <a:pPr defTabSz="914400">
                <a:spcBef>
                  <a:spcPct val="20000"/>
                </a:spcBef>
                <a:defRPr/>
              </a:pPr>
              <a:endParaRPr lang="en-US" altLang="zh-CN" sz="28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7"/>
          </p:nvPr>
        </p:nvSpPr>
        <p:spPr>
          <a:xfrm>
            <a:off x="11497343" y="6438872"/>
            <a:ext cx="340360" cy="184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200" b="0" i="0" kern="1200">
                <a:solidFill>
                  <a:schemeClr val="tx1"/>
                </a:solidFill>
                <a:latin typeface="微软雅黑" panose="020B0503020204020204" charset="-122"/>
                <a:ea typeface="+mn-ea"/>
                <a:cs typeface="微软雅黑" panose="020B0503020204020204" charset="-122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6</a:t>
            </a:fld>
            <a:endParaRPr lang="en-US" altLang="zh-CN" dirty="0"/>
          </a:p>
        </p:txBody>
      </p:sp>
      <p:grpSp>
        <p:nvGrpSpPr>
          <p:cNvPr id="19" name="组合 18"/>
          <p:cNvGrpSpPr/>
          <p:nvPr/>
        </p:nvGrpSpPr>
        <p:grpSpPr>
          <a:xfrm>
            <a:off x="335360" y="823980"/>
            <a:ext cx="1928774" cy="400105"/>
            <a:chOff x="431365" y="884716"/>
            <a:chExt cx="2888884" cy="400105"/>
          </a:xfrm>
        </p:grpSpPr>
        <p:sp>
          <p:nvSpPr>
            <p:cNvPr id="20" name="矩形 19"/>
            <p:cNvSpPr/>
            <p:nvPr/>
          </p:nvSpPr>
          <p:spPr>
            <a:xfrm>
              <a:off x="431365" y="920416"/>
              <a:ext cx="2683308" cy="35369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"/>
            <p:cNvSpPr txBox="1"/>
            <p:nvPr/>
          </p:nvSpPr>
          <p:spPr>
            <a:xfrm>
              <a:off x="431365" y="884716"/>
              <a:ext cx="2888884" cy="400105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b="1" kern="0" dirty="0">
                  <a:solidFill>
                    <a:prstClr val="black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Background</a:t>
              </a:r>
              <a:endPara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23" name="表格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7366544"/>
              </p:ext>
            </p:extLst>
          </p:nvPr>
        </p:nvGraphicFramePr>
        <p:xfrm>
          <a:off x="342865" y="1222124"/>
          <a:ext cx="11494837" cy="1440053"/>
        </p:xfrm>
        <a:graphic>
          <a:graphicData uri="http://schemas.openxmlformats.org/drawingml/2006/table">
            <a:tbl>
              <a:tblPr/>
              <a:tblGrid>
                <a:gridCol w="114948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053">
                <a:tc>
                  <a:txBody>
                    <a:bodyPr/>
                    <a:lstStyle/>
                    <a:p>
                      <a:pPr marL="285750" indent="-285750" algn="just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b="0" kern="100" dirty="0">
                          <a:solidFill>
                            <a:schemeClr val="tx1"/>
                          </a:solidFill>
                        </a:rPr>
                        <a:t>Measurement gap is introduced for UE that cannot perform RRM measurement and data reception/transmission simultaneously. In FR2, UE may needs MG for intra-frequency measurement.</a:t>
                      </a:r>
                    </a:p>
                    <a:p>
                      <a:pPr marL="285750" indent="-285750" algn="just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b="0" kern="100" dirty="0">
                          <a:solidFill>
                            <a:schemeClr val="tx1"/>
                          </a:solidFill>
                        </a:rPr>
                        <a:t>Measurement gap and SMTC configuration can cause sensible capacity and latency deterioration for XR user.</a:t>
                      </a:r>
                    </a:p>
                    <a:p>
                      <a:pPr marL="285750" indent="-285750" algn="just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b="0" kern="100" dirty="0">
                          <a:solidFill>
                            <a:schemeClr val="tx1"/>
                          </a:solidFill>
                        </a:rPr>
                        <a:t>RRM measurement is essential for UE in the edge of cellular or with high mobility</a:t>
                      </a:r>
                    </a:p>
                  </a:txBody>
                  <a:tcPr>
                    <a:lnL w="12700" cmpd="sng">
                      <a:solidFill>
                        <a:srgbClr val="2583D1"/>
                      </a:solidFill>
                      <a:prstDash val="solid"/>
                    </a:lnL>
                    <a:lnR w="12700" cmpd="sng">
                      <a:solidFill>
                        <a:srgbClr val="2583D1"/>
                      </a:solidFill>
                      <a:prstDash val="solid"/>
                    </a:lnR>
                    <a:lnT w="12700" cmpd="sng">
                      <a:solidFill>
                        <a:srgbClr val="2583D1"/>
                      </a:solidFill>
                      <a:prstDash val="solid"/>
                    </a:lnT>
                    <a:lnB w="12700" cmpd="sng">
                      <a:solidFill>
                        <a:srgbClr val="2583D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9" name="表格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020860"/>
              </p:ext>
            </p:extLst>
          </p:nvPr>
        </p:nvGraphicFramePr>
        <p:xfrm>
          <a:off x="335360" y="3929736"/>
          <a:ext cx="11502343" cy="1367041"/>
        </p:xfrm>
        <a:graphic>
          <a:graphicData uri="http://schemas.openxmlformats.org/drawingml/2006/table">
            <a:tbl>
              <a:tblPr/>
              <a:tblGrid>
                <a:gridCol w="115023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67041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</a:pPr>
                      <a:r>
                        <a:rPr lang="en-US" altLang="zh-CN" b="1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RRM measurement related enhancement for XR [RAN1, RAN2, RAN4]</a:t>
                      </a:r>
                    </a:p>
                    <a:p>
                      <a:pPr marL="716280" indent="-285750" algn="just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Specify conditional RRM measurement relaxing.</a:t>
                      </a:r>
                    </a:p>
                    <a:p>
                      <a:pPr marL="716280" indent="-285750" algn="just" defTabSz="914400" rtl="0" eaLnBrk="1" latinLnBrk="0" hangingPunct="1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Specify scheduling enhancement to ensure RRM measurement for high-mob UE with minimal capacity and latency deterioration.</a:t>
                      </a:r>
                    </a:p>
                  </a:txBody>
                  <a:tcPr>
                    <a:lnL w="12700" cmpd="sng">
                      <a:solidFill>
                        <a:srgbClr val="2583D1"/>
                      </a:solidFill>
                      <a:prstDash val="solid"/>
                    </a:lnL>
                    <a:lnR w="12700" cmpd="sng">
                      <a:solidFill>
                        <a:srgbClr val="2583D1"/>
                      </a:solidFill>
                      <a:prstDash val="solid"/>
                    </a:lnR>
                    <a:lnT w="12700" cmpd="sng">
                      <a:solidFill>
                        <a:srgbClr val="2583D1"/>
                      </a:solidFill>
                      <a:prstDash val="solid"/>
                    </a:lnT>
                    <a:lnB w="12700" cap="flat" cmpd="sng" algn="ctr">
                      <a:solidFill>
                        <a:srgbClr val="2583D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0" name="组合 29"/>
          <p:cNvGrpSpPr/>
          <p:nvPr/>
        </p:nvGrpSpPr>
        <p:grpSpPr>
          <a:xfrm>
            <a:off x="335362" y="3540343"/>
            <a:ext cx="1928774" cy="400105"/>
            <a:chOff x="431365" y="884716"/>
            <a:chExt cx="2888884" cy="400105"/>
          </a:xfrm>
        </p:grpSpPr>
        <p:sp>
          <p:nvSpPr>
            <p:cNvPr id="31" name="矩形 30"/>
            <p:cNvSpPr/>
            <p:nvPr/>
          </p:nvSpPr>
          <p:spPr>
            <a:xfrm>
              <a:off x="431365" y="920416"/>
              <a:ext cx="2683308" cy="35369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2"/>
            <p:cNvSpPr txBox="1"/>
            <p:nvPr/>
          </p:nvSpPr>
          <p:spPr>
            <a:xfrm>
              <a:off x="431365" y="884716"/>
              <a:ext cx="2888884" cy="400105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b="1" kern="0" dirty="0">
                  <a:solidFill>
                    <a:prstClr val="black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Objective</a:t>
              </a:r>
              <a:endPara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0" y="0"/>
            <a:ext cx="11868150" cy="1160145"/>
            <a:chOff x="0" y="0"/>
            <a:chExt cx="18690" cy="1827"/>
          </a:xfrm>
        </p:grpSpPr>
        <p:grpSp>
          <p:nvGrpSpPr>
            <p:cNvPr id="4" name="组合 12"/>
            <p:cNvGrpSpPr/>
            <p:nvPr/>
          </p:nvGrpSpPr>
          <p:grpSpPr>
            <a:xfrm>
              <a:off x="0" y="0"/>
              <a:ext cx="14040" cy="1200"/>
              <a:chOff x="0" y="152400"/>
              <a:chExt cx="8915400" cy="762000"/>
            </a:xfrm>
          </p:grpSpPr>
          <p:sp>
            <p:nvSpPr>
              <p:cNvPr id="1048770" name="矩形 19"/>
              <p:cNvSpPr/>
              <p:nvPr/>
            </p:nvSpPr>
            <p:spPr>
              <a:xfrm>
                <a:off x="0" y="152400"/>
                <a:ext cx="228600" cy="76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3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3145735" name="直接连接符 20"/>
              <p:cNvCxnSpPr/>
              <p:nvPr/>
            </p:nvCxnSpPr>
            <p:spPr>
              <a:xfrm>
                <a:off x="0" y="914400"/>
                <a:ext cx="8915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8771" name="TextBox 4"/>
            <p:cNvSpPr txBox="1"/>
            <p:nvPr/>
          </p:nvSpPr>
          <p:spPr>
            <a:xfrm>
              <a:off x="360" y="189"/>
              <a:ext cx="18330" cy="16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800" b="1" dirty="0">
                  <a:solidFill>
                    <a:srgbClr val="0070C0"/>
                  </a:solidFill>
                </a:rPr>
                <a:t>Rel-19 new feature: </a:t>
              </a:r>
              <a:r>
                <a:rPr lang="en-US" altLang="zh-CN" sz="2800" b="1" kern="100" dirty="0">
                  <a:solidFill>
                    <a:srgbClr val="0070C0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Latency and reliability</a:t>
              </a:r>
              <a:endParaRPr lang="en-US" altLang="zh-CN" sz="2800" b="1" kern="100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  <a:p>
              <a:pPr defTabSz="914400">
                <a:spcBef>
                  <a:spcPct val="20000"/>
                </a:spcBef>
                <a:defRPr/>
              </a:pPr>
              <a:endParaRPr lang="en-US" altLang="zh-CN" sz="28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7"/>
          </p:nvPr>
        </p:nvSpPr>
        <p:spPr>
          <a:xfrm>
            <a:off x="11497343" y="6438872"/>
            <a:ext cx="340360" cy="184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200" b="0" i="0" kern="1200">
                <a:solidFill>
                  <a:schemeClr val="tx1"/>
                </a:solidFill>
                <a:latin typeface="微软雅黑" panose="020B0503020204020204" charset="-122"/>
                <a:ea typeface="+mn-ea"/>
                <a:cs typeface="微软雅黑" panose="020B0503020204020204" charset="-122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7</a:t>
            </a:fld>
            <a:endParaRPr lang="en-US" altLang="zh-CN" dirty="0"/>
          </a:p>
        </p:txBody>
      </p:sp>
      <p:grpSp>
        <p:nvGrpSpPr>
          <p:cNvPr id="19" name="组合 18"/>
          <p:cNvGrpSpPr/>
          <p:nvPr/>
        </p:nvGrpSpPr>
        <p:grpSpPr>
          <a:xfrm>
            <a:off x="335360" y="823980"/>
            <a:ext cx="1928774" cy="400105"/>
            <a:chOff x="431365" y="884716"/>
            <a:chExt cx="2888884" cy="400105"/>
          </a:xfrm>
        </p:grpSpPr>
        <p:sp>
          <p:nvSpPr>
            <p:cNvPr id="20" name="矩形 19"/>
            <p:cNvSpPr/>
            <p:nvPr/>
          </p:nvSpPr>
          <p:spPr>
            <a:xfrm>
              <a:off x="431365" y="920416"/>
              <a:ext cx="2683308" cy="35369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"/>
            <p:cNvSpPr txBox="1"/>
            <p:nvPr/>
          </p:nvSpPr>
          <p:spPr>
            <a:xfrm>
              <a:off x="431365" y="884716"/>
              <a:ext cx="2888884" cy="400105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b="1" kern="0" dirty="0">
                  <a:solidFill>
                    <a:prstClr val="black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Background</a:t>
              </a:r>
              <a:endPara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23" name="表格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1095925"/>
              </p:ext>
            </p:extLst>
          </p:nvPr>
        </p:nvGraphicFramePr>
        <p:xfrm>
          <a:off x="354233" y="1224086"/>
          <a:ext cx="7364728" cy="2879636"/>
        </p:xfrm>
        <a:graphic>
          <a:graphicData uri="http://schemas.openxmlformats.org/drawingml/2006/table">
            <a:tbl>
              <a:tblPr/>
              <a:tblGrid>
                <a:gridCol w="73647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79636">
                <a:tc>
                  <a:txBody>
                    <a:bodyPr/>
                    <a:lstStyle/>
                    <a:p>
                      <a:pPr marL="285750" indent="-285750" algn="just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kern="100" dirty="0">
                          <a:solidFill>
                            <a:schemeClr val="tx1"/>
                          </a:solidFill>
                        </a:rPr>
                        <a:t>Due to potential introduction of frequent generated small packet, i.e., haptic data and existing audio data, ensuring latency and reliability is necessary for guaranteeing user experience.</a:t>
                      </a:r>
                    </a:p>
                    <a:p>
                      <a:pPr marL="285750" indent="-285750" algn="just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kern="100" dirty="0">
                          <a:solidFill>
                            <a:schemeClr val="tx1"/>
                          </a:solidFill>
                        </a:rPr>
                        <a:t>Latency requirements demand new challenges due to high data rate.</a:t>
                      </a:r>
                    </a:p>
                    <a:p>
                      <a:pPr marL="285750" indent="-285750" algn="just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kern="100" dirty="0">
                          <a:solidFill>
                            <a:schemeClr val="tx1"/>
                          </a:solidFill>
                        </a:rPr>
                        <a:t>Introduction of retransmission-less CG (HARQ Mode B) in XR benefits power consumption but causes delayed retransmission of HMD pose and movement information. Can cause dizziness for XR user.</a:t>
                      </a:r>
                    </a:p>
                    <a:p>
                      <a:pPr marL="285750" indent="-285750" algn="just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kern="100" dirty="0">
                          <a:solidFill>
                            <a:schemeClr val="tx1"/>
                          </a:solidFill>
                        </a:rPr>
                        <a:t>Introduction of PSI causes different reliability requirements for PDU sets, requiring corresponding reliable transmission mechanism, especially when mixed PDU sets multiplexed in same TB.</a:t>
                      </a:r>
                    </a:p>
                  </a:txBody>
                  <a:tcPr>
                    <a:lnL w="12700" cmpd="sng">
                      <a:solidFill>
                        <a:srgbClr val="2583D1"/>
                      </a:solidFill>
                      <a:prstDash val="solid"/>
                    </a:lnL>
                    <a:lnR w="12700" cmpd="sng">
                      <a:solidFill>
                        <a:srgbClr val="2583D1"/>
                      </a:solidFill>
                      <a:prstDash val="solid"/>
                    </a:lnR>
                    <a:lnT w="12700" cmpd="sng">
                      <a:solidFill>
                        <a:srgbClr val="2583D1"/>
                      </a:solidFill>
                      <a:prstDash val="solid"/>
                    </a:lnT>
                    <a:lnB w="12700" cmpd="sng">
                      <a:solidFill>
                        <a:srgbClr val="2583D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9" name="表格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9934887"/>
              </p:ext>
            </p:extLst>
          </p:nvPr>
        </p:nvGraphicFramePr>
        <p:xfrm>
          <a:off x="365807" y="4891259"/>
          <a:ext cx="11502343" cy="1292866"/>
        </p:xfrm>
        <a:graphic>
          <a:graphicData uri="http://schemas.openxmlformats.org/drawingml/2006/table">
            <a:tbl>
              <a:tblPr/>
              <a:tblGrid>
                <a:gridCol w="115023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92866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</a:pPr>
                      <a:r>
                        <a:rPr lang="en-US" altLang="zh-CN" b="1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latency and reliability enhancement for XR [RAN1, RAN2, RAN3]</a:t>
                      </a:r>
                    </a:p>
                    <a:p>
                      <a:pPr marL="716280" indent="-285750" algn="just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Specify latency enhancement for frequent small packet e.g., movement and haptic, to reduce RTT, e.g. coordination of UL and DL transmission and C-DRX configuration.</a:t>
                      </a:r>
                    </a:p>
                    <a:p>
                      <a:pPr marL="716280" indent="-285750" algn="just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b="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Specify reliability enhancement for mixed XR traffic flow with different PSI.</a:t>
                      </a:r>
                    </a:p>
                  </a:txBody>
                  <a:tcPr>
                    <a:lnL w="12700" cmpd="sng">
                      <a:solidFill>
                        <a:srgbClr val="2583D1"/>
                      </a:solidFill>
                      <a:prstDash val="solid"/>
                    </a:lnL>
                    <a:lnR w="12700" cmpd="sng">
                      <a:solidFill>
                        <a:srgbClr val="2583D1"/>
                      </a:solidFill>
                      <a:prstDash val="solid"/>
                    </a:lnR>
                    <a:lnT w="12700" cmpd="sng">
                      <a:solidFill>
                        <a:srgbClr val="2583D1"/>
                      </a:solidFill>
                      <a:prstDash val="solid"/>
                    </a:lnT>
                    <a:lnB w="12700" cap="flat" cmpd="sng" algn="ctr">
                      <a:solidFill>
                        <a:srgbClr val="2583D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0" name="组合 29"/>
          <p:cNvGrpSpPr/>
          <p:nvPr/>
        </p:nvGrpSpPr>
        <p:grpSpPr>
          <a:xfrm>
            <a:off x="365809" y="4501865"/>
            <a:ext cx="1928774" cy="400105"/>
            <a:chOff x="431365" y="884716"/>
            <a:chExt cx="2888884" cy="400105"/>
          </a:xfrm>
        </p:grpSpPr>
        <p:sp>
          <p:nvSpPr>
            <p:cNvPr id="31" name="矩形 30"/>
            <p:cNvSpPr/>
            <p:nvPr/>
          </p:nvSpPr>
          <p:spPr>
            <a:xfrm>
              <a:off x="431365" y="920416"/>
              <a:ext cx="2683308" cy="35369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2"/>
            <p:cNvSpPr txBox="1"/>
            <p:nvPr/>
          </p:nvSpPr>
          <p:spPr>
            <a:xfrm>
              <a:off x="431365" y="884716"/>
              <a:ext cx="2888884" cy="400105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b="1" kern="0" dirty="0">
                  <a:solidFill>
                    <a:prstClr val="black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Objective</a:t>
              </a:r>
              <a:endPara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7" name="Rectangle 4">
            <a:extLst>
              <a:ext uri="{FF2B5EF4-FFF2-40B4-BE49-F238E27FC236}">
                <a16:creationId xmlns:a16="http://schemas.microsoft.com/office/drawing/2014/main" id="{F3423C0D-6089-4A5E-62C7-68F099AC5281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795549" y="859679"/>
            <a:ext cx="863900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对象 7">
            <a:extLst>
              <a:ext uri="{FF2B5EF4-FFF2-40B4-BE49-F238E27FC236}">
                <a16:creationId xmlns:a16="http://schemas.microsoft.com/office/drawing/2014/main" id="{53575ECD-D34A-F32E-025E-813049EC24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3601353"/>
              </p:ext>
            </p:extLst>
          </p:nvPr>
        </p:nvGraphicFramePr>
        <p:xfrm>
          <a:off x="8029575" y="904875"/>
          <a:ext cx="3719513" cy="354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3564720" imgH="3392640" progId="Visio.Drawing.15">
                  <p:embed/>
                </p:oleObj>
              </mc:Choice>
              <mc:Fallback>
                <p:oleObj name="Visio" r:id="rId3" imgW="3564720" imgH="3392640" progId="Visio.Drawing.15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29575" y="904875"/>
                        <a:ext cx="3719513" cy="3543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5722" y="1992243"/>
            <a:ext cx="115161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i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  <a:endParaRPr lang="zh-CN" altLang="en-US" sz="8000" i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fdc23293-b895-4ed5-9b6b-11c6f037be04"/>
  <p:tag name="COMMONDATA" val="eyJoZGlkIjoiYzA2OTA3ODI2ZTZhNjY1YzVjYzhkNTg0MDk5NGZlMGM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558*301"/>
  <p:tag name="TABLE_ENDDRAG_RECT" val="23*345*558*301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301</TotalTime>
  <Words>933</Words>
  <Application>Microsoft Office PowerPoint</Application>
  <PresentationFormat>宽屏</PresentationFormat>
  <Paragraphs>90</Paragraphs>
  <Slides>8</Slides>
  <Notes>6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Microsoft YaHei UI</vt:lpstr>
      <vt:lpstr>等线</vt:lpstr>
      <vt:lpstr>微软雅黑</vt:lpstr>
      <vt:lpstr>Arial</vt:lpstr>
      <vt:lpstr>Calibri</vt:lpstr>
      <vt:lpstr>Calibri Light</vt:lpstr>
      <vt:lpstr>Wingdings</vt:lpstr>
      <vt:lpstr>Office 主题​​</vt:lpstr>
      <vt:lpstr>Visio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liulingyjy@hq.cmcc</dc:creator>
  <cp:lastModifiedBy>Kangyi Liu</cp:lastModifiedBy>
  <cp:revision>482</cp:revision>
  <dcterms:created xsi:type="dcterms:W3CDTF">2021-03-17T03:39:00Z</dcterms:created>
  <dcterms:modified xsi:type="dcterms:W3CDTF">2023-09-04T09:08:40Z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93F168D0CF4A4547BEEB08A25AE551B8_13</vt:lpwstr>
  </property>
  <property fmtid="{D5CDD505-2E9C-101B-9397-08002B2CF9AE}" pid="3" name="KSOProductBuildVer">
    <vt:lpwstr>2052-11.1.0.14309</vt:lpwstr>
  </property>
</Properties>
</file>