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7" r:id="rId3"/>
    <p:sldId id="2235" r:id="rId5"/>
    <p:sldId id="2270" r:id="rId6"/>
    <p:sldId id="2271" r:id="rId7"/>
    <p:sldId id="2272" r:id="rId8"/>
    <p:sldId id="2267" r:id="rId9"/>
    <p:sldId id="2269" r:id="rId10"/>
    <p:sldId id="2250" r:id="rId11"/>
  </p:sldIdLst>
  <p:sldSz cx="12192000" cy="6858000"/>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9" autoAdjust="0"/>
    <p:restoredTop sz="95502" autoAdjust="0"/>
  </p:normalViewPr>
  <p:slideViewPr>
    <p:cSldViewPr snapToGrid="0" snapToObjects="1" showGuides="1">
      <p:cViewPr>
        <p:scale>
          <a:sx n="75" d="100"/>
          <a:sy n="75" d="100"/>
        </p:scale>
        <p:origin x="1017" y="624"/>
      </p:cViewPr>
      <p:guideLst>
        <p:guide orient="horz" pos="2100"/>
        <p:guide pos="384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23.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pPr marL="0" marR="0" lvl="0" indent="355600" algn="l" defTabSz="914400" rtl="0" fontAlgn="auto">
              <a:lnSpc>
                <a:spcPct val="100000"/>
              </a:lnSpc>
              <a:spcBef>
                <a:spcPts val="0"/>
              </a:spcBef>
              <a:spcAft>
                <a:spcPts val="0"/>
              </a:spcAft>
              <a:buClrTx/>
              <a:buSzTx/>
              <a:buFontTx/>
              <a:buNone/>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endParaRPr>
          </a:p>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5" Type="http://schemas.openxmlformats.org/officeDocument/2006/relationships/notesSlide" Target="../notesSlides/notesSlide3.xml"/><Relationship Id="rId24" Type="http://schemas.openxmlformats.org/officeDocument/2006/relationships/slideLayout" Target="../slideLayouts/slideLayout1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6.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vmlDrawing" Target="../drawings/vmlDrawing2.vml"/><Relationship Id="rId4" Type="http://schemas.openxmlformats.org/officeDocument/2006/relationships/slideLayout" Target="../slideLayouts/slideLayout13.xml"/><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vmlDrawing" Target="../drawings/vmlDrawing3.vml"/><Relationship Id="rId3" Type="http://schemas.openxmlformats.org/officeDocument/2006/relationships/slideLayout" Target="../slideLayouts/slideLayout13.xml"/><Relationship Id="rId2" Type="http://schemas.openxmlformats.org/officeDocument/2006/relationships/image" Target="../media/image7.emf"/><Relationship Id="rId1"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vmlDrawing" Target="../drawings/vmlDrawing4.vml"/><Relationship Id="rId3" Type="http://schemas.openxmlformats.org/officeDocument/2006/relationships/slideLayout" Target="../slideLayouts/slideLayout13.xml"/><Relationship Id="rId2" Type="http://schemas.openxmlformats.org/officeDocument/2006/relationships/image" Target="../media/image9.emf"/><Relationship Id="rId1"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p:txBody>
      </p:sp>
      <p:pic>
        <p:nvPicPr>
          <p:cNvPr id="2097166" name="object 4"/>
          <p:cNvPicPr/>
          <p:nvPr/>
        </p:nvPicPr>
        <p:blipFill rotWithShape="1">
          <a:blip r:embed="rId1" cstate="print"/>
          <a:srcRect l="55372" t="38171"/>
          <a:stretch>
            <a:fillRect/>
          </a:stretch>
        </p:blipFill>
        <p:spPr>
          <a:xfrm>
            <a:off x="8058316" y="2778525"/>
            <a:ext cx="4114800" cy="4079475"/>
          </a:xfrm>
          <a:prstGeom prst="rect">
            <a:avLst/>
          </a:prstGeom>
        </p:spPr>
      </p:pic>
      <p:pic>
        <p:nvPicPr>
          <p:cNvPr id="2097169" name="object 4"/>
          <p:cNvPicPr/>
          <p:nvPr/>
        </p:nvPicPr>
        <p:blipFill rotWithShape="1">
          <a:blip r:embed="rId1" cstate="print"/>
          <a:srcRect t="-289" r="53640" b="-1"/>
          <a:stretch>
            <a:fillRect/>
          </a:stretch>
        </p:blipFill>
        <p:spPr>
          <a:xfrm>
            <a:off x="0" y="0"/>
            <a:ext cx="4114800" cy="6597991"/>
          </a:xfrm>
          <a:prstGeom prst="rect">
            <a:avLst/>
          </a:prstGeom>
        </p:spPr>
      </p:pic>
      <p:sp>
        <p:nvSpPr>
          <p:cNvPr id="1048689" name="文本占位符 4"/>
          <p:cNvSpPr>
            <a:spLocks noGrp="1"/>
          </p:cNvSpPr>
          <p:nvPr>
            <p:ph type="subTitle" idx="4294967295"/>
          </p:nvPr>
        </p:nvSpPr>
        <p:spPr>
          <a:xfrm>
            <a:off x="4387215" y="4813300"/>
            <a:ext cx="3867150" cy="689610"/>
          </a:xfrm>
        </p:spPr>
        <p:txBody>
          <a:bodyPr vert="horz" wrap="square" lIns="91440" tIns="45720" rIns="91440" bIns="45720" anchor="t" anchorCtr="0">
            <a:noAutofit/>
          </a:bodyPr>
          <a:lstStyle/>
          <a:p>
            <a:pPr marL="0" indent="0" algn="ctr">
              <a:lnSpc>
                <a:spcPct val="150000"/>
              </a:lnSpc>
              <a:buNone/>
            </a:pPr>
            <a:r>
              <a:rPr lang="en-US" altLang="zh-CN" sz="1800" dirty="0">
                <a:solidFill>
                  <a:schemeClr val="accent1"/>
                </a:solidFill>
                <a:latin typeface="Arial" panose="020B0604020202020204" pitchFamily="34" charset="0"/>
                <a:ea typeface="微软雅黑" panose="020B0503020204020204" charset="-122"/>
                <a:cs typeface="Arial" panose="020B0604020202020204" pitchFamily="34" charset="0"/>
                <a:sym typeface="+mn-ea"/>
              </a:rPr>
              <a:t>September 2023</a:t>
            </a:r>
            <a:endParaRPr lang="en-US" altLang="zh-CN" sz="1800" dirty="0">
              <a:solidFill>
                <a:schemeClr val="accent1"/>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1048690" name="TextBox 8"/>
          <p:cNvSpPr txBox="1"/>
          <p:nvPr/>
        </p:nvSpPr>
        <p:spPr>
          <a:xfrm>
            <a:off x="76200" y="3175437"/>
            <a:ext cx="12192000" cy="1106805"/>
          </a:xfrm>
          <a:prstGeom prst="rect">
            <a:avLst/>
          </a:prstGeom>
          <a:noFill/>
        </p:spPr>
        <p:txBody>
          <a:bodyPr wrap="square" rtlCol="0">
            <a:spAutoFit/>
          </a:bodyPr>
          <a:lstStyle/>
          <a:p>
            <a:pPr algn="ctr">
              <a:lnSpc>
                <a:spcPct val="150000"/>
              </a:lnSpc>
            </a:pPr>
            <a:r>
              <a:rPr lang="en-US" altLang="zh-CN" sz="4400" b="1" dirty="0">
                <a:solidFill>
                  <a:srgbClr val="4472C4"/>
                </a:solidFill>
                <a:latin typeface="Arial" panose="020B0604020202020204" pitchFamily="34" charset="0"/>
                <a:ea typeface="微软雅黑" panose="020B0503020204020204" charset="-122"/>
                <a:cs typeface="Arial" panose="020B0604020202020204" pitchFamily="34" charset="0"/>
              </a:rPr>
              <a:t>NR NTN evolution in R19</a:t>
            </a:r>
            <a:endParaRPr lang="en-US" altLang="zh-CN" sz="4400" b="1" dirty="0">
              <a:solidFill>
                <a:srgbClr val="4472C4"/>
              </a:solidFill>
              <a:latin typeface="Arial" panose="020B0604020202020204" pitchFamily="34" charset="0"/>
              <a:ea typeface="微软雅黑" panose="020B0503020204020204" charset="-122"/>
              <a:cs typeface="Arial" panose="020B0604020202020204" pitchFamily="34" charset="0"/>
            </a:endParaRPr>
          </a:p>
        </p:txBody>
      </p:sp>
      <p:sp>
        <p:nvSpPr>
          <p:cNvPr id="2" name="文本框 1"/>
          <p:cNvSpPr txBox="1"/>
          <p:nvPr/>
        </p:nvSpPr>
        <p:spPr>
          <a:xfrm>
            <a:off x="253910" y="888859"/>
            <a:ext cx="11665296" cy="1908215"/>
          </a:xfrm>
          <a:prstGeom prst="rect">
            <a:avLst/>
          </a:prstGeom>
          <a:noFill/>
        </p:spPr>
        <p:txBody>
          <a:bodyPr wrap="square">
            <a:spAutoFit/>
          </a:bodyPr>
          <a:lstStyle/>
          <a:p>
            <a:r>
              <a:rPr lang="en-US" altLang="zh-CN" sz="1800" b="1" dirty="0">
                <a:solidFill>
                  <a:schemeClr val="accent1"/>
                </a:solidFill>
                <a:effectLst/>
                <a:latin typeface="Arial" panose="020B0604020202020204" pitchFamily="34" charset="0"/>
              </a:rPr>
              <a:t>3GPP TSG RAN #101	                                                                                                     	RP-232210</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Bangalore, India, September 11-15, 2023</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Agenda Item:	8A.2.7</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Source:			CMCC</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Type:			Discussion</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447098"/>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4975" y="836295"/>
            <a:ext cx="11322050" cy="1891665"/>
          </a:xfrm>
          <a:prstGeom prst="rect">
            <a:avLst/>
          </a:prstGeom>
          <a:noFill/>
          <a:ln w="12700">
            <a:solidFill>
              <a:schemeClr val="accent1"/>
            </a:solidFill>
          </a:ln>
        </p:spPr>
        <p:txBody>
          <a:bodyPr wrap="square">
            <a:noAutofit/>
          </a:bodyPr>
          <a:lstStyle/>
          <a:p>
            <a:pPr marL="171450" indent="-171450" algn="l" fontAlgn="auto">
              <a:lnSpc>
                <a:spcPct val="150000"/>
              </a:lnSpc>
              <a:buFont typeface="Arial" panose="020B0604020202020204" pitchFamily="34" charset="0"/>
              <a:buChar char="•"/>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In R17&amp;R18, only transparent payload is considered. However, regenerative architecture can bring the following benefits:</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propagation delay reduction in Uu</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data communication could use </a:t>
            </a:r>
            <a:r>
              <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ISL(inter-satellite link)</a:t>
            </a: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 which is even applied to less NTN Gateway scenarios</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regenerative architecture networking is more flexible and easier forward compatibility, e.g. s</a:t>
            </a:r>
            <a:r>
              <a:rPr lang="en-US" altLang="zh-CN" sz="1600" dirty="0">
                <a:solidFill>
                  <a:schemeClr val="tx1"/>
                </a:solidFill>
                <a:latin typeface="Arial" panose="020B0604020202020204" pitchFamily="34" charset="0"/>
                <a:ea typeface="Arial Unicode MS" panose="020B0604020202020204" pitchFamily="34" charset="-122"/>
                <a:cs typeface="Arial" panose="020B0604020202020204" pitchFamily="34" charset="0"/>
                <a:sym typeface="Gill Sans Light"/>
              </a:rPr>
              <a:t>upporting of more sparse locations of feeder links.</a:t>
            </a:r>
            <a:endParaRPr lang="en-US" altLang="zh-CN" sz="1600" dirty="0">
              <a:solidFill>
                <a:schemeClr val="tx1"/>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R="0" indent="0" algn="ctr" defTabSz="914400" fontAlgn="auto">
              <a:lnSpc>
                <a:spcPct val="100000"/>
              </a:lnSpc>
              <a:spcBef>
                <a:spcPts val="0"/>
              </a:spcBef>
              <a:spcAft>
                <a:spcPts val="0"/>
              </a:spcAft>
              <a:buClrTx/>
              <a:buSzTx/>
              <a:buFontTx/>
              <a:buNone/>
              <a:defRPr/>
            </a:pPr>
            <a:r>
              <a:rPr lang="en-US" sz="2800" b="1" dirty="0">
                <a:latin typeface="Arial" panose="020B0604020202020204" pitchFamily="34" charset="0"/>
                <a:ea typeface="华文行楷" panose="02010800040101010101" pitchFamily="2" charset="-122"/>
                <a:cs typeface="Arial" panose="020B0604020202020204" pitchFamily="34" charset="0"/>
                <a:sym typeface="+mn-ea"/>
              </a:rPr>
              <a:t>Regenerative payload with ISL </a:t>
            </a:r>
            <a:endParaRPr kumimoji="0" lang="en-US" altLang="zh-CN" sz="2800" b="1" i="0" kern="1200" cap="none" spc="0" normalizeH="0" baseline="0" noProof="0" dirty="0">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31165" y="5401945"/>
            <a:ext cx="11317605" cy="1346835"/>
          </a:xfrm>
          <a:prstGeom prst="rect">
            <a:avLst/>
          </a:prstGeom>
          <a:noFill/>
          <a:ln w="12700">
            <a:solidFill>
              <a:schemeClr val="accent1"/>
            </a:solidFill>
          </a:ln>
        </p:spPr>
        <p:txBody>
          <a:bodyPr wrap="square" rtlCol="0">
            <a:noAutofit/>
          </a:bodyPr>
          <a:lstStyle/>
          <a:p>
            <a:pPr marL="285750" indent="-285750" fontAlgn="auto">
              <a:lnSpc>
                <a:spcPts val="2500"/>
              </a:lnSpc>
              <a:buFont typeface="Arial" panose="020B0604020202020204" pitchFamily="34" charset="0"/>
              <a:buChar char="•"/>
            </a:pPr>
            <a:r>
              <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Support regenerative payload to reduce propagation delay (RAN3)</a:t>
            </a:r>
            <a:endPar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ts val="25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study Full gNB on board</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ts val="2500"/>
              </a:lnSpc>
              <a:buClrTx/>
              <a:buSzTx/>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study only DU on board (be de-prioritize）</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ts val="2500"/>
              </a:lnSpc>
              <a:buClrTx/>
              <a:buSzTx/>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QoS split during the involved links</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grpSp>
        <p:nvGrpSpPr>
          <p:cNvPr id="12" name="组合 20"/>
          <p:cNvGrpSpPr/>
          <p:nvPr/>
        </p:nvGrpSpPr>
        <p:grpSpPr>
          <a:xfrm>
            <a:off x="344805" y="4994910"/>
            <a:ext cx="2769870" cy="427990"/>
            <a:chOff x="431362" y="3557138"/>
            <a:chExt cx="2769665" cy="387115"/>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8711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nvGrpSpPr>
          <p:cNvPr id="30" name="组合 29"/>
          <p:cNvGrpSpPr/>
          <p:nvPr/>
        </p:nvGrpSpPr>
        <p:grpSpPr>
          <a:xfrm>
            <a:off x="760095" y="2766416"/>
            <a:ext cx="5265420" cy="2240004"/>
            <a:chOff x="723" y="3541"/>
            <a:chExt cx="9968" cy="4476"/>
          </a:xfrm>
        </p:grpSpPr>
        <p:pic>
          <p:nvPicPr>
            <p:cNvPr id="15" name="Image 1"/>
            <p:cNvPicPr>
              <a:picLocks noChangeAspect="1"/>
            </p:cNvPicPr>
            <p:nvPr/>
          </p:nvPicPr>
          <p:blipFill>
            <a:blip r:embed="rId1"/>
            <a:stretch>
              <a:fillRect/>
            </a:stretch>
          </p:blipFill>
          <p:spPr>
            <a:xfrm>
              <a:off x="723" y="3659"/>
              <a:ext cx="9968" cy="4307"/>
            </a:xfrm>
            <a:prstGeom prst="rect">
              <a:avLst/>
            </a:prstGeom>
            <a:noFill/>
            <a:ln w="9525">
              <a:noFill/>
            </a:ln>
          </p:spPr>
        </p:pic>
        <p:sp>
          <p:nvSpPr>
            <p:cNvPr id="16" name="矩形 15"/>
            <p:cNvSpPr/>
            <p:nvPr/>
          </p:nvSpPr>
          <p:spPr>
            <a:xfrm>
              <a:off x="5550" y="4948"/>
              <a:ext cx="920"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7" name="矩形 16"/>
            <p:cNvSpPr/>
            <p:nvPr/>
          </p:nvSpPr>
          <p:spPr>
            <a:xfrm>
              <a:off x="5247" y="5175"/>
              <a:ext cx="1559"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8" name="矩形 17"/>
            <p:cNvSpPr/>
            <p:nvPr/>
          </p:nvSpPr>
          <p:spPr>
            <a:xfrm>
              <a:off x="857" y="7686"/>
              <a:ext cx="3338" cy="24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9" name="文本框 18"/>
            <p:cNvSpPr txBox="1"/>
            <p:nvPr/>
          </p:nvSpPr>
          <p:spPr>
            <a:xfrm>
              <a:off x="856" y="7589"/>
              <a:ext cx="4062" cy="428"/>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r>
                <a:rPr lang="en-US" altLang="zh-CN" sz="800" i="1">
                  <a:latin typeface="Times New Roman" panose="02020603050405020304" charset="0"/>
                  <a:cs typeface="Times New Roman" panose="02020603050405020304" charset="0"/>
                </a:rPr>
                <a:t>Field of view of  the satellite (or UAS platform)</a:t>
              </a:r>
              <a:endParaRPr lang="en-US" altLang="zh-CN" sz="800" i="1">
                <a:latin typeface="Times New Roman" panose="02020603050405020304" charset="0"/>
                <a:cs typeface="Times New Roman" panose="02020603050405020304" charset="0"/>
              </a:endParaRPr>
            </a:p>
          </p:txBody>
        </p:sp>
        <p:sp>
          <p:nvSpPr>
            <p:cNvPr id="20" name="矩形 19"/>
            <p:cNvSpPr/>
            <p:nvPr/>
          </p:nvSpPr>
          <p:spPr>
            <a:xfrm>
              <a:off x="3696" y="3725"/>
              <a:ext cx="1559" cy="39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1" name="矩形 20"/>
            <p:cNvSpPr/>
            <p:nvPr/>
          </p:nvSpPr>
          <p:spPr>
            <a:xfrm>
              <a:off x="5896" y="3715"/>
              <a:ext cx="1559" cy="38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2" name="文本框 21"/>
            <p:cNvSpPr txBox="1"/>
            <p:nvPr/>
          </p:nvSpPr>
          <p:spPr>
            <a:xfrm>
              <a:off x="3124" y="3541"/>
              <a:ext cx="2563" cy="797"/>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000">
                  <a:latin typeface="Times New Roman" panose="02020603050405020304" charset="0"/>
                  <a:cs typeface="Times New Roman" panose="02020603050405020304" charset="0"/>
                </a:rPr>
                <a:t>Satellite</a:t>
              </a:r>
              <a:endParaRPr lang="en-US" altLang="zh-CN" sz="1000">
                <a:latin typeface="Times New Roman" panose="02020603050405020304" charset="0"/>
                <a:cs typeface="Times New Roman" panose="02020603050405020304" charset="0"/>
              </a:endParaRPr>
            </a:p>
            <a:p>
              <a:pPr algn="ctr"/>
              <a:r>
                <a:rPr lang="en-US" altLang="zh-CN" sz="1000">
                  <a:latin typeface="Times New Roman" panose="02020603050405020304" charset="0"/>
                  <a:cs typeface="Times New Roman" panose="02020603050405020304" charset="0"/>
                </a:rPr>
                <a:t>(or UAS platform)</a:t>
              </a:r>
              <a:endParaRPr lang="en-US" altLang="zh-CN" sz="1000">
                <a:latin typeface="Times New Roman" panose="02020603050405020304" charset="0"/>
                <a:cs typeface="Times New Roman" panose="02020603050405020304" charset="0"/>
              </a:endParaRPr>
            </a:p>
          </p:txBody>
        </p:sp>
        <p:sp>
          <p:nvSpPr>
            <p:cNvPr id="23" name="文本框 22"/>
            <p:cNvSpPr txBox="1"/>
            <p:nvPr/>
          </p:nvSpPr>
          <p:spPr>
            <a:xfrm>
              <a:off x="5573" y="3541"/>
              <a:ext cx="2463" cy="797"/>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000">
                  <a:latin typeface="Times New Roman" panose="02020603050405020304" charset="0"/>
                  <a:cs typeface="Times New Roman" panose="02020603050405020304" charset="0"/>
                </a:rPr>
                <a:t>Satellite</a:t>
              </a:r>
              <a:endParaRPr lang="en-US" altLang="zh-CN" sz="1000">
                <a:latin typeface="Times New Roman" panose="02020603050405020304" charset="0"/>
                <a:cs typeface="Times New Roman" panose="02020603050405020304" charset="0"/>
              </a:endParaRPr>
            </a:p>
            <a:p>
              <a:pPr algn="ctr"/>
              <a:r>
                <a:rPr lang="en-US" altLang="zh-CN" sz="1000">
                  <a:latin typeface="Times New Roman" panose="02020603050405020304" charset="0"/>
                  <a:cs typeface="Times New Roman" panose="02020603050405020304" charset="0"/>
                </a:rPr>
                <a:t>(or UAS platform)</a:t>
              </a:r>
              <a:endParaRPr lang="en-US" altLang="zh-CN" sz="1000">
                <a:latin typeface="Times New Roman" panose="02020603050405020304" charset="0"/>
                <a:cs typeface="Times New Roman" panose="02020603050405020304" charset="0"/>
              </a:endParaRPr>
            </a:p>
          </p:txBody>
        </p:sp>
        <p:sp>
          <p:nvSpPr>
            <p:cNvPr id="24" name="文本框 23"/>
            <p:cNvSpPr txBox="1"/>
            <p:nvPr/>
          </p:nvSpPr>
          <p:spPr>
            <a:xfrm>
              <a:off x="4928" y="4810"/>
              <a:ext cx="2078" cy="674"/>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r>
                <a:rPr lang="en-US" altLang="zh-CN" sz="800" i="1">
                  <a:latin typeface="Times New Roman" panose="02020603050405020304" charset="0"/>
                  <a:cs typeface="Times New Roman" panose="02020603050405020304" charset="0"/>
                </a:rPr>
                <a:t>Feeder link</a:t>
              </a:r>
              <a:endParaRPr lang="en-US" altLang="zh-CN" sz="800" i="1">
                <a:latin typeface="Times New Roman" panose="02020603050405020304" charset="0"/>
                <a:cs typeface="Times New Roman" panose="02020603050405020304" charset="0"/>
              </a:endParaRPr>
            </a:p>
            <a:p>
              <a:r>
                <a:rPr lang="en-US" altLang="zh-CN" sz="800" i="1">
                  <a:latin typeface="Times New Roman" panose="02020603050405020304" charset="0"/>
                  <a:cs typeface="Times New Roman" panose="02020603050405020304" charset="0"/>
                </a:rPr>
                <a:t>(mandatory if no ISL)</a:t>
              </a:r>
              <a:endParaRPr lang="en-US" altLang="zh-CN" sz="800" i="1">
                <a:latin typeface="Times New Roman" panose="02020603050405020304" charset="0"/>
                <a:cs typeface="Times New Roman" panose="02020603050405020304" charset="0"/>
              </a:endParaRPr>
            </a:p>
          </p:txBody>
        </p:sp>
        <p:sp>
          <p:nvSpPr>
            <p:cNvPr id="25" name="矩形 24"/>
            <p:cNvSpPr/>
            <p:nvPr/>
          </p:nvSpPr>
          <p:spPr>
            <a:xfrm>
              <a:off x="7416" y="4543"/>
              <a:ext cx="504" cy="18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6" name="矩形 25"/>
            <p:cNvSpPr/>
            <p:nvPr/>
          </p:nvSpPr>
          <p:spPr>
            <a:xfrm>
              <a:off x="7526" y="4703"/>
              <a:ext cx="359" cy="18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7" name="文本框 26"/>
            <p:cNvSpPr txBox="1"/>
            <p:nvPr/>
          </p:nvSpPr>
          <p:spPr>
            <a:xfrm>
              <a:off x="7139" y="4404"/>
              <a:ext cx="1135" cy="674"/>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800" i="1">
                  <a:latin typeface="Times New Roman" panose="02020603050405020304" charset="0"/>
                  <a:cs typeface="Times New Roman" panose="02020603050405020304" charset="0"/>
                </a:rPr>
                <a:t>Feeder link</a:t>
              </a:r>
              <a:endParaRPr lang="en-US" altLang="zh-CN" sz="800" i="1">
                <a:latin typeface="Times New Roman" panose="02020603050405020304" charset="0"/>
                <a:cs typeface="Times New Roman" panose="02020603050405020304" charset="0"/>
              </a:endParaRPr>
            </a:p>
          </p:txBody>
        </p:sp>
      </p:grpSp>
      <p:sp>
        <p:nvSpPr>
          <p:cNvPr id="28" name="文本框 27"/>
          <p:cNvSpPr txBox="1"/>
          <p:nvPr/>
        </p:nvSpPr>
        <p:spPr>
          <a:xfrm>
            <a:off x="3300730" y="4840605"/>
            <a:ext cx="8448040" cy="275590"/>
          </a:xfrm>
          <a:prstGeom prst="rect">
            <a:avLst/>
          </a:prstGeom>
          <a:noFill/>
          <a:ln w="9525">
            <a:noFill/>
          </a:ln>
        </p:spPr>
        <p:txBody>
          <a:bodyPr wrap="square">
            <a:spAutoFit/>
          </a:bodyPr>
          <a:lstStyle/>
          <a:p>
            <a:pPr indent="0" algn="ctr"/>
            <a:r>
              <a:rPr lang="en-US" sz="1200" b="1">
                <a:latin typeface="Arial" panose="020B0604020202020204" pitchFamily="34" charset="0"/>
              </a:rPr>
              <a:t>Fig. Non-terrestrial network typical scenario and network  architecture with regenerative payload</a:t>
            </a:r>
            <a:endParaRPr lang="zh-CN" altLang="en-US" sz="1200" b="1"/>
          </a:p>
        </p:txBody>
      </p:sp>
      <p:graphicFrame>
        <p:nvGraphicFramePr>
          <p:cNvPr id="7" name="对象 -2147482613"/>
          <p:cNvGraphicFramePr>
            <a:graphicFrameLocks noChangeAspect="1"/>
          </p:cNvGraphicFramePr>
          <p:nvPr/>
        </p:nvGraphicFramePr>
        <p:xfrm>
          <a:off x="6025515" y="2941955"/>
          <a:ext cx="6020435" cy="1850390"/>
        </p:xfrm>
        <a:graphic>
          <a:graphicData uri="http://schemas.openxmlformats.org/presentationml/2006/ole">
            <mc:AlternateContent xmlns:mc="http://schemas.openxmlformats.org/markup-compatibility/2006">
              <mc:Choice xmlns:v="urn:schemas-microsoft-com:vml" Requires="v">
                <p:oleObj spid="_x0000_s1044" name="" r:id="rId2" imgW="13055600" imgH="5892800" progId="Visio.Drawing.15">
                  <p:embed/>
                </p:oleObj>
              </mc:Choice>
              <mc:Fallback>
                <p:oleObj name="" r:id="rId2" imgW="13055600" imgH="5892800" progId="Visio.Drawing.15">
                  <p:embed/>
                  <p:pic>
                    <p:nvPicPr>
                      <p:cNvPr id="0" name="图片 3075"/>
                      <p:cNvPicPr/>
                      <p:nvPr/>
                    </p:nvPicPr>
                    <p:blipFill>
                      <a:blip r:embed="rId3"/>
                      <a:stretch>
                        <a:fillRect/>
                      </a:stretch>
                    </p:blipFill>
                    <p:spPr>
                      <a:xfrm>
                        <a:off x="6025515" y="2941955"/>
                        <a:ext cx="6020435" cy="1850390"/>
                      </a:xfrm>
                      <a:prstGeom prst="rect">
                        <a:avLst/>
                      </a:prstGeom>
                      <a:noFill/>
                      <a:ln w="38100">
                        <a:noFill/>
                        <a:miter/>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259138"/>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648532"/>
            <a:ext cx="11322267" cy="2675255"/>
          </a:xfrm>
          <a:prstGeom prst="rect">
            <a:avLst/>
          </a:prstGeom>
          <a:noFill/>
          <a:ln w="12700">
            <a:solidFill>
              <a:schemeClr val="accent1"/>
            </a:solidFill>
          </a:ln>
        </p:spPr>
        <p:txBody>
          <a:bodyPr wrap="square">
            <a:spAutoFit/>
          </a:bodyPr>
          <a:lstStyle/>
          <a:p>
            <a:pPr marL="171450" indent="-171450" algn="l" fontAlgn="auto">
              <a:lnSpc>
                <a:spcPct val="120000"/>
              </a:lnSpc>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The satellite (or UAS platform) typically generates several beams over a given service area</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20000"/>
              </a:lnSpc>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Considering a small difference in signal strength between two beams in a region of overlap, a new triggering for beam switching can be studied</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e.g. location/time-based triggering for conditional beam switching</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20000"/>
              </a:lnSpc>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rPr>
              <a:t>Considering the large cell size of NTN, many devices may be served within a single beam. Depending on constellation assumptions (e.g. propagation delay and satellite speed) and UE density, many UEs may need to perform beam switching at a given time, a possible group beam switching command can be studied to reduce signalling overhead</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endParaRPr>
          </a:p>
          <a:p>
            <a:pPr marL="285750" indent="-285750" algn="l" fontAlgn="auto">
              <a:lnSpc>
                <a:spcPct val="120000"/>
              </a:lnSpc>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Considerging the coverage area of NTN is much larger than that of TN, the beam number within one satellite is large but also limited. </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nSpc>
                <a:spcPct val="120000"/>
              </a:lnSpc>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Only limited area can be covered by the beam due to limited transmission capabilty of satellite. And a large portion of the service area is not covered at the same time, e.g. suppose total beam units of one satellite is 1024, while there are only 128 beams for signalling/data transmission simultaneously, it is essential to study how to achieve full coverage as soon as possible . </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7"/>
          <p:cNvSpPr txBox="1"/>
          <p:nvPr/>
        </p:nvSpPr>
        <p:spPr>
          <a:xfrm>
            <a:off x="957662" y="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tx1"/>
                </a:solidFill>
                <a:latin typeface="Arial" panose="020B0604020202020204" pitchFamily="34" charset="0"/>
                <a:cs typeface="Arial" panose="020B0604020202020204" pitchFamily="34" charset="0"/>
                <a:sym typeface="+mn-ea"/>
              </a:rPr>
              <a:t>Multiple beam operation in NTN</a:t>
            </a:r>
            <a:r>
              <a:rPr lang="en-US" sz="2800" b="1" dirty="0">
                <a:solidFill>
                  <a:schemeClr val="tx1"/>
                </a:solidFill>
                <a:latin typeface="Arial" panose="020B0604020202020204" pitchFamily="34" charset="0"/>
                <a:ea typeface="华文行楷" panose="02010800040101010101" pitchFamily="2" charset="-122"/>
                <a:cs typeface="Arial" panose="020B0604020202020204" pitchFamily="34" charset="0"/>
                <a:sym typeface="+mn-ea"/>
              </a:rPr>
              <a:t>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43230" y="5297805"/>
            <a:ext cx="11317605" cy="1545590"/>
          </a:xfrm>
          <a:prstGeom prst="rect">
            <a:avLst/>
          </a:prstGeom>
          <a:noFill/>
          <a:ln w="12700">
            <a:solidFill>
              <a:schemeClr val="accent1"/>
            </a:solidFill>
          </a:ln>
        </p:spPr>
        <p:txBody>
          <a:bodyPr wrap="square" rtlCol="0">
            <a:noAutofit/>
          </a:bodyPr>
          <a:lstStyle/>
          <a:p>
            <a:pPr marL="0" lvl="2" indent="-285750" algn="l" fontAlgn="auto">
              <a:lnSpc>
                <a:spcPct val="120000"/>
              </a:lnSpc>
              <a:buFont typeface="Arial" panose="020B0604020202020204" pitchFamily="34" charset="0"/>
              <a:buChar char="•"/>
            </a:pPr>
            <a:r>
              <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Support multiple beam operation in NTN (RAN2,RAN1)              </a:t>
            </a:r>
            <a:endPar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2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Beam management and reporting over the multiple beams from the satellite</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200150" lvl="2" indent="-285750">
              <a:lnSpc>
                <a:spcPct val="12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e.g. location/time-based triggering for  (group) conditional beam switching</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2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The enhancements for beam management in case of limited beam coverage</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200150" lvl="2" indent="-285750" algn="l" fontAlgn="auto">
              <a:lnSpc>
                <a:spcPct val="120000"/>
              </a:lnSpc>
              <a:buFont typeface="Wingdings" panose="05000000000000000000" charset="0"/>
              <a:buChar char="ü"/>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 reducing the CSI-RS feedback reporting</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grpSp>
        <p:nvGrpSpPr>
          <p:cNvPr id="12" name="组合 20"/>
          <p:cNvGrpSpPr/>
          <p:nvPr/>
        </p:nvGrpSpPr>
        <p:grpSpPr>
          <a:xfrm>
            <a:off x="362038" y="4853166"/>
            <a:ext cx="2822575" cy="431584"/>
            <a:chOff x="431362" y="3562469"/>
            <a:chExt cx="2822313" cy="354215"/>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62469"/>
              <a:ext cx="2822313" cy="291853"/>
            </a:xfrm>
            <a:prstGeom prst="rect">
              <a:avLst/>
            </a:prstGeom>
            <a:noFill/>
            <a:ln w="15875">
              <a:noFill/>
            </a:ln>
          </p:spPr>
          <p:txBody>
            <a:bodyPr wrap="square" lIns="121917" tIns="60958" rIns="121917" bIns="60958" rtlCol="0">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9" name="文本框 8"/>
          <p:cNvSpPr txBox="1"/>
          <p:nvPr/>
        </p:nvSpPr>
        <p:spPr>
          <a:xfrm>
            <a:off x="3168206" y="4939392"/>
            <a:ext cx="6706870" cy="275590"/>
          </a:xfrm>
          <a:prstGeom prst="rect">
            <a:avLst/>
          </a:prstGeom>
          <a:noFill/>
          <a:ln w="9525">
            <a:noFill/>
          </a:ln>
        </p:spPr>
        <p:txBody>
          <a:bodyPr wrap="square">
            <a:spAutoFit/>
          </a:bodyPr>
          <a:lstStyle/>
          <a:p>
            <a:pPr indent="0"/>
            <a:r>
              <a:rPr lang="en-US" sz="1200" b="1" dirty="0">
                <a:latin typeface="Arial" panose="020B0604020202020204" pitchFamily="34" charset="0"/>
                <a:cs typeface="Arial" panose="020B0604020202020204" pitchFamily="34" charset="0"/>
              </a:rPr>
              <a:t>Fig.  same PCI for several satellite beams</a:t>
            </a:r>
            <a:endParaRPr lang="zh-CN" altLang="en-US" sz="1200" b="1" dirty="0">
              <a:latin typeface="Arial" panose="020B0604020202020204" pitchFamily="34" charset="0"/>
              <a:cs typeface="Arial" panose="020B0604020202020204" pitchFamily="34" charset="0"/>
            </a:endParaRPr>
          </a:p>
        </p:txBody>
      </p:sp>
      <p:pic>
        <p:nvPicPr>
          <p:cNvPr id="10" name="图片 9"/>
          <p:cNvPicPr>
            <a:picLocks noChangeAspect="1"/>
          </p:cNvPicPr>
          <p:nvPr>
            <p:custDataLst>
              <p:tags r:id="rId1"/>
            </p:custDataLst>
          </p:nvPr>
        </p:nvPicPr>
        <p:blipFill>
          <a:blip r:embed="rId2"/>
          <a:stretch>
            <a:fillRect/>
          </a:stretch>
        </p:blipFill>
        <p:spPr>
          <a:xfrm>
            <a:off x="3467735" y="3323590"/>
            <a:ext cx="1857375" cy="1685290"/>
          </a:xfrm>
          <a:prstGeom prst="rect">
            <a:avLst/>
          </a:prstGeom>
        </p:spPr>
      </p:pic>
      <p:grpSp>
        <p:nvGrpSpPr>
          <p:cNvPr id="8" name="组合 7"/>
          <p:cNvGrpSpPr/>
          <p:nvPr/>
        </p:nvGrpSpPr>
        <p:grpSpPr>
          <a:xfrm>
            <a:off x="7433945" y="4192905"/>
            <a:ext cx="2298065" cy="1040130"/>
            <a:chOff x="11707" y="6603"/>
            <a:chExt cx="3619" cy="1638"/>
          </a:xfrm>
        </p:grpSpPr>
        <p:sp>
          <p:nvSpPr>
            <p:cNvPr id="15" name="椭圆 14"/>
            <p:cNvSpPr/>
            <p:nvPr/>
          </p:nvSpPr>
          <p:spPr>
            <a:xfrm>
              <a:off x="11707" y="66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custDataLst>
                <p:tags r:id="rId3"/>
              </p:custDataLst>
            </p:nvPr>
          </p:nvSpPr>
          <p:spPr>
            <a:xfrm>
              <a:off x="12425" y="6603"/>
              <a:ext cx="718" cy="539"/>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custDataLst>
                <p:tags r:id="rId4"/>
              </p:custDataLst>
            </p:nvPr>
          </p:nvSpPr>
          <p:spPr>
            <a:xfrm>
              <a:off x="13861" y="66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custDataLst>
                <p:tags r:id="rId5"/>
              </p:custDataLst>
            </p:nvPr>
          </p:nvSpPr>
          <p:spPr>
            <a:xfrm>
              <a:off x="13143" y="66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custDataLst>
                <p:tags r:id="rId6"/>
              </p:custDataLst>
            </p:nvPr>
          </p:nvSpPr>
          <p:spPr>
            <a:xfrm>
              <a:off x="14579" y="6603"/>
              <a:ext cx="718" cy="539"/>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7"/>
              </p:custDataLst>
            </p:nvPr>
          </p:nvSpPr>
          <p:spPr>
            <a:xfrm>
              <a:off x="11718" y="7172"/>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custDataLst>
                <p:tags r:id="rId8"/>
              </p:custDataLst>
            </p:nvPr>
          </p:nvSpPr>
          <p:spPr>
            <a:xfrm>
              <a:off x="12436" y="7172"/>
              <a:ext cx="718" cy="539"/>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custDataLst>
                <p:tags r:id="rId9"/>
              </p:custDataLst>
            </p:nvPr>
          </p:nvSpPr>
          <p:spPr>
            <a:xfrm>
              <a:off x="13872" y="7172"/>
              <a:ext cx="718" cy="539"/>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custDataLst>
                <p:tags r:id="rId10"/>
              </p:custDataLst>
            </p:nvPr>
          </p:nvSpPr>
          <p:spPr>
            <a:xfrm>
              <a:off x="13154" y="7172"/>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custDataLst>
                <p:tags r:id="rId11"/>
              </p:custDataLst>
            </p:nvPr>
          </p:nvSpPr>
          <p:spPr>
            <a:xfrm>
              <a:off x="14590" y="7172"/>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custDataLst>
                <p:tags r:id="rId12"/>
              </p:custDataLst>
            </p:nvPr>
          </p:nvSpPr>
          <p:spPr>
            <a:xfrm>
              <a:off x="11736" y="77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custDataLst>
                <p:tags r:id="rId13"/>
              </p:custDataLst>
            </p:nvPr>
          </p:nvSpPr>
          <p:spPr>
            <a:xfrm>
              <a:off x="12454" y="77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custDataLst>
                <p:tags r:id="rId14"/>
              </p:custDataLst>
            </p:nvPr>
          </p:nvSpPr>
          <p:spPr>
            <a:xfrm>
              <a:off x="13890" y="7703"/>
              <a:ext cx="718" cy="539"/>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custDataLst>
                <p:tags r:id="rId15"/>
              </p:custDataLst>
            </p:nvPr>
          </p:nvSpPr>
          <p:spPr>
            <a:xfrm>
              <a:off x="13172" y="7703"/>
              <a:ext cx="718" cy="539"/>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椭圆 28"/>
            <p:cNvSpPr/>
            <p:nvPr>
              <p:custDataLst>
                <p:tags r:id="rId16"/>
              </p:custDataLst>
            </p:nvPr>
          </p:nvSpPr>
          <p:spPr>
            <a:xfrm>
              <a:off x="14608" y="7703"/>
              <a:ext cx="718" cy="53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文本框 32"/>
          <p:cNvSpPr txBox="1"/>
          <p:nvPr/>
        </p:nvSpPr>
        <p:spPr>
          <a:xfrm>
            <a:off x="8831580" y="4192905"/>
            <a:ext cx="1434465" cy="1198880"/>
          </a:xfrm>
          <a:prstGeom prst="rect">
            <a:avLst/>
          </a:prstGeom>
          <a:noFill/>
        </p:spPr>
        <p:txBody>
          <a:bodyPr wrap="square" rtlCol="0" anchor="t">
            <a:spAutoFit/>
          </a:bodyPr>
          <a:p>
            <a:pPr algn="l"/>
            <a:r>
              <a:rPr lang="en-US" altLang="zh-CN" sz="1000">
                <a:latin typeface="Arial" panose="020B0604020202020204" pitchFamily="34" charset="0"/>
                <a:ea typeface="微软雅黑" panose="020B0503020204020204" charset="-122"/>
                <a:sym typeface="+mn-ea"/>
              </a:rPr>
              <a:t>Unit</a:t>
            </a:r>
            <a:r>
              <a:rPr lang="en-US" altLang="zh-CN" sz="1200">
                <a:latin typeface="Arial" panose="020B0604020202020204" pitchFamily="34" charset="0"/>
                <a:ea typeface="微软雅黑" panose="020B0503020204020204" charset="-122"/>
                <a:sym typeface="+mn-ea"/>
              </a:rPr>
              <a:t> </a:t>
            </a:r>
            <a:endParaRPr lang="en-US" altLang="zh-CN" sz="1200">
              <a:latin typeface="Arial" panose="020B0604020202020204" pitchFamily="34" charset="0"/>
              <a:ea typeface="微软雅黑" panose="020B0503020204020204" charset="-122"/>
              <a:sym typeface="+mn-ea"/>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p:txBody>
      </p:sp>
      <p:sp>
        <p:nvSpPr>
          <p:cNvPr id="35" name="文本框 34"/>
          <p:cNvSpPr txBox="1"/>
          <p:nvPr>
            <p:custDataLst>
              <p:tags r:id="rId17"/>
            </p:custDataLst>
          </p:nvPr>
        </p:nvSpPr>
        <p:spPr>
          <a:xfrm>
            <a:off x="8375650" y="4192905"/>
            <a:ext cx="2072640" cy="1198880"/>
          </a:xfrm>
          <a:prstGeom prst="rect">
            <a:avLst/>
          </a:prstGeom>
          <a:noFill/>
        </p:spPr>
        <p:txBody>
          <a:bodyPr wrap="square" rtlCol="0" anchor="t">
            <a:spAutoFit/>
          </a:bodyPr>
          <a:p>
            <a:pPr algn="l"/>
            <a:r>
              <a:rPr lang="en-US" altLang="zh-CN" sz="1000">
                <a:latin typeface="Arial" panose="020B0604020202020204" pitchFamily="34" charset="0"/>
                <a:ea typeface="微软雅黑" panose="020B0503020204020204" charset="-122"/>
                <a:sym typeface="+mn-ea"/>
              </a:rPr>
              <a:t>Unit</a:t>
            </a:r>
            <a:r>
              <a:rPr lang="en-US" altLang="zh-CN" sz="1200">
                <a:latin typeface="Arial" panose="020B0604020202020204" pitchFamily="34" charset="0"/>
                <a:ea typeface="微软雅黑" panose="020B0503020204020204" charset="-122"/>
                <a:sym typeface="+mn-ea"/>
              </a:rPr>
              <a:t> </a:t>
            </a:r>
            <a:endParaRPr lang="en-US" altLang="zh-CN" sz="1200">
              <a:latin typeface="Arial" panose="020B0604020202020204" pitchFamily="34" charset="0"/>
              <a:ea typeface="微软雅黑" panose="020B0503020204020204" charset="-122"/>
              <a:sym typeface="+mn-ea"/>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p:txBody>
      </p:sp>
      <p:sp>
        <p:nvSpPr>
          <p:cNvPr id="36" name="文本框 35"/>
          <p:cNvSpPr txBox="1"/>
          <p:nvPr>
            <p:custDataLst>
              <p:tags r:id="rId18"/>
            </p:custDataLst>
          </p:nvPr>
        </p:nvSpPr>
        <p:spPr>
          <a:xfrm>
            <a:off x="9276080" y="4192905"/>
            <a:ext cx="917575" cy="1198880"/>
          </a:xfrm>
          <a:prstGeom prst="rect">
            <a:avLst/>
          </a:prstGeom>
          <a:noFill/>
        </p:spPr>
        <p:txBody>
          <a:bodyPr wrap="square" rtlCol="0" anchor="t">
            <a:spAutoFit/>
          </a:bodyPr>
          <a:p>
            <a:pPr algn="l"/>
            <a:r>
              <a:rPr lang="en-US" altLang="zh-CN" sz="1000">
                <a:latin typeface="Arial" panose="020B0604020202020204" pitchFamily="34" charset="0"/>
                <a:ea typeface="微软雅黑" panose="020B0503020204020204" charset="-122"/>
                <a:sym typeface="+mn-ea"/>
              </a:rPr>
              <a:t>Unit</a:t>
            </a:r>
            <a:r>
              <a:rPr lang="en-US" altLang="zh-CN" sz="1200">
                <a:latin typeface="Arial" panose="020B0604020202020204" pitchFamily="34" charset="0"/>
                <a:ea typeface="微软雅黑" panose="020B0503020204020204" charset="-122"/>
                <a:sym typeface="+mn-ea"/>
              </a:rPr>
              <a:t> </a:t>
            </a:r>
            <a:endParaRPr lang="en-US" altLang="zh-CN" sz="1200">
              <a:latin typeface="Arial" panose="020B0604020202020204" pitchFamily="34" charset="0"/>
              <a:ea typeface="微软雅黑" panose="020B0503020204020204" charset="-122"/>
              <a:sym typeface="+mn-ea"/>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p:txBody>
      </p:sp>
      <p:sp>
        <p:nvSpPr>
          <p:cNvPr id="37" name="文本框 36"/>
          <p:cNvSpPr txBox="1"/>
          <p:nvPr>
            <p:custDataLst>
              <p:tags r:id="rId19"/>
            </p:custDataLst>
          </p:nvPr>
        </p:nvSpPr>
        <p:spPr>
          <a:xfrm>
            <a:off x="7908290" y="4192905"/>
            <a:ext cx="2571115" cy="1198880"/>
          </a:xfrm>
          <a:prstGeom prst="rect">
            <a:avLst/>
          </a:prstGeom>
          <a:noFill/>
        </p:spPr>
        <p:txBody>
          <a:bodyPr wrap="square" rtlCol="0" anchor="t">
            <a:spAutoFit/>
          </a:bodyPr>
          <a:p>
            <a:pPr algn="l"/>
            <a:r>
              <a:rPr lang="en-US" altLang="zh-CN" sz="1000">
                <a:latin typeface="Arial" panose="020B0604020202020204" pitchFamily="34" charset="0"/>
                <a:ea typeface="微软雅黑" panose="020B0503020204020204" charset="-122"/>
                <a:sym typeface="+mn-ea"/>
              </a:rPr>
              <a:t>Unit</a:t>
            </a:r>
            <a:r>
              <a:rPr lang="en-US" altLang="zh-CN" sz="1200">
                <a:latin typeface="Arial" panose="020B0604020202020204" pitchFamily="34" charset="0"/>
                <a:ea typeface="微软雅黑" panose="020B0503020204020204" charset="-122"/>
                <a:sym typeface="+mn-ea"/>
              </a:rPr>
              <a:t> </a:t>
            </a:r>
            <a:endParaRPr lang="en-US" altLang="zh-CN" sz="1200">
              <a:latin typeface="Arial" panose="020B0604020202020204" pitchFamily="34" charset="0"/>
              <a:ea typeface="微软雅黑" panose="020B0503020204020204" charset="-122"/>
              <a:sym typeface="+mn-ea"/>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p:txBody>
      </p:sp>
      <p:sp>
        <p:nvSpPr>
          <p:cNvPr id="38" name="文本框 37"/>
          <p:cNvSpPr txBox="1"/>
          <p:nvPr>
            <p:custDataLst>
              <p:tags r:id="rId20"/>
            </p:custDataLst>
          </p:nvPr>
        </p:nvSpPr>
        <p:spPr>
          <a:xfrm>
            <a:off x="7433945" y="4192905"/>
            <a:ext cx="2876550" cy="1198880"/>
          </a:xfrm>
          <a:prstGeom prst="rect">
            <a:avLst/>
          </a:prstGeom>
          <a:noFill/>
        </p:spPr>
        <p:txBody>
          <a:bodyPr wrap="square" rtlCol="0" anchor="t">
            <a:spAutoFit/>
          </a:bodyPr>
          <a:p>
            <a:pPr algn="l"/>
            <a:r>
              <a:rPr lang="en-US" altLang="zh-CN" sz="1000">
                <a:latin typeface="Arial" panose="020B0604020202020204" pitchFamily="34" charset="0"/>
                <a:ea typeface="微软雅黑" panose="020B0503020204020204" charset="-122"/>
                <a:sym typeface="+mn-ea"/>
              </a:rPr>
              <a:t>Unit</a:t>
            </a:r>
            <a:r>
              <a:rPr lang="en-US" altLang="zh-CN" sz="1200">
                <a:latin typeface="Arial" panose="020B0604020202020204" pitchFamily="34" charset="0"/>
                <a:ea typeface="微软雅黑" panose="020B0503020204020204" charset="-122"/>
                <a:sym typeface="+mn-ea"/>
              </a:rPr>
              <a:t> </a:t>
            </a:r>
            <a:endParaRPr lang="en-US" altLang="zh-CN" sz="1200">
              <a:latin typeface="Arial" panose="020B0604020202020204" pitchFamily="34" charset="0"/>
              <a:ea typeface="微软雅黑" panose="020B0503020204020204" charset="-122"/>
              <a:sym typeface="+mn-ea"/>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a:p>
            <a:pPr algn="l"/>
            <a:r>
              <a:rPr lang="en-US" altLang="zh-CN" sz="1200">
                <a:latin typeface="Arial" panose="020B0604020202020204" pitchFamily="34" charset="0"/>
                <a:ea typeface="微软雅黑" panose="020B0503020204020204" charset="-122"/>
                <a:sym typeface="+mn-ea"/>
              </a:rPr>
              <a:t>Unit </a:t>
            </a:r>
            <a:endParaRPr lang="en-US" altLang="zh-CN" sz="1200">
              <a:latin typeface="Arial" panose="020B0604020202020204" pitchFamily="34" charset="0"/>
              <a:ea typeface="微软雅黑" panose="020B0503020204020204" charset="-122"/>
            </a:endParaRPr>
          </a:p>
          <a:p>
            <a:pPr algn="l"/>
            <a:endParaRPr lang="en-US" altLang="zh-CN" sz="1200">
              <a:latin typeface="Arial" panose="020B0604020202020204" pitchFamily="34" charset="0"/>
              <a:ea typeface="微软雅黑" panose="020B0503020204020204" charset="-122"/>
              <a:sym typeface="+mn-ea"/>
            </a:endParaRPr>
          </a:p>
        </p:txBody>
      </p:sp>
      <p:sp>
        <p:nvSpPr>
          <p:cNvPr id="39" name="space-satellite-station_26249"/>
          <p:cNvSpPr/>
          <p:nvPr/>
        </p:nvSpPr>
        <p:spPr>
          <a:xfrm>
            <a:off x="8434070" y="3190240"/>
            <a:ext cx="452120" cy="387350"/>
          </a:xfrm>
          <a:custGeom>
            <a:avLst/>
            <a:gdLst>
              <a:gd name="T0" fmla="*/ 528 w 2481"/>
              <a:gd name="T1" fmla="*/ 0 h 2481"/>
              <a:gd name="T2" fmla="*/ 715 w 2481"/>
              <a:gd name="T3" fmla="*/ 494 h 2481"/>
              <a:gd name="T4" fmla="*/ 561 w 2481"/>
              <a:gd name="T5" fmla="*/ 340 h 2481"/>
              <a:gd name="T6" fmla="*/ 1055 w 2481"/>
              <a:gd name="T7" fmla="*/ 528 h 2481"/>
              <a:gd name="T8" fmla="*/ 902 w 2481"/>
              <a:gd name="T9" fmla="*/ 681 h 2481"/>
              <a:gd name="T10" fmla="*/ 1089 w 2481"/>
              <a:gd name="T11" fmla="*/ 561 h 2481"/>
              <a:gd name="T12" fmla="*/ 494 w 2481"/>
              <a:gd name="T13" fmla="*/ 340 h 2481"/>
              <a:gd name="T14" fmla="*/ 341 w 2481"/>
              <a:gd name="T15" fmla="*/ 494 h 2481"/>
              <a:gd name="T16" fmla="*/ 528 w 2481"/>
              <a:gd name="T17" fmla="*/ 374 h 2481"/>
              <a:gd name="T18" fmla="*/ 681 w 2481"/>
              <a:gd name="T19" fmla="*/ 528 h 2481"/>
              <a:gd name="T20" fmla="*/ 715 w 2481"/>
              <a:gd name="T21" fmla="*/ 868 h 2481"/>
              <a:gd name="T22" fmla="*/ 153 w 2481"/>
              <a:gd name="T23" fmla="*/ 374 h 2481"/>
              <a:gd name="T24" fmla="*/ 307 w 2481"/>
              <a:gd name="T25" fmla="*/ 528 h 2481"/>
              <a:gd name="T26" fmla="*/ 341 w 2481"/>
              <a:gd name="T27" fmla="*/ 868 h 2481"/>
              <a:gd name="T28" fmla="*/ 187 w 2481"/>
              <a:gd name="T29" fmla="*/ 715 h 2481"/>
              <a:gd name="T30" fmla="*/ 374 w 2481"/>
              <a:gd name="T31" fmla="*/ 902 h 2481"/>
              <a:gd name="T32" fmla="*/ 868 w 2481"/>
              <a:gd name="T33" fmla="*/ 1089 h 2481"/>
              <a:gd name="T34" fmla="*/ 715 w 2481"/>
              <a:gd name="T35" fmla="*/ 1242 h 2481"/>
              <a:gd name="T36" fmla="*/ 1920 w 2481"/>
              <a:gd name="T37" fmla="*/ 1392 h 2481"/>
              <a:gd name="T38" fmla="*/ 1767 w 2481"/>
              <a:gd name="T39" fmla="*/ 1546 h 2481"/>
              <a:gd name="T40" fmla="*/ 1954 w 2481"/>
              <a:gd name="T41" fmla="*/ 1426 h 2481"/>
              <a:gd name="T42" fmla="*/ 2141 w 2481"/>
              <a:gd name="T43" fmla="*/ 1920 h 2481"/>
              <a:gd name="T44" fmla="*/ 1987 w 2481"/>
              <a:gd name="T45" fmla="*/ 1767 h 2481"/>
              <a:gd name="T46" fmla="*/ 2174 w 2481"/>
              <a:gd name="T47" fmla="*/ 1954 h 2481"/>
              <a:gd name="T48" fmla="*/ 2328 w 2481"/>
              <a:gd name="T49" fmla="*/ 1800 h 2481"/>
              <a:gd name="T50" fmla="*/ 978 w 2481"/>
              <a:gd name="T51" fmla="*/ 1728 h 2481"/>
              <a:gd name="T52" fmla="*/ 623 w 2481"/>
              <a:gd name="T53" fmla="*/ 1821 h 2481"/>
              <a:gd name="T54" fmla="*/ 754 w 2481"/>
              <a:gd name="T55" fmla="*/ 1353 h 2481"/>
              <a:gd name="T56" fmla="*/ 902 w 2481"/>
              <a:gd name="T57" fmla="*/ 1055 h 2481"/>
              <a:gd name="T58" fmla="*/ 1055 w 2481"/>
              <a:gd name="T59" fmla="*/ 902 h 2481"/>
              <a:gd name="T60" fmla="*/ 1353 w 2481"/>
              <a:gd name="T61" fmla="*/ 754 h 2481"/>
              <a:gd name="T62" fmla="*/ 1728 w 2481"/>
              <a:gd name="T63" fmla="*/ 1128 h 2481"/>
              <a:gd name="T64" fmla="*/ 1580 w 2481"/>
              <a:gd name="T65" fmla="*/ 1426 h 2481"/>
              <a:gd name="T66" fmla="*/ 1426 w 2481"/>
              <a:gd name="T67" fmla="*/ 1580 h 2481"/>
              <a:gd name="T68" fmla="*/ 1495 w 2481"/>
              <a:gd name="T69" fmla="*/ 821 h 2481"/>
              <a:gd name="T70" fmla="*/ 822 w 2481"/>
              <a:gd name="T71" fmla="*/ 1495 h 2481"/>
              <a:gd name="T72" fmla="*/ 1767 w 2481"/>
              <a:gd name="T73" fmla="*/ 1920 h 2481"/>
              <a:gd name="T74" fmla="*/ 1613 w 2481"/>
              <a:gd name="T75" fmla="*/ 1767 h 2481"/>
              <a:gd name="T76" fmla="*/ 1800 w 2481"/>
              <a:gd name="T77" fmla="*/ 1954 h 2481"/>
              <a:gd name="T78" fmla="*/ 1987 w 2481"/>
              <a:gd name="T79" fmla="*/ 2141 h 2481"/>
              <a:gd name="T80" fmla="*/ 2141 w 2481"/>
              <a:gd name="T81" fmla="*/ 1987 h 2481"/>
              <a:gd name="T82" fmla="*/ 1239 w 2481"/>
              <a:gd name="T83" fmla="*/ 1767 h 2481"/>
              <a:gd name="T84" fmla="*/ 1393 w 2481"/>
              <a:gd name="T85" fmla="*/ 1613 h 2481"/>
              <a:gd name="T86" fmla="*/ 1579 w 2481"/>
              <a:gd name="T87" fmla="*/ 2107 h 2481"/>
              <a:gd name="T88" fmla="*/ 1766 w 2481"/>
              <a:gd name="T89" fmla="*/ 1987 h 2481"/>
              <a:gd name="T90" fmla="*/ 1920 w 2481"/>
              <a:gd name="T91" fmla="*/ 2141 h 2481"/>
              <a:gd name="T92" fmla="*/ 1954 w 2481"/>
              <a:gd name="T93" fmla="*/ 2481 h 2481"/>
              <a:gd name="T94" fmla="*/ 1800 w 2481"/>
              <a:gd name="T95" fmla="*/ 2328 h 2481"/>
              <a:gd name="T96" fmla="*/ 429 w 2481"/>
              <a:gd name="T97" fmla="*/ 1729 h 2481"/>
              <a:gd name="T98" fmla="*/ 776 w 2481"/>
              <a:gd name="T99" fmla="*/ 1980 h 2481"/>
              <a:gd name="T100" fmla="*/ 292 w 2481"/>
              <a:gd name="T101" fmla="*/ 1775 h 2481"/>
              <a:gd name="T102" fmla="*/ 728 w 2481"/>
              <a:gd name="T103" fmla="*/ 2124 h 2481"/>
              <a:gd name="T104" fmla="*/ 228 w 2481"/>
              <a:gd name="T105" fmla="*/ 1796 h 2481"/>
              <a:gd name="T106" fmla="*/ 664 w 2481"/>
              <a:gd name="T107" fmla="*/ 2318 h 2481"/>
              <a:gd name="T108" fmla="*/ 228 w 2481"/>
              <a:gd name="T109" fmla="*/ 1796 h 2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1" h="2481">
                <a:moveTo>
                  <a:pt x="528" y="307"/>
                </a:moveTo>
                <a:lnTo>
                  <a:pt x="374" y="153"/>
                </a:lnTo>
                <a:lnTo>
                  <a:pt x="528" y="0"/>
                </a:lnTo>
                <a:lnTo>
                  <a:pt x="681" y="153"/>
                </a:lnTo>
                <a:lnTo>
                  <a:pt x="528" y="307"/>
                </a:lnTo>
                <a:close/>
                <a:moveTo>
                  <a:pt x="715" y="494"/>
                </a:moveTo>
                <a:lnTo>
                  <a:pt x="868" y="341"/>
                </a:lnTo>
                <a:lnTo>
                  <a:pt x="715" y="187"/>
                </a:lnTo>
                <a:lnTo>
                  <a:pt x="561" y="340"/>
                </a:lnTo>
                <a:lnTo>
                  <a:pt x="715" y="494"/>
                </a:lnTo>
                <a:close/>
                <a:moveTo>
                  <a:pt x="902" y="681"/>
                </a:moveTo>
                <a:lnTo>
                  <a:pt x="1055" y="528"/>
                </a:lnTo>
                <a:lnTo>
                  <a:pt x="902" y="374"/>
                </a:lnTo>
                <a:lnTo>
                  <a:pt x="748" y="528"/>
                </a:lnTo>
                <a:lnTo>
                  <a:pt x="902" y="681"/>
                </a:lnTo>
                <a:close/>
                <a:moveTo>
                  <a:pt x="1089" y="868"/>
                </a:moveTo>
                <a:lnTo>
                  <a:pt x="1242" y="715"/>
                </a:lnTo>
                <a:lnTo>
                  <a:pt x="1089" y="561"/>
                </a:lnTo>
                <a:lnTo>
                  <a:pt x="936" y="715"/>
                </a:lnTo>
                <a:lnTo>
                  <a:pt x="1089" y="868"/>
                </a:lnTo>
                <a:close/>
                <a:moveTo>
                  <a:pt x="494" y="340"/>
                </a:moveTo>
                <a:lnTo>
                  <a:pt x="341" y="187"/>
                </a:lnTo>
                <a:lnTo>
                  <a:pt x="187" y="340"/>
                </a:lnTo>
                <a:lnTo>
                  <a:pt x="341" y="494"/>
                </a:lnTo>
                <a:lnTo>
                  <a:pt x="494" y="340"/>
                </a:lnTo>
                <a:close/>
                <a:moveTo>
                  <a:pt x="681" y="528"/>
                </a:moveTo>
                <a:lnTo>
                  <a:pt x="528" y="374"/>
                </a:lnTo>
                <a:lnTo>
                  <a:pt x="374" y="528"/>
                </a:lnTo>
                <a:lnTo>
                  <a:pt x="528" y="681"/>
                </a:lnTo>
                <a:lnTo>
                  <a:pt x="681" y="528"/>
                </a:lnTo>
                <a:close/>
                <a:moveTo>
                  <a:pt x="715" y="561"/>
                </a:moveTo>
                <a:lnTo>
                  <a:pt x="561" y="715"/>
                </a:lnTo>
                <a:lnTo>
                  <a:pt x="715" y="868"/>
                </a:lnTo>
                <a:lnTo>
                  <a:pt x="868" y="715"/>
                </a:lnTo>
                <a:lnTo>
                  <a:pt x="715" y="561"/>
                </a:lnTo>
                <a:close/>
                <a:moveTo>
                  <a:pt x="153" y="374"/>
                </a:moveTo>
                <a:lnTo>
                  <a:pt x="0" y="528"/>
                </a:lnTo>
                <a:lnTo>
                  <a:pt x="154" y="681"/>
                </a:lnTo>
                <a:lnTo>
                  <a:pt x="307" y="528"/>
                </a:lnTo>
                <a:lnTo>
                  <a:pt x="153" y="374"/>
                </a:lnTo>
                <a:close/>
                <a:moveTo>
                  <a:pt x="187" y="715"/>
                </a:moveTo>
                <a:lnTo>
                  <a:pt x="341" y="868"/>
                </a:lnTo>
                <a:lnTo>
                  <a:pt x="494" y="715"/>
                </a:lnTo>
                <a:lnTo>
                  <a:pt x="341" y="561"/>
                </a:lnTo>
                <a:lnTo>
                  <a:pt x="187" y="715"/>
                </a:lnTo>
                <a:close/>
                <a:moveTo>
                  <a:pt x="681" y="902"/>
                </a:moveTo>
                <a:lnTo>
                  <a:pt x="528" y="748"/>
                </a:lnTo>
                <a:lnTo>
                  <a:pt x="374" y="902"/>
                </a:lnTo>
                <a:lnTo>
                  <a:pt x="528" y="1055"/>
                </a:lnTo>
                <a:lnTo>
                  <a:pt x="681" y="902"/>
                </a:lnTo>
                <a:close/>
                <a:moveTo>
                  <a:pt x="868" y="1089"/>
                </a:moveTo>
                <a:lnTo>
                  <a:pt x="715" y="935"/>
                </a:lnTo>
                <a:lnTo>
                  <a:pt x="561" y="1089"/>
                </a:lnTo>
                <a:lnTo>
                  <a:pt x="715" y="1242"/>
                </a:lnTo>
                <a:lnTo>
                  <a:pt x="868" y="1089"/>
                </a:lnTo>
                <a:close/>
                <a:moveTo>
                  <a:pt x="1767" y="1546"/>
                </a:moveTo>
                <a:lnTo>
                  <a:pt x="1920" y="1392"/>
                </a:lnTo>
                <a:lnTo>
                  <a:pt x="1767" y="1239"/>
                </a:lnTo>
                <a:lnTo>
                  <a:pt x="1613" y="1392"/>
                </a:lnTo>
                <a:lnTo>
                  <a:pt x="1767" y="1546"/>
                </a:lnTo>
                <a:close/>
                <a:moveTo>
                  <a:pt x="1954" y="1733"/>
                </a:moveTo>
                <a:lnTo>
                  <a:pt x="2107" y="1579"/>
                </a:lnTo>
                <a:lnTo>
                  <a:pt x="1954" y="1426"/>
                </a:lnTo>
                <a:lnTo>
                  <a:pt x="1800" y="1579"/>
                </a:lnTo>
                <a:lnTo>
                  <a:pt x="1954" y="1733"/>
                </a:lnTo>
                <a:close/>
                <a:moveTo>
                  <a:pt x="2141" y="1920"/>
                </a:moveTo>
                <a:lnTo>
                  <a:pt x="2294" y="1767"/>
                </a:lnTo>
                <a:lnTo>
                  <a:pt x="2141" y="1613"/>
                </a:lnTo>
                <a:lnTo>
                  <a:pt x="1987" y="1767"/>
                </a:lnTo>
                <a:lnTo>
                  <a:pt x="2141" y="1920"/>
                </a:lnTo>
                <a:close/>
                <a:moveTo>
                  <a:pt x="2328" y="1800"/>
                </a:moveTo>
                <a:lnTo>
                  <a:pt x="2174" y="1954"/>
                </a:lnTo>
                <a:lnTo>
                  <a:pt x="2328" y="2107"/>
                </a:lnTo>
                <a:lnTo>
                  <a:pt x="2481" y="1954"/>
                </a:lnTo>
                <a:lnTo>
                  <a:pt x="2328" y="1800"/>
                </a:lnTo>
                <a:close/>
                <a:moveTo>
                  <a:pt x="1409" y="1447"/>
                </a:moveTo>
                <a:lnTo>
                  <a:pt x="1128" y="1728"/>
                </a:lnTo>
                <a:cubicBezTo>
                  <a:pt x="1087" y="1769"/>
                  <a:pt x="1020" y="1769"/>
                  <a:pt x="978" y="1728"/>
                </a:cubicBezTo>
                <a:lnTo>
                  <a:pt x="885" y="1634"/>
                </a:lnTo>
                <a:lnTo>
                  <a:pt x="660" y="1859"/>
                </a:lnTo>
                <a:lnTo>
                  <a:pt x="623" y="1821"/>
                </a:lnTo>
                <a:lnTo>
                  <a:pt x="847" y="1597"/>
                </a:lnTo>
                <a:lnTo>
                  <a:pt x="754" y="1503"/>
                </a:lnTo>
                <a:cubicBezTo>
                  <a:pt x="712" y="1462"/>
                  <a:pt x="713" y="1394"/>
                  <a:pt x="754" y="1353"/>
                </a:cubicBezTo>
                <a:lnTo>
                  <a:pt x="1035" y="1072"/>
                </a:lnTo>
                <a:lnTo>
                  <a:pt x="960" y="997"/>
                </a:lnTo>
                <a:lnTo>
                  <a:pt x="902" y="1055"/>
                </a:lnTo>
                <a:lnTo>
                  <a:pt x="748" y="902"/>
                </a:lnTo>
                <a:lnTo>
                  <a:pt x="902" y="748"/>
                </a:lnTo>
                <a:lnTo>
                  <a:pt x="1055" y="902"/>
                </a:lnTo>
                <a:lnTo>
                  <a:pt x="997" y="960"/>
                </a:lnTo>
                <a:lnTo>
                  <a:pt x="1072" y="1035"/>
                </a:lnTo>
                <a:lnTo>
                  <a:pt x="1353" y="754"/>
                </a:lnTo>
                <a:cubicBezTo>
                  <a:pt x="1394" y="712"/>
                  <a:pt x="1462" y="712"/>
                  <a:pt x="1503" y="754"/>
                </a:cubicBezTo>
                <a:lnTo>
                  <a:pt x="1728" y="978"/>
                </a:lnTo>
                <a:cubicBezTo>
                  <a:pt x="1769" y="1020"/>
                  <a:pt x="1769" y="1087"/>
                  <a:pt x="1728" y="1128"/>
                </a:cubicBezTo>
                <a:lnTo>
                  <a:pt x="1446" y="1409"/>
                </a:lnTo>
                <a:lnTo>
                  <a:pt x="1522" y="1484"/>
                </a:lnTo>
                <a:lnTo>
                  <a:pt x="1580" y="1426"/>
                </a:lnTo>
                <a:lnTo>
                  <a:pt x="1733" y="1579"/>
                </a:lnTo>
                <a:lnTo>
                  <a:pt x="1580" y="1733"/>
                </a:lnTo>
                <a:lnTo>
                  <a:pt x="1426" y="1580"/>
                </a:lnTo>
                <a:lnTo>
                  <a:pt x="1484" y="1521"/>
                </a:lnTo>
                <a:lnTo>
                  <a:pt x="1409" y="1447"/>
                </a:lnTo>
                <a:close/>
                <a:moveTo>
                  <a:pt x="1495" y="821"/>
                </a:moveTo>
                <a:cubicBezTo>
                  <a:pt x="1459" y="784"/>
                  <a:pt x="1398" y="784"/>
                  <a:pt x="1361" y="821"/>
                </a:cubicBezTo>
                <a:lnTo>
                  <a:pt x="822" y="1360"/>
                </a:lnTo>
                <a:cubicBezTo>
                  <a:pt x="784" y="1397"/>
                  <a:pt x="784" y="1458"/>
                  <a:pt x="822" y="1495"/>
                </a:cubicBezTo>
                <a:lnTo>
                  <a:pt x="1495" y="821"/>
                </a:lnTo>
                <a:close/>
                <a:moveTo>
                  <a:pt x="1613" y="1767"/>
                </a:moveTo>
                <a:lnTo>
                  <a:pt x="1767" y="1920"/>
                </a:lnTo>
                <a:lnTo>
                  <a:pt x="1920" y="1767"/>
                </a:lnTo>
                <a:lnTo>
                  <a:pt x="1767" y="1613"/>
                </a:lnTo>
                <a:lnTo>
                  <a:pt x="1613" y="1767"/>
                </a:lnTo>
                <a:close/>
                <a:moveTo>
                  <a:pt x="2107" y="1954"/>
                </a:moveTo>
                <a:lnTo>
                  <a:pt x="1954" y="1800"/>
                </a:lnTo>
                <a:lnTo>
                  <a:pt x="1800" y="1954"/>
                </a:lnTo>
                <a:lnTo>
                  <a:pt x="1954" y="2107"/>
                </a:lnTo>
                <a:lnTo>
                  <a:pt x="2107" y="1954"/>
                </a:lnTo>
                <a:close/>
                <a:moveTo>
                  <a:pt x="1987" y="2141"/>
                </a:moveTo>
                <a:lnTo>
                  <a:pt x="2141" y="2294"/>
                </a:lnTo>
                <a:lnTo>
                  <a:pt x="2294" y="2141"/>
                </a:lnTo>
                <a:lnTo>
                  <a:pt x="2141" y="1987"/>
                </a:lnTo>
                <a:lnTo>
                  <a:pt x="1987" y="2141"/>
                </a:lnTo>
                <a:close/>
                <a:moveTo>
                  <a:pt x="1393" y="1613"/>
                </a:moveTo>
                <a:lnTo>
                  <a:pt x="1239" y="1767"/>
                </a:lnTo>
                <a:lnTo>
                  <a:pt x="1393" y="1920"/>
                </a:lnTo>
                <a:lnTo>
                  <a:pt x="1546" y="1767"/>
                </a:lnTo>
                <a:lnTo>
                  <a:pt x="1393" y="1613"/>
                </a:lnTo>
                <a:close/>
                <a:moveTo>
                  <a:pt x="1579" y="1800"/>
                </a:moveTo>
                <a:lnTo>
                  <a:pt x="1426" y="1954"/>
                </a:lnTo>
                <a:lnTo>
                  <a:pt x="1579" y="2107"/>
                </a:lnTo>
                <a:lnTo>
                  <a:pt x="1733" y="1954"/>
                </a:lnTo>
                <a:lnTo>
                  <a:pt x="1579" y="1800"/>
                </a:lnTo>
                <a:close/>
                <a:moveTo>
                  <a:pt x="1766" y="1987"/>
                </a:moveTo>
                <a:lnTo>
                  <a:pt x="1613" y="2141"/>
                </a:lnTo>
                <a:lnTo>
                  <a:pt x="1766" y="2294"/>
                </a:lnTo>
                <a:lnTo>
                  <a:pt x="1920" y="2141"/>
                </a:lnTo>
                <a:lnTo>
                  <a:pt x="1766" y="1987"/>
                </a:lnTo>
                <a:close/>
                <a:moveTo>
                  <a:pt x="1800" y="2328"/>
                </a:moveTo>
                <a:lnTo>
                  <a:pt x="1954" y="2481"/>
                </a:lnTo>
                <a:lnTo>
                  <a:pt x="2107" y="2328"/>
                </a:lnTo>
                <a:lnTo>
                  <a:pt x="1954" y="2174"/>
                </a:lnTo>
                <a:lnTo>
                  <a:pt x="1800" y="2328"/>
                </a:lnTo>
                <a:close/>
                <a:moveTo>
                  <a:pt x="560" y="1922"/>
                </a:moveTo>
                <a:cubicBezTo>
                  <a:pt x="501" y="1863"/>
                  <a:pt x="484" y="1781"/>
                  <a:pt x="501" y="1705"/>
                </a:cubicBezTo>
                <a:lnTo>
                  <a:pt x="429" y="1729"/>
                </a:lnTo>
                <a:cubicBezTo>
                  <a:pt x="421" y="1815"/>
                  <a:pt x="446" y="1903"/>
                  <a:pt x="512" y="1969"/>
                </a:cubicBezTo>
                <a:cubicBezTo>
                  <a:pt x="578" y="2035"/>
                  <a:pt x="666" y="2060"/>
                  <a:pt x="752" y="2052"/>
                </a:cubicBezTo>
                <a:lnTo>
                  <a:pt x="776" y="1980"/>
                </a:lnTo>
                <a:cubicBezTo>
                  <a:pt x="701" y="1998"/>
                  <a:pt x="618" y="1981"/>
                  <a:pt x="560" y="1922"/>
                </a:cubicBezTo>
                <a:close/>
                <a:moveTo>
                  <a:pt x="358" y="1753"/>
                </a:moveTo>
                <a:lnTo>
                  <a:pt x="292" y="1775"/>
                </a:lnTo>
                <a:cubicBezTo>
                  <a:pt x="297" y="1880"/>
                  <a:pt x="338" y="1984"/>
                  <a:pt x="417" y="2064"/>
                </a:cubicBezTo>
                <a:cubicBezTo>
                  <a:pt x="497" y="2144"/>
                  <a:pt x="601" y="2185"/>
                  <a:pt x="707" y="2189"/>
                </a:cubicBezTo>
                <a:lnTo>
                  <a:pt x="728" y="2124"/>
                </a:lnTo>
                <a:cubicBezTo>
                  <a:pt x="633" y="2124"/>
                  <a:pt x="538" y="2089"/>
                  <a:pt x="465" y="2017"/>
                </a:cubicBezTo>
                <a:cubicBezTo>
                  <a:pt x="392" y="1944"/>
                  <a:pt x="357" y="1848"/>
                  <a:pt x="358" y="1753"/>
                </a:cubicBezTo>
                <a:close/>
                <a:moveTo>
                  <a:pt x="228" y="1796"/>
                </a:moveTo>
                <a:lnTo>
                  <a:pt x="163" y="1818"/>
                </a:lnTo>
                <a:cubicBezTo>
                  <a:pt x="176" y="1942"/>
                  <a:pt x="228" y="2063"/>
                  <a:pt x="323" y="2158"/>
                </a:cubicBezTo>
                <a:cubicBezTo>
                  <a:pt x="418" y="2253"/>
                  <a:pt x="539" y="2305"/>
                  <a:pt x="664" y="2318"/>
                </a:cubicBezTo>
                <a:lnTo>
                  <a:pt x="685" y="2253"/>
                </a:lnTo>
                <a:cubicBezTo>
                  <a:pt x="570" y="2245"/>
                  <a:pt x="458" y="2199"/>
                  <a:pt x="370" y="2111"/>
                </a:cubicBezTo>
                <a:cubicBezTo>
                  <a:pt x="283" y="2023"/>
                  <a:pt x="237" y="1911"/>
                  <a:pt x="228" y="179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cxnSp>
        <p:nvCxnSpPr>
          <p:cNvPr id="40" name="直接连接符 39"/>
          <p:cNvCxnSpPr/>
          <p:nvPr/>
        </p:nvCxnSpPr>
        <p:spPr>
          <a:xfrm flipH="1">
            <a:off x="7785100" y="3587115"/>
            <a:ext cx="699770" cy="605790"/>
          </a:xfrm>
          <a:prstGeom prst="line">
            <a:avLst/>
          </a:prstGeom>
          <a:ln w="28575" cmpd="dbl">
            <a:solidFill>
              <a:schemeClr val="accent1">
                <a:shade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8358505" y="3587115"/>
            <a:ext cx="139065" cy="674370"/>
          </a:xfrm>
          <a:prstGeom prst="line">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21"/>
            </p:custDataLst>
          </p:nvPr>
        </p:nvCxnSpPr>
        <p:spPr>
          <a:xfrm>
            <a:off x="8484870" y="3587115"/>
            <a:ext cx="335280" cy="1072515"/>
          </a:xfrm>
          <a:prstGeom prst="line">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22"/>
            </p:custDataLst>
          </p:nvPr>
        </p:nvCxnSpPr>
        <p:spPr>
          <a:xfrm>
            <a:off x="8484870" y="3587115"/>
            <a:ext cx="802640" cy="1072515"/>
          </a:xfrm>
          <a:prstGeom prst="line">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曲线连接符 43"/>
          <p:cNvCxnSpPr/>
          <p:nvPr/>
        </p:nvCxnSpPr>
        <p:spPr>
          <a:xfrm>
            <a:off x="8256905" y="4039870"/>
            <a:ext cx="507365" cy="3175"/>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9003665" y="3825240"/>
            <a:ext cx="1840865" cy="306705"/>
          </a:xfrm>
          <a:prstGeom prst="rect">
            <a:avLst/>
          </a:prstGeom>
        </p:spPr>
        <p:txBody>
          <a:bodyPr wrap="square">
            <a:spAutoFit/>
          </a:bodyPr>
          <a:p>
            <a:pPr algn="l"/>
            <a:r>
              <a:rPr lang="en-US" altLang="zh-CN" sz="1400" dirty="0">
                <a:latin typeface="Arial" panose="020B0604020202020204" pitchFamily="34" charset="0"/>
                <a:ea typeface="微软雅黑" panose="020B0503020204020204" charset="-122"/>
                <a:cs typeface="Arial" panose="020B0604020202020204" pitchFamily="34" charset="0"/>
              </a:rPr>
              <a:t>Beam Sweeping</a:t>
            </a:r>
            <a:endParaRPr lang="en-US" altLang="zh-CN" sz="1400" dirty="0">
              <a:latin typeface="Arial" panose="020B0604020202020204" pitchFamily="34" charset="0"/>
              <a:ea typeface="微软雅黑" panose="020B0503020204020204" charset="-122"/>
              <a:cs typeface="Arial" panose="020B0604020202020204" pitchFamily="34" charset="0"/>
            </a:endParaRPr>
          </a:p>
        </p:txBody>
      </p:sp>
    </p:spTree>
    <p:custDataLst>
      <p:tags r:id="rId2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03752" y="840163"/>
            <a:ext cx="4725448" cy="430883"/>
            <a:chOff x="431365" y="884716"/>
            <a:chExt cx="3922921" cy="430883"/>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3922921" cy="430883"/>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Motivations/Background</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317547" y="1229557"/>
            <a:ext cx="11556906" cy="5146794"/>
          </a:xfrm>
          <a:prstGeom prst="rect">
            <a:avLst/>
          </a:prstGeom>
          <a:noFill/>
          <a:ln w="12700">
            <a:solidFill>
              <a:schemeClr val="accent1"/>
            </a:solidFill>
          </a:ln>
        </p:spPr>
        <p:txBody>
          <a:bodyPr wrap="square">
            <a:spAutoFit/>
          </a:bodyPr>
          <a:lstStyle/>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Rel-18, satellite switching without PCI change was supported to reduce the UE complexity and power consumption during the satellite switching.</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Hard satellite switching</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RAN1#113, satellite switching without PCI change was considered as feasible for hard satellite switching. And RAN2 has began the work based on the context of hard satellite switching. </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Soft satellite switching</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RAN1#114 meeting, it was concluded that the soft satellite switching is also feasible based on some conditions. </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Due to limited TU, no further technical discussion was carried out in RAN1</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a:p>
            <a:pPr marL="1085850" lvl="2" indent="-171450">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Under those conditions, the same UE behavior was assumed for both hard satellite switching and soft satellite switching.</a:t>
            </a:r>
            <a:endParaRPr lang="en-US" altLang="zh-CN" sz="1600" dirty="0">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7"/>
          <p:cNvSpPr txBox="1"/>
          <p:nvPr/>
        </p:nvSpPr>
        <p:spPr>
          <a:xfrm>
            <a:off x="957580" y="101600"/>
            <a:ext cx="8402955" cy="521970"/>
          </a:xfrm>
          <a:prstGeom prst="rect">
            <a:avLst/>
          </a:prstGeom>
          <a:noFill/>
        </p:spPr>
        <p:txBody>
          <a:bodyPr wrap="square">
            <a:spAutoFit/>
          </a:bodyPr>
          <a:lstStyle/>
          <a:p>
            <a:pPr>
              <a:buNone/>
            </a:pPr>
            <a:r>
              <a:rPr lang="en-US" altLang="zh-CN" sz="2800" b="1" dirty="0">
                <a:solidFill>
                  <a:schemeClr val="tx1"/>
                </a:solidFill>
                <a:latin typeface="Arial" panose="020B0604020202020204" pitchFamily="34" charset="0"/>
                <a:cs typeface="Arial" panose="020B0604020202020204" pitchFamily="34" charset="0"/>
                <a:sym typeface="+mn-ea"/>
              </a:rPr>
              <a:t>NTN Mobility enhancement for</a:t>
            </a:r>
            <a:r>
              <a:rPr lang="zh-CN" altLang="en-US" sz="2800" b="1" dirty="0">
                <a:solidFill>
                  <a:schemeClr val="tx1"/>
                </a:solidFill>
                <a:latin typeface="Arial" panose="020B0604020202020204" pitchFamily="34" charset="0"/>
                <a:cs typeface="Arial" panose="020B0604020202020204" pitchFamily="34" charset="0"/>
                <a:sym typeface="+mn-ea"/>
              </a:rPr>
              <a:t> </a:t>
            </a:r>
            <a:r>
              <a:rPr lang="en-US" altLang="zh-CN" sz="2800" b="1" dirty="0">
                <a:solidFill>
                  <a:schemeClr val="tx1"/>
                </a:solidFill>
                <a:latin typeface="Arial" panose="020B0604020202020204" pitchFamily="34" charset="0"/>
                <a:cs typeface="Arial" panose="020B0604020202020204" pitchFamily="34" charset="0"/>
                <a:sym typeface="+mn-ea"/>
              </a:rPr>
              <a:t>PCI unchanged</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graphicFrame>
        <p:nvGraphicFramePr>
          <p:cNvPr id="22" name="对象 21"/>
          <p:cNvGraphicFramePr/>
          <p:nvPr/>
        </p:nvGraphicFramePr>
        <p:xfrm>
          <a:off x="8165371" y="3335669"/>
          <a:ext cx="3584105" cy="2404232"/>
        </p:xfrm>
        <a:graphic>
          <a:graphicData uri="http://schemas.openxmlformats.org/presentationml/2006/ole">
            <mc:AlternateContent xmlns:mc="http://schemas.openxmlformats.org/markup-compatibility/2006">
              <mc:Choice xmlns:v="urn:schemas-microsoft-com:vml" Requires="v">
                <p:oleObj spid="_x0000_s1044" name="" r:id="rId1" imgW="8336915" imgH="5029200" progId="Visio.Drawing.11">
                  <p:embed/>
                </p:oleObj>
              </mc:Choice>
              <mc:Fallback>
                <p:oleObj name="" r:id="rId1" imgW="8336915" imgH="5029200" progId="Visio.Drawing.11">
                  <p:embed/>
                  <p:pic>
                    <p:nvPicPr>
                      <p:cNvPr id="0" name="对象 21"/>
                      <p:cNvPicPr/>
                      <p:nvPr/>
                    </p:nvPicPr>
                    <p:blipFill>
                      <a:blip r:embed="rId2"/>
                      <a:stretch>
                        <a:fillRect/>
                      </a:stretch>
                    </p:blipFill>
                    <p:spPr>
                      <a:xfrm>
                        <a:off x="8165371" y="3335669"/>
                        <a:ext cx="3584105" cy="2404232"/>
                      </a:xfrm>
                      <a:prstGeom prst="rect">
                        <a:avLst/>
                      </a:prstGeom>
                    </p:spPr>
                  </p:pic>
                </p:oleObj>
              </mc:Fallback>
            </mc:AlternateContent>
          </a:graphicData>
        </a:graphic>
      </p:graphicFrame>
      <p:pic>
        <p:nvPicPr>
          <p:cNvPr id="8" name="图片 7"/>
          <p:cNvPicPr>
            <a:picLocks noChangeAspect="1"/>
          </p:cNvPicPr>
          <p:nvPr/>
        </p:nvPicPr>
        <p:blipFill>
          <a:blip r:embed="rId3"/>
          <a:stretch>
            <a:fillRect/>
          </a:stretch>
        </p:blipFill>
        <p:spPr>
          <a:xfrm>
            <a:off x="877283" y="3266189"/>
            <a:ext cx="7163111" cy="2126296"/>
          </a:xfrm>
          <a:prstGeom prst="rect">
            <a:avLst/>
          </a:prstGeom>
          <a:ln>
            <a:solidFill>
              <a:schemeClr val="tx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03752" y="598863"/>
            <a:ext cx="9427845" cy="427990"/>
            <a:chOff x="431365" y="884716"/>
            <a:chExt cx="5607137" cy="427990"/>
          </a:xfrm>
        </p:grpSpPr>
        <p:sp>
          <p:nvSpPr>
            <p:cNvPr id="3" name="矩形 2"/>
            <p:cNvSpPr/>
            <p:nvPr/>
          </p:nvSpPr>
          <p:spPr>
            <a:xfrm>
              <a:off x="431365" y="920276"/>
              <a:ext cx="5439078" cy="35369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5607137"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Further consideration for supporting soft switching without PCI changed</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317547" y="988257"/>
            <a:ext cx="11556906" cy="3538220"/>
          </a:xfrm>
          <a:prstGeom prst="rect">
            <a:avLst/>
          </a:prstGeom>
          <a:noFill/>
          <a:ln w="12700">
            <a:solidFill>
              <a:schemeClr val="accent1"/>
            </a:solidFill>
          </a:ln>
        </p:spPr>
        <p:txBody>
          <a:bodyPr wrap="square">
            <a:spAutoFit/>
          </a:bodyPr>
          <a:lstStyle/>
          <a:p>
            <a:pPr marL="171450" indent="-171450" algn="l" fontAlgn="auto">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SSB collisions and measurements were observed during the discussion. Limited standard efforts can solve the issue and reduce the complexity of implementation. </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628650" lvl="1" indent="-171450">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For SSB collisions, “</a:t>
            </a: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Interference avoidance/mitigation between two satellites may potentially be done by </a:t>
            </a:r>
            <a:r>
              <a:rPr lang="en-US" altLang="zh-CN" sz="1400" i="1" kern="100" dirty="0" err="1">
                <a:solidFill>
                  <a:schemeClr val="tx1"/>
                </a:solidFill>
                <a:effectLst/>
                <a:latin typeface="Arial" panose="020B0604020202020204" pitchFamily="34" charset="0"/>
                <a:ea typeface="宋体" panose="02010600030101010101" pitchFamily="2" charset="-122"/>
                <a:cs typeface="Arial" panose="020B0604020202020204" pitchFamily="34" charset="0"/>
              </a:rPr>
              <a:t>gNB</a:t>
            </a: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 implementation</a:t>
            </a: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least to ensure non-colliding SSB with same PCI at UE </a:t>
            </a:r>
            <a:r>
              <a:rPr lang="en-US" altLang="zh-CN" sz="1400" i="1" kern="100" dirty="0">
                <a:solidFill>
                  <a:schemeClr val="tx1"/>
                </a:solidFill>
                <a:latin typeface="Arial" panose="020B0604020202020204" pitchFamily="34" charset="0"/>
                <a:ea typeface="宋体" panose="02010600030101010101" pitchFamily="2" charset="-122"/>
                <a:cs typeface="Arial" panose="020B0604020202020204" pitchFamily="34" charset="0"/>
              </a:rPr>
              <a:t>side.</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rPr>
              <a:t>”, This can be achieved, e.g.,  by assigning different SSB index for different satellites. Then legacy UEs can be operated for PCI unchanged. However, further investigations on the feasibility is expected, including performance and potential specification impact.</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endParaRPr>
          </a:p>
          <a:p>
            <a:pPr marL="628650" lvl="1" indent="-171450">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rPr>
              <a:t>For measurement, </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endParaRPr>
          </a:p>
          <a:p>
            <a:pPr marL="1085850" lvl="2" indent="-171450">
              <a:buFont typeface="Arial" panose="020B0604020202020204" pitchFamily="34" charset="0"/>
              <a:buChar char="•"/>
            </a:pPr>
            <a:r>
              <a:rPr lang="en-US" altLang="zh-CN" sz="1400" kern="100" dirty="0">
                <a:solidFill>
                  <a:schemeClr val="tx1"/>
                </a:solidFill>
                <a:latin typeface="Arial" panose="020B0604020202020204" pitchFamily="34" charset="0"/>
                <a:ea typeface="宋体" panose="02010600030101010101" pitchFamily="2" charset="-122"/>
                <a:cs typeface="Arial" panose="020B0604020202020204" pitchFamily="34" charset="0"/>
              </a:rPr>
              <a:t>The following behaviors are assumed from RAN1 considerations</a:t>
            </a:r>
            <a:endParaRPr lang="en-US" altLang="zh-CN" sz="1400" kern="100" dirty="0">
              <a:solidFill>
                <a:schemeClr val="tx1"/>
              </a:solidFill>
              <a:latin typeface="Arial" panose="020B0604020202020204" pitchFamily="34" charset="0"/>
              <a:ea typeface="宋体" panose="02010600030101010101" pitchFamily="2" charset="-122"/>
              <a:cs typeface="Arial" panose="020B0604020202020204" pitchFamily="34" charset="0"/>
            </a:endParaRPr>
          </a:p>
          <a:p>
            <a:pPr marL="1543050" lvl="3" indent="-171450">
              <a:buFont typeface="Arial" panose="020B0604020202020204" pitchFamily="34" charset="0"/>
              <a:buChar char="•"/>
            </a:pP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#1: UE is provided with the information on new common TA, </a:t>
            </a:r>
            <a:r>
              <a:rPr lang="en-US" altLang="zh-CN" sz="1400" i="1" kern="100" dirty="0" err="1">
                <a:solidFill>
                  <a:schemeClr val="tx1"/>
                </a:solidFill>
                <a:effectLst/>
                <a:latin typeface="Arial" panose="020B0604020202020204" pitchFamily="34" charset="0"/>
                <a:ea typeface="宋体" panose="02010600030101010101" pitchFamily="2" charset="-122"/>
                <a:cs typeface="Arial" panose="020B0604020202020204" pitchFamily="34" charset="0"/>
              </a:rPr>
              <a:t>K_mac</a:t>
            </a: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 ephemeris and cell-specific K-offset are applied during resynchronization to new satellite.</a:t>
            </a:r>
            <a:endPar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marL="1543050" lvl="3" indent="-171450">
              <a:buFont typeface="Arial" panose="020B0604020202020204" pitchFamily="34" charset="0"/>
              <a:buChar char="•"/>
            </a:pPr>
            <a:r>
              <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rPr>
              <a:t>#2: UE may be provided with the information if needed to detect the SSB of the new satellite for soft satellite switching.</a:t>
            </a:r>
            <a:endParaRPr lang="en-US" altLang="zh-CN" sz="1400" i="1" kern="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marL="1085850" lvl="2" indent="-171450">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Assumption #1 is compatible for legacy UEs for PCI unchanged deployment.</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085850" lvl="2" indent="-171450">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Assumption #2 is not compatible for legacy UEs. Since legacy UE does not have these new information. Such that legacy UEs cannot detect the</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new</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satellite</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for</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soft</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satellite</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switching. New UEs should be OK to operate so.</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085850" lvl="2" indent="-171450">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In addition, considering the HO case of TN to NTN which is less discussed in R17/R18,  mobility enhancements for this case are expected to be further considered.</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7"/>
          <p:cNvSpPr txBox="1"/>
          <p:nvPr/>
        </p:nvSpPr>
        <p:spPr>
          <a:xfrm>
            <a:off x="957662" y="101642"/>
            <a:ext cx="10276123" cy="521970"/>
          </a:xfrm>
          <a:prstGeom prst="rect">
            <a:avLst/>
          </a:prstGeom>
          <a:noFill/>
        </p:spPr>
        <p:txBody>
          <a:bodyPr wrap="square">
            <a:spAutoFit/>
          </a:bodyPr>
          <a:lstStyle/>
          <a:p>
            <a:pPr>
              <a:buNone/>
            </a:pPr>
            <a:r>
              <a:rPr lang="en-US" altLang="zh-CN" sz="2800" b="1" dirty="0">
                <a:latin typeface="Arial" panose="020B0604020202020204" pitchFamily="34" charset="0"/>
                <a:cs typeface="Arial" panose="020B0604020202020204" pitchFamily="34" charset="0"/>
                <a:sym typeface="+mn-ea"/>
              </a:rPr>
              <a:t>NTN Mobility enhancement </a:t>
            </a:r>
            <a:r>
              <a:rPr lang="en-US" altLang="zh-CN" sz="2800" b="1" dirty="0">
                <a:solidFill>
                  <a:schemeClr val="tx1"/>
                </a:solidFill>
                <a:latin typeface="Arial" panose="020B0604020202020204" pitchFamily="34" charset="0"/>
                <a:cs typeface="Arial" panose="020B0604020202020204" pitchFamily="34" charset="0"/>
                <a:sym typeface="+mn-ea"/>
              </a:rPr>
              <a:t>for</a:t>
            </a:r>
            <a:r>
              <a:rPr lang="zh-CN" altLang="en-US" sz="2800" b="1" dirty="0">
                <a:solidFill>
                  <a:schemeClr val="tx1"/>
                </a:solidFill>
                <a:latin typeface="Arial" panose="020B0604020202020204" pitchFamily="34" charset="0"/>
                <a:cs typeface="Arial" panose="020B0604020202020204" pitchFamily="34" charset="0"/>
                <a:sym typeface="+mn-ea"/>
              </a:rPr>
              <a:t> </a:t>
            </a:r>
            <a:r>
              <a:rPr lang="en-US" altLang="zh-CN" sz="2800" b="1" dirty="0">
                <a:solidFill>
                  <a:schemeClr val="tx1"/>
                </a:solidFill>
                <a:latin typeface="Arial" panose="020B0604020202020204" pitchFamily="34" charset="0"/>
                <a:cs typeface="Arial" panose="020B0604020202020204" pitchFamily="34" charset="0"/>
                <a:sym typeface="+mn-ea"/>
              </a:rPr>
              <a:t>PCI unchanged</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9" name="文本框 30"/>
          <p:cNvSpPr txBox="1"/>
          <p:nvPr/>
        </p:nvSpPr>
        <p:spPr>
          <a:xfrm>
            <a:off x="317547" y="4955676"/>
            <a:ext cx="8610553" cy="1815882"/>
          </a:xfrm>
          <a:prstGeom prst="rect">
            <a:avLst/>
          </a:prstGeom>
          <a:noFill/>
          <a:ln w="12700">
            <a:solidFill>
              <a:schemeClr val="accent1"/>
            </a:solidFill>
          </a:ln>
        </p:spPr>
        <p:txBody>
          <a:bodyPr wrap="square" rtlCol="0">
            <a:spAutoFit/>
          </a:bodyPr>
          <a:lstStyle/>
          <a:p>
            <a:pPr marL="177800" indent="-177800" algn="l" fontAlgn="auto">
              <a:buFont typeface="Arial" panose="020B0604020202020204" pitchFamily="34" charset="0"/>
              <a:buChar char="•"/>
            </a:pPr>
            <a:r>
              <a:rPr lang="en-US" altLang="zh-CN" sz="1400" b="1" dirty="0">
                <a:latin typeface="Arial" panose="020B0604020202020204" pitchFamily="34" charset="0"/>
                <a:ea typeface="微软雅黑" panose="020B0503020204020204" charset="-122"/>
                <a:cs typeface="Arial" panose="020B0604020202020204" pitchFamily="34" charset="0"/>
                <a:sym typeface="+mn-ea"/>
              </a:rPr>
              <a:t>Mobility enhancements [RAN2, RAN4, RAN1]</a:t>
            </a:r>
            <a:endParaRPr lang="en-US" altLang="zh-CN" sz="14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628650" lvl="1" indent="-1714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For soft satellite switching without PCI change in quasi-earth fixed cell case,</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984250" lvl="2" indent="-177800">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Specify necessary enhancements of UE measurements that allows more detections of the satellites within the PCI unchanged area. [RAN2, RAN4]</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984250" lvl="2" indent="-177800">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Study performance impact of SSB collisions and potential specification impact, specify techniques according to the outcomes. [RAN1, RAN2]</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628650" lvl="1" indent="-1714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Study and specify mobility enhancements for some new cases, e.g., TN-NTN mobility with QoS adaptation(e.g. PDB relax due to long RTT).  [RAN2, RAN1]</a:t>
            </a:r>
            <a:endPar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10" name="组合 20"/>
          <p:cNvGrpSpPr/>
          <p:nvPr/>
        </p:nvGrpSpPr>
        <p:grpSpPr>
          <a:xfrm>
            <a:off x="217170" y="4608830"/>
            <a:ext cx="2694305" cy="397510"/>
            <a:chOff x="431362" y="3557138"/>
            <a:chExt cx="2769665" cy="404086"/>
          </a:xfrm>
        </p:grpSpPr>
        <p:sp>
          <p:nvSpPr>
            <p:cNvPr id="11"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文本框 2"/>
            <p:cNvSpPr txBox="1"/>
            <p:nvPr/>
          </p:nvSpPr>
          <p:spPr>
            <a:xfrm>
              <a:off x="431362" y="3557138"/>
              <a:ext cx="2769613" cy="40408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aphicFrame>
        <p:nvGraphicFramePr>
          <p:cNvPr id="13" name="对象 12"/>
          <p:cNvGraphicFramePr/>
          <p:nvPr/>
        </p:nvGraphicFramePr>
        <p:xfrm>
          <a:off x="9009910" y="4792730"/>
          <a:ext cx="2839179" cy="1904533"/>
        </p:xfrm>
        <a:graphic>
          <a:graphicData uri="http://schemas.openxmlformats.org/presentationml/2006/ole">
            <mc:AlternateContent xmlns:mc="http://schemas.openxmlformats.org/markup-compatibility/2006">
              <mc:Choice xmlns:v="urn:schemas-microsoft-com:vml" Requires="v">
                <p:oleObj spid="_x0000_s1044" name="" r:id="rId1" imgW="8336915" imgH="5029200" progId="Visio.Drawing.11">
                  <p:embed/>
                </p:oleObj>
              </mc:Choice>
              <mc:Fallback>
                <p:oleObj name="" r:id="rId1" imgW="8336915" imgH="5029200" progId="Visio.Drawing.11">
                  <p:embed/>
                  <p:pic>
                    <p:nvPicPr>
                      <p:cNvPr id="0" name="对象 21"/>
                      <p:cNvPicPr/>
                      <p:nvPr/>
                    </p:nvPicPr>
                    <p:blipFill>
                      <a:blip r:embed="rId2"/>
                      <a:stretch>
                        <a:fillRect/>
                      </a:stretch>
                    </p:blipFill>
                    <p:spPr>
                      <a:xfrm>
                        <a:off x="9009910" y="4792730"/>
                        <a:ext cx="2839179" cy="1904533"/>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31365" y="840163"/>
            <a:ext cx="11326079" cy="1126629"/>
            <a:chOff x="431365" y="840163"/>
            <a:chExt cx="11326079" cy="1126629"/>
          </a:xfrm>
        </p:grpSpPr>
        <p:grpSp>
          <p:nvGrpSpPr>
            <p:cNvPr id="2" name="组合 9"/>
            <p:cNvGrpSpPr/>
            <p:nvPr/>
          </p:nvGrpSpPr>
          <p:grpSpPr>
            <a:xfrm>
              <a:off x="431365" y="840163"/>
              <a:ext cx="2683308" cy="400105"/>
              <a:chOff x="431365" y="884716"/>
              <a:chExt cx="2683308" cy="400105"/>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1229557"/>
              <a:ext cx="11322267" cy="737235"/>
            </a:xfrm>
            <a:prstGeom prst="rect">
              <a:avLst/>
            </a:prstGeom>
            <a:noFill/>
            <a:ln w="12700">
              <a:solidFill>
                <a:schemeClr val="accent1"/>
              </a:solidFill>
            </a:ln>
          </p:spPr>
          <p:txBody>
            <a:bodyPr wrap="square">
              <a:spAutoFit/>
            </a:bodyPr>
            <a:lstStyle/>
            <a:p>
              <a:pPr marL="285750" indent="-285750" algn="l" fontAlgn="auto">
                <a:buClrTx/>
                <a:buSzTx/>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Rel-18 only focus on UL channel coverage enancements for NTN scenarios to support commercial smartphones services</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285750" indent="-285750" algn="l" fontAlgn="auto">
                <a:buClrTx/>
                <a:buSzTx/>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Considering the NTN characteristics including large propagation delay and potential limited DL transmit power, potential issues and enhancements of DL coverage should be further studied.</a:t>
              </a:r>
              <a:endParaRPr lang="en-US" altLang="zh-CN" sz="1400" dirty="0">
                <a:latin typeface="Arial" panose="020B0604020202020204" pitchFamily="34" charset="0"/>
                <a:ea typeface="微软雅黑" panose="020B0503020204020204" charset="-122"/>
                <a:cs typeface="Arial" panose="020B0604020202020204" pitchFamily="34" charset="0"/>
                <a:sym typeface="Gill Sans Light"/>
              </a:endParaRPr>
            </a:p>
          </p:txBody>
        </p:sp>
      </p:gr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sz="2800" b="1">
                <a:solidFill>
                  <a:schemeClr val="tx1"/>
                </a:solidFill>
                <a:latin typeface="Arial" panose="020B0604020202020204" pitchFamily="34" charset="0"/>
                <a:cs typeface="Arial" panose="020B0604020202020204" pitchFamily="34" charset="0"/>
                <a:sym typeface="+mn-ea"/>
              </a:rPr>
              <a:t>DL coverage enhancement</a:t>
            </a:r>
            <a:r>
              <a:rPr lang="en-US" sz="2800" b="1" dirty="0">
                <a:solidFill>
                  <a:schemeClr val="tx1"/>
                </a:solidFill>
                <a:latin typeface="Arial" panose="020B0604020202020204" pitchFamily="34" charset="0"/>
                <a:ea typeface="华文行楷" panose="02010800040101010101" pitchFamily="2" charset="-122"/>
                <a:cs typeface="Arial" panose="020B0604020202020204" pitchFamily="34" charset="0"/>
                <a:sym typeface="+mn-ea"/>
              </a:rPr>
              <a:t>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grpSp>
        <p:nvGrpSpPr>
          <p:cNvPr id="17" name="组合 16"/>
          <p:cNvGrpSpPr/>
          <p:nvPr/>
        </p:nvGrpSpPr>
        <p:grpSpPr>
          <a:xfrm>
            <a:off x="344535" y="3846386"/>
            <a:ext cx="11412909" cy="2890993"/>
            <a:chOff x="335812" y="4625412"/>
            <a:chExt cx="11412909" cy="2890993"/>
          </a:xfrm>
        </p:grpSpPr>
        <p:sp>
          <p:nvSpPr>
            <p:cNvPr id="11" name="文本框 30"/>
            <p:cNvSpPr txBox="1"/>
            <p:nvPr/>
          </p:nvSpPr>
          <p:spPr>
            <a:xfrm>
              <a:off x="431116" y="5055145"/>
              <a:ext cx="11317605" cy="2461260"/>
            </a:xfrm>
            <a:prstGeom prst="rect">
              <a:avLst/>
            </a:prstGeom>
            <a:noFill/>
            <a:ln w="12700">
              <a:solidFill>
                <a:schemeClr val="accent1"/>
              </a:solidFill>
            </a:ln>
          </p:spPr>
          <p:txBody>
            <a:bodyPr wrap="square" rtlCol="0">
              <a:spAutoFit/>
            </a:bodyPr>
            <a:lstStyle/>
            <a:p>
              <a:pPr marL="285750" indent="-285750" algn="l" fontAlgn="auto">
                <a:buFont typeface="Arial" panose="020B0604020202020204" pitchFamily="34" charset="0"/>
                <a:buChar char="•"/>
              </a:pPr>
              <a:r>
                <a:rPr lang="en-US" altLang="zh-CN" sz="14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Study and specify NR NTN-specific DL coverage enhancements in Rel-19(RAN1,RAN4,RAN2)</a:t>
              </a:r>
              <a:endParaRPr lang="en-US" altLang="zh-CN" sz="14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Coverage performance evaluation: </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200150" lvl="2"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Identify the bottleneck of DL channels and the coverage gap</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657350" lvl="3"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Working scenarios should be first identified.</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657350" lvl="3"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Option 1:</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2114550" lvl="4"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Reuse the Rel-18 evaluations as much as possible</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2114550" lvl="4"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Limited additional evaluations required</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657350" lvl="3"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Option 2:</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2114550" lvl="4"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New evaluations with fully aligned assumptions</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Arial" panose="020B0604020202020204" pitchFamily="34" charset="0"/>
                <a:buChar char="•"/>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Study and specify DL coverage enhancements, at least for NTN</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1200150" lvl="2" indent="-285750">
                <a:buFont typeface="Wingdings" panose="05000000000000000000" charset="0"/>
                <a:buChar char="ü"/>
              </a:pP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DL beam enhancements, repetition,</a:t>
              </a:r>
              <a:r>
                <a:rPr lang="zh-CN" altLang="en-US"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rPr>
                <a:t>etc.</a:t>
              </a:r>
              <a:endParaRPr lang="en-US" altLang="zh-CN" sz="14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grpSp>
          <p:nvGrpSpPr>
            <p:cNvPr id="12" name="组合 20"/>
            <p:cNvGrpSpPr/>
            <p:nvPr/>
          </p:nvGrpSpPr>
          <p:grpSpPr>
            <a:xfrm>
              <a:off x="335812" y="4625412"/>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2625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6" name="组合 15"/>
          <p:cNvGrpSpPr/>
          <p:nvPr/>
        </p:nvGrpSpPr>
        <p:grpSpPr>
          <a:xfrm>
            <a:off x="344535" y="2218720"/>
            <a:ext cx="11412909" cy="1382868"/>
            <a:chOff x="335811" y="2204938"/>
            <a:chExt cx="11412909" cy="1382868"/>
          </a:xfrm>
        </p:grpSpPr>
        <p:sp>
          <p:nvSpPr>
            <p:cNvPr id="7" name="文本框 30"/>
            <p:cNvSpPr txBox="1"/>
            <p:nvPr/>
          </p:nvSpPr>
          <p:spPr>
            <a:xfrm>
              <a:off x="431115" y="2634671"/>
              <a:ext cx="11317605" cy="953135"/>
            </a:xfrm>
            <a:prstGeom prst="rect">
              <a:avLst/>
            </a:prstGeom>
            <a:noFill/>
            <a:ln w="12700">
              <a:solidFill>
                <a:schemeClr val="accent1"/>
              </a:solidFill>
            </a:ln>
          </p:spPr>
          <p:txBody>
            <a:bodyPr wrap="square" rtlCol="0">
              <a:spAutoFit/>
            </a:bodyPr>
            <a:lstStyle/>
            <a:p>
              <a:pPr marL="285750"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During Rel-18 NTN, DL coverage performance of PDSCH (for VoIP, low data rate, Msg2, Msg4), PDCCH, SSB have been evaluated. </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buFont typeface="Wingdings" panose="05000000000000000000" charset="0"/>
                <a:buChar char="ü"/>
              </a:pPr>
              <a:r>
                <a:rPr lang="en-US" altLang="zh-CN" sz="1400" dirty="0">
                  <a:latin typeface="Arial" panose="020B0604020202020204" pitchFamily="34" charset="0"/>
                  <a:ea typeface="微软雅黑" panose="020B0503020204020204" charset="-122"/>
                  <a:cs typeface="Arial" panose="020B0604020202020204" pitchFamily="34" charset="0"/>
                  <a:sym typeface="+mn-ea"/>
                </a:rPr>
                <a:t>DL coverage limitations was observed during the evaluations, e.g. Msg4 PDSCH (2.2~2.8dB gap) in the LEO scenarios, PDCCH without repetition (1.9~2.6dB gap) in the NLOS scenarios for LEO.</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a:p>
              <a:pPr marL="285750" lvl="0" indent="-285750" algn="l" fontAlgn="auto">
                <a:buFont typeface="Arial" panose="020B0604020202020204" pitchFamily="34" charset="0"/>
                <a:buChar char="•"/>
              </a:pPr>
              <a:r>
                <a:rPr lang="en-US" altLang="zh-CN" sz="1400" dirty="0">
                  <a:latin typeface="Arial" panose="020B0604020202020204" pitchFamily="34" charset="0"/>
                  <a:ea typeface="微软雅黑" panose="020B0503020204020204" charset="-122"/>
                  <a:cs typeface="Arial" panose="020B0604020202020204" pitchFamily="34" charset="0"/>
                  <a:sym typeface="+mn-ea"/>
                </a:rPr>
                <a:t>DL coverage will be significantly restricted if the satellite transmission power is limited.</a:t>
              </a:r>
              <a:endParaRPr lang="en-US" altLang="zh-CN" sz="1400"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20"/>
            <p:cNvGrpSpPr/>
            <p:nvPr/>
          </p:nvGrpSpPr>
          <p:grpSpPr>
            <a:xfrm>
              <a:off x="335811" y="2204938"/>
              <a:ext cx="2769922" cy="438079"/>
              <a:chOff x="431362" y="3557138"/>
              <a:chExt cx="2769665" cy="359546"/>
            </a:xfrm>
          </p:grpSpPr>
          <p:sp>
            <p:nvSpPr>
              <p:cNvPr id="9"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
              <p:cNvSpPr txBox="1"/>
              <p:nvPr/>
            </p:nvSpPr>
            <p:spPr>
              <a:xfrm>
                <a:off x="431362" y="3557138"/>
                <a:ext cx="2769613" cy="328379"/>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issues</a:t>
                </a:r>
                <a:endPar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2683308" cy="446272"/>
            <a:chOff x="431365" y="884716"/>
            <a:chExt cx="2683308" cy="446272"/>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46272"/>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5177" y="1229557"/>
            <a:ext cx="11322267" cy="937260"/>
          </a:xfrm>
          <a:prstGeom prst="rect">
            <a:avLst/>
          </a:prstGeom>
          <a:noFill/>
          <a:ln w="12700">
            <a:solidFill>
              <a:schemeClr val="accent1"/>
            </a:solidFill>
          </a:ln>
        </p:spPr>
        <p:txBody>
          <a:bodyPr wrap="square">
            <a:spAutoFit/>
          </a:bodyPr>
          <a:lstStyle/>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In R18, regarding network verified UE location, we focus on single satellite and existing LCS framework for verification.</a:t>
            </a:r>
            <a:endParaRPr lang="en-US" altLang="zh-CN" sz="1600" dirty="0">
              <a:latin typeface="Arial" panose="020B0604020202020204" pitchFamily="34" charset="0"/>
              <a:ea typeface="微软雅黑" panose="020B0503020204020204" charset="-122"/>
              <a:cs typeface="Arial" panose="020B0604020202020204" pitchFamily="34" charset="0"/>
            </a:endParaRPr>
          </a:p>
          <a:p>
            <a:pPr marL="171450" indent="-171450" algn="l" fontAlgn="auto">
              <a:lnSpc>
                <a:spcPts val="2200"/>
              </a:lnSpc>
              <a:buFont typeface="Arial" panose="020B0604020202020204" pitchFamily="34" charset="0"/>
              <a:buChar char="•"/>
            </a:pPr>
            <a:r>
              <a:rPr lang="en-US" altLang="zh-CN" sz="1600" dirty="0">
                <a:latin typeface="Arial" panose="020B0604020202020204" pitchFamily="34" charset="0"/>
                <a:ea typeface="微软雅黑" panose="020B0503020204020204" charset="-122"/>
                <a:cs typeface="Arial" panose="020B0604020202020204" pitchFamily="34" charset="0"/>
                <a:sym typeface="+mn-ea"/>
              </a:rPr>
              <a:t>For R19, we could further consider multiple satellites case to purse more accurate UE positioning calculation considering the positioning inaccuracy issue due to long propagation delay in single satellite case of NTN system.</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a:solidFill>
                  <a:schemeClr val="tx1"/>
                </a:solidFill>
                <a:latin typeface="Arial" panose="020B0604020202020204" pitchFamily="34" charset="0"/>
                <a:cs typeface="Arial" panose="020B0604020202020204" pitchFamily="34" charset="0"/>
                <a:sym typeface="+mn-ea"/>
              </a:rPr>
              <a:t>Network verified UE location enhancements </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11" name="文本框 30"/>
          <p:cNvSpPr txBox="1"/>
          <p:nvPr/>
        </p:nvSpPr>
        <p:spPr>
          <a:xfrm>
            <a:off x="440055" y="5212685"/>
            <a:ext cx="11317605" cy="829945"/>
          </a:xfrm>
          <a:prstGeom prst="rect">
            <a:avLst/>
          </a:prstGeom>
          <a:noFill/>
          <a:ln w="12700">
            <a:solidFill>
              <a:schemeClr val="accent1"/>
            </a:solidFill>
          </a:ln>
        </p:spPr>
        <p:txBody>
          <a:bodyPr wrap="square" rtlCol="0">
            <a:spAutoFit/>
          </a:bodyPr>
          <a:lstStyle/>
          <a:p>
            <a:pPr marL="285750" indent="-285750" algn="l" fontAlgn="auto">
              <a:lnSpc>
                <a:spcPct val="150000"/>
              </a:lnSpc>
              <a:buFont typeface="Arial" panose="020B0604020202020204" pitchFamily="34" charset="0"/>
              <a:buChar char="•"/>
            </a:pPr>
            <a:r>
              <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Support network verified UE location enhancements (RAN1, RAN2)</a:t>
            </a:r>
            <a:endParaRPr lang="en-US" altLang="zh-CN" sz="1600" b="1"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a:p>
            <a:pPr marL="742950" lvl="1" indent="-285750" algn="l" fontAlgn="auto">
              <a:lnSpc>
                <a:spcPct val="150000"/>
              </a:lnSpc>
              <a:buFont typeface="Arial" panose="020B0604020202020204" pitchFamily="34" charset="0"/>
              <a:buChar char="•"/>
            </a:pPr>
            <a:r>
              <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rPr>
              <a:t>study multiple satellites for network verified UE location (e.g., satellite-specific assistant information to LMF)</a:t>
            </a:r>
            <a:endParaRPr lang="en-US" altLang="zh-CN" sz="1600" dirty="0">
              <a:solidFill>
                <a:schemeClr val="tx1"/>
              </a:solidFill>
              <a:latin typeface="Arial" panose="020B0604020202020204" pitchFamily="34" charset="0"/>
              <a:ea typeface="微软雅黑" panose="020B0503020204020204" charset="-122"/>
              <a:cs typeface="Arial" panose="020B0604020202020204" pitchFamily="34" charset="0"/>
              <a:sym typeface="+mn-ea"/>
            </a:endParaRPr>
          </a:p>
        </p:txBody>
      </p:sp>
      <p:grpSp>
        <p:nvGrpSpPr>
          <p:cNvPr id="12" name="组合 20"/>
          <p:cNvGrpSpPr/>
          <p:nvPr/>
        </p:nvGrpSpPr>
        <p:grpSpPr>
          <a:xfrm>
            <a:off x="344751" y="4782952"/>
            <a:ext cx="2769922" cy="438079"/>
            <a:chOff x="431362" y="3557138"/>
            <a:chExt cx="2769665" cy="359546"/>
          </a:xfrm>
        </p:grpSpPr>
        <p:sp>
          <p:nvSpPr>
            <p:cNvPr id="13"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431362" y="3557138"/>
              <a:ext cx="2769613" cy="351266"/>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endPar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aphicFrame>
        <p:nvGraphicFramePr>
          <p:cNvPr id="9" name="对象 8"/>
          <p:cNvGraphicFramePr/>
          <p:nvPr/>
        </p:nvGraphicFramePr>
        <p:xfrm>
          <a:off x="3836035" y="2327910"/>
          <a:ext cx="4630420" cy="2748915"/>
        </p:xfrm>
        <a:graphic>
          <a:graphicData uri="http://schemas.openxmlformats.org/presentationml/2006/ole">
            <mc:AlternateContent xmlns:mc="http://schemas.openxmlformats.org/markup-compatibility/2006">
              <mc:Choice xmlns:v="urn:schemas-microsoft-com:vml" Requires="v">
                <p:oleObj spid="_x0000_s1044" name="" r:id="rId1" imgW="4439920" imgH="3431540" progId="Visio.Drawing.11">
                  <p:embed/>
                </p:oleObj>
              </mc:Choice>
              <mc:Fallback>
                <p:oleObj name="" r:id="rId1" imgW="4439920" imgH="3431540" progId="Visio.Drawing.11">
                  <p:embed/>
                  <p:pic>
                    <p:nvPicPr>
                      <p:cNvPr id="0" name="图片 9"/>
                      <p:cNvPicPr/>
                      <p:nvPr/>
                    </p:nvPicPr>
                    <p:blipFill>
                      <a:blip r:embed="rId2"/>
                      <a:stretch>
                        <a:fillRect/>
                      </a:stretch>
                    </p:blipFill>
                    <p:spPr>
                      <a:xfrm>
                        <a:off x="3836035" y="2327910"/>
                        <a:ext cx="4630420" cy="2748915"/>
                      </a:xfrm>
                      <a:prstGeom prst="rect">
                        <a:avLst/>
                      </a:prstGeom>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4320" y="24401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charset="-122"/>
                <a:ea typeface="微软雅黑" panose="020B0503020204020204" charset="-122"/>
              </a:rPr>
              <a:t>THANK</a:t>
            </a:r>
            <a:r>
              <a:rPr kumimoji="1" lang="zh-CN" altLang="en-US" sz="4800" b="1" dirty="0">
                <a:solidFill>
                  <a:srgbClr val="2583D1"/>
                </a:solidFill>
                <a:latin typeface="微软雅黑" panose="020B0503020204020204" charset="-122"/>
                <a:ea typeface="微软雅黑" panose="020B0503020204020204" charset="-122"/>
              </a:rPr>
              <a:t>  </a:t>
            </a:r>
            <a:r>
              <a:rPr kumimoji="1" lang="en-US" altLang="zh-CN" sz="4800" b="1" dirty="0">
                <a:solidFill>
                  <a:srgbClr val="2583D1"/>
                </a:solidFill>
                <a:latin typeface="微软雅黑" panose="020B0503020204020204" charset="-122"/>
                <a:ea typeface="微软雅黑" panose="020B0503020204020204" charset="-122"/>
              </a:rPr>
              <a:t>YOU !</a:t>
            </a:r>
            <a:endParaRPr kumimoji="1" lang="en-US" altLang="zh-CN" sz="4800" b="1" dirty="0">
              <a:solidFill>
                <a:srgbClr val="2583D1"/>
              </a:solidFill>
              <a:latin typeface="微软雅黑" panose="020B0503020204020204" charset="-122"/>
              <a:ea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ISLIDE.ICON" val="#160526;"/>
</p:tagLst>
</file>

<file path=ppt/tags/tag23.xml><?xml version="1.0" encoding="utf-8"?>
<p:tagLst xmlns:p="http://schemas.openxmlformats.org/presentationml/2006/main">
  <p:tag name="KSO_WPP_MARK_KEY" val="9ad721ed-d56a-470d-924a-8e21b7cd9791"/>
  <p:tag name="COMMONDATA" val="eyJoZGlkIjoiYzA2OTA3ODI2ZTZhNjY1YzVjYzhkNTg0MDk5NGZlMG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7481</Words>
  <Application>WPS 演示</Application>
  <PresentationFormat>宽屏</PresentationFormat>
  <Paragraphs>184</Paragraphs>
  <Slides>8</Slides>
  <Notes>9</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8</vt:i4>
      </vt:variant>
    </vt:vector>
  </HeadingPairs>
  <TitlesOfParts>
    <vt:vector size="25" baseType="lpstr">
      <vt:lpstr>Arial</vt:lpstr>
      <vt:lpstr>宋体</vt:lpstr>
      <vt:lpstr>Wingdings</vt:lpstr>
      <vt:lpstr>微软雅黑</vt:lpstr>
      <vt:lpstr>MS Mincho</vt:lpstr>
      <vt:lpstr>Arial Unicode MS</vt:lpstr>
      <vt:lpstr>Wingdings</vt:lpstr>
      <vt:lpstr>Gill Sans Light</vt:lpstr>
      <vt:lpstr>Segoe Print</vt:lpstr>
      <vt:lpstr>华文行楷</vt:lpstr>
      <vt:lpstr>Times New Roman</vt:lpstr>
      <vt:lpstr>Calibri</vt:lpstr>
      <vt:lpstr>Office 主题​​</vt:lpstr>
      <vt:lpstr>Visio.Drawing.15</vt:lpstr>
      <vt:lpstr>Visio.Drawing.11</vt:lpstr>
      <vt:lpstr>Visio.Drawing.11</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CMCC-lyz</cp:lastModifiedBy>
  <cp:revision>503</cp:revision>
  <dcterms:created xsi:type="dcterms:W3CDTF">2021-03-17T03:39:00Z</dcterms:created>
  <dcterms:modified xsi:type="dcterms:W3CDTF">2023-09-04T09:08:03Z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C907BACF57E14EA494C23A685FDAC9E4</vt:lpwstr>
  </property>
  <property fmtid="{D5CDD505-2E9C-101B-9397-08002B2CF9AE}" pid="3" name="KSOProductBuildVer">
    <vt:lpwstr>2052-11.8.2.12085</vt:lpwstr>
  </property>
</Properties>
</file>