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3"/>
  </p:notesMasterIdLst>
  <p:sldIdLst>
    <p:sldId id="2251" r:id="rId2"/>
    <p:sldId id="2252" r:id="rId3"/>
    <p:sldId id="7961" r:id="rId4"/>
    <p:sldId id="2105" r:id="rId5"/>
    <p:sldId id="2104" r:id="rId6"/>
    <p:sldId id="7963" r:id="rId7"/>
    <p:sldId id="7960" r:id="rId8"/>
    <p:sldId id="7962" r:id="rId9"/>
    <p:sldId id="7955" r:id="rId10"/>
    <p:sldId id="7964" r:id="rId11"/>
    <p:sldId id="7953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7">
          <p15:clr>
            <a:srgbClr val="A4A3A4"/>
          </p15:clr>
        </p15:guide>
        <p15:guide id="2" pos="387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DDE2"/>
    <a:srgbClr val="2583D1"/>
    <a:srgbClr val="FFE699"/>
    <a:srgbClr val="FFE6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05" autoAdjust="0"/>
    <p:restoredTop sz="95545" autoAdjust="0"/>
  </p:normalViewPr>
  <p:slideViewPr>
    <p:cSldViewPr snapToGrid="0" snapToObjects="1" showGuides="1">
      <p:cViewPr varScale="1">
        <p:scale>
          <a:sx n="93" d="100"/>
          <a:sy n="93" d="100"/>
        </p:scale>
        <p:origin x="82" y="72"/>
      </p:cViewPr>
      <p:guideLst>
        <p:guide orient="horz" pos="2127"/>
        <p:guide pos="387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29CAB3-EDDD-48AD-A457-95B207A4A25C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412C3A-12DB-4A89-BCC1-54016EBAE6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92" name="备注占位符 2"/>
          <p:cNvSpPr>
            <a:spLocks noGrp="1"/>
          </p:cNvSpPr>
          <p:nvPr>
            <p:ph type="body" idx="1"/>
          </p:nvPr>
        </p:nvSpPr>
        <p:spPr>
          <a:xfrm>
            <a:off x="685800" y="4476751"/>
            <a:ext cx="5486400" cy="3600451"/>
          </a:xfrm>
        </p:spPr>
        <p:txBody>
          <a:bodyPr>
            <a:noAutofit/>
          </a:bodyPr>
          <a:lstStyle/>
          <a:p>
            <a:endParaRPr lang="en-US" altLang="zh-CN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693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z="1400" smtClean="0">
                <a:latin typeface="微软雅黑" panose="020B0503020204020204" charset="-122"/>
                <a:ea typeface="微软雅黑" panose="020B0503020204020204" charset="-122"/>
              </a:rPr>
              <a:t>1</a:t>
            </a:fld>
            <a:endParaRPr lang="zh-CN" altLang="en-US" sz="1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412C3A-12DB-4A89-BCC1-54016EBAE6C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1315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79" name="备注占位符 2"/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lvl="0" indent="0" algn="l">
              <a:buClrTx/>
              <a:buSzTx/>
              <a:buFontTx/>
            </a:pP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4878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79" name="备注占位符 2"/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lvl="0" indent="0" algn="l">
              <a:buClrTx/>
              <a:buSzTx/>
              <a:buFontTx/>
            </a:pP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4878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79" name="备注占位符 2"/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lvl="0" indent="0" algn="l">
              <a:buClrTx/>
              <a:buSzTx/>
              <a:buFontTx/>
            </a:pP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4878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>
                <a:solidFill>
                  <a:prstClr val="black"/>
                </a:solidFill>
              </a:rPr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0399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412C3A-12DB-4A89-BCC1-54016EBAE6C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417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79" name="备注占位符 2"/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lvl="0" indent="0" algn="l">
              <a:buClrTx/>
              <a:buSzTx/>
              <a:buFontTx/>
            </a:pP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4878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>
                <a:solidFill>
                  <a:prstClr val="black"/>
                </a:solidFill>
              </a:rPr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3988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79" name="备注占位符 2"/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lvl="0" indent="0" algn="l">
              <a:buClrTx/>
              <a:buSzTx/>
              <a:buFontTx/>
            </a:pP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4878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>
                <a:solidFill>
                  <a:prstClr val="black"/>
                </a:solidFill>
              </a:rPr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79" name="备注占位符 2"/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lvl="0" indent="0" algn="l">
              <a:buClrTx/>
              <a:buSzTx/>
              <a:buFontTx/>
            </a:pP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4878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>
                <a:solidFill>
                  <a:prstClr val="black"/>
                </a:solidFill>
              </a:rPr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8990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2023/9/4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2023/9/4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2023/9/4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2023/9/4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2023/9/4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2023/9/4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2023/9/4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2023/9/4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2023/9/4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9/4/2023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8" name="object 2"/>
          <p:cNvSpPr txBox="1"/>
          <p:nvPr/>
        </p:nvSpPr>
        <p:spPr>
          <a:xfrm>
            <a:off x="10326168" y="6472895"/>
            <a:ext cx="89535" cy="193040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>
              <a:spcBef>
                <a:spcPts val="55"/>
              </a:spcBef>
            </a:pPr>
            <a:r>
              <a:rPr sz="1200" dirty="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0</a:t>
            </a:r>
            <a:endParaRPr sz="1200">
              <a:latin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097166" name="object 4"/>
          <p:cNvPicPr/>
          <p:nvPr/>
        </p:nvPicPr>
        <p:blipFill rotWithShape="1">
          <a:blip r:embed="rId3" cstate="print"/>
          <a:srcRect l="55372" t="38171"/>
          <a:stretch>
            <a:fillRect/>
          </a:stretch>
        </p:blipFill>
        <p:spPr>
          <a:xfrm>
            <a:off x="8058316" y="2804839"/>
            <a:ext cx="4114800" cy="4079475"/>
          </a:xfrm>
          <a:prstGeom prst="rect">
            <a:avLst/>
          </a:prstGeom>
        </p:spPr>
      </p:pic>
      <p:pic>
        <p:nvPicPr>
          <p:cNvPr id="2097169" name="object 4"/>
          <p:cNvPicPr/>
          <p:nvPr/>
        </p:nvPicPr>
        <p:blipFill rotWithShape="1">
          <a:blip r:embed="rId3" cstate="print"/>
          <a:srcRect t="-289" r="53640" b="-1"/>
          <a:stretch>
            <a:fillRect/>
          </a:stretch>
        </p:blipFill>
        <p:spPr>
          <a:xfrm>
            <a:off x="-20548" y="-51370"/>
            <a:ext cx="4114800" cy="6597991"/>
          </a:xfrm>
          <a:prstGeom prst="rect">
            <a:avLst/>
          </a:prstGeom>
        </p:spPr>
      </p:pic>
      <p:sp>
        <p:nvSpPr>
          <p:cNvPr id="1048690" name="TextBox 8"/>
          <p:cNvSpPr txBox="1"/>
          <p:nvPr/>
        </p:nvSpPr>
        <p:spPr>
          <a:xfrm>
            <a:off x="-18884" y="3303276"/>
            <a:ext cx="12192000" cy="2704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Views on Ambient IoT</a:t>
            </a:r>
          </a:p>
          <a:p>
            <a:pPr algn="ctr">
              <a:lnSpc>
                <a:spcPct val="150000"/>
              </a:lnSpc>
            </a:pPr>
            <a:endParaRPr lang="en-US" altLang="zh-CN" sz="2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endParaRPr lang="en-US" altLang="zh-CN" sz="2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September 2023</a:t>
            </a:r>
            <a:endParaRPr lang="en-US" altLang="zh-CN" sz="4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8747" y="930157"/>
            <a:ext cx="11665296" cy="1908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>
                <a:solidFill>
                  <a:schemeClr val="accent1"/>
                </a:solidFill>
                <a:effectLst/>
                <a:latin typeface="Arial" panose="020B0604020202020204" pitchFamily="34" charset="0"/>
              </a:rPr>
              <a:t>3GPP TSG RAN #101	                                                                                                     	RP-232207</a:t>
            </a:r>
            <a:endParaRPr lang="en-US" altLang="zh-CN" b="1" dirty="0">
              <a:solidFill>
                <a:schemeClr val="accent1"/>
              </a:solidFill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r>
              <a:rPr lang="en-US" altLang="zh-CN" b="1" dirty="0">
                <a:solidFill>
                  <a:schemeClr val="accent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Bangalore, India, September 11-15, 2023</a:t>
            </a:r>
          </a:p>
          <a:p>
            <a:endParaRPr lang="en-US" altLang="zh-CN" b="1" dirty="0">
              <a:solidFill>
                <a:schemeClr val="accent1"/>
              </a:solidFill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altLang="zh-CN" b="1" dirty="0">
                <a:solidFill>
                  <a:schemeClr val="accent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Agenda Item:	8A.2.4</a:t>
            </a:r>
          </a:p>
          <a:p>
            <a:pPr>
              <a:spcAft>
                <a:spcPts val="600"/>
              </a:spcAft>
            </a:pPr>
            <a:r>
              <a:rPr lang="en-US" altLang="zh-CN" b="1" dirty="0">
                <a:solidFill>
                  <a:schemeClr val="accent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Source:			CMCC</a:t>
            </a:r>
          </a:p>
          <a:p>
            <a:pPr>
              <a:spcAft>
                <a:spcPts val="600"/>
              </a:spcAft>
            </a:pPr>
            <a:r>
              <a:rPr lang="en-US" altLang="zh-CN" b="1" dirty="0">
                <a:solidFill>
                  <a:schemeClr val="accent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Type:			Discussion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0" y="0"/>
            <a:ext cx="11868150" cy="762000"/>
            <a:chOff x="0" y="0"/>
            <a:chExt cx="18690" cy="1200"/>
          </a:xfrm>
        </p:grpSpPr>
        <p:grpSp>
          <p:nvGrpSpPr>
            <p:cNvPr id="4" name="组合 12"/>
            <p:cNvGrpSpPr/>
            <p:nvPr/>
          </p:nvGrpSpPr>
          <p:grpSpPr>
            <a:xfrm>
              <a:off x="0" y="0"/>
              <a:ext cx="14040" cy="1200"/>
              <a:chOff x="0" y="152400"/>
              <a:chExt cx="8915400" cy="762000"/>
            </a:xfrm>
          </p:grpSpPr>
          <p:sp>
            <p:nvSpPr>
              <p:cNvPr id="1048770" name="矩形 19"/>
              <p:cNvSpPr/>
              <p:nvPr/>
            </p:nvSpPr>
            <p:spPr>
              <a:xfrm>
                <a:off x="0" y="152400"/>
                <a:ext cx="228600" cy="76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3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3145735" name="直接连接符 20"/>
              <p:cNvCxnSpPr/>
              <p:nvPr/>
            </p:nvCxnSpPr>
            <p:spPr>
              <a:xfrm>
                <a:off x="0" y="914400"/>
                <a:ext cx="8915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8771" name="TextBox 4"/>
            <p:cNvSpPr txBox="1"/>
            <p:nvPr/>
          </p:nvSpPr>
          <p:spPr>
            <a:xfrm>
              <a:off x="360" y="189"/>
              <a:ext cx="18330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Ambient IoT SI/WI </a:t>
              </a:r>
              <a:r>
                <a:rPr lang="en-US" altLang="zh-CN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Objectives</a:t>
              </a:r>
              <a:endParaRPr lang="zh-CN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7"/>
          </p:nvPr>
        </p:nvSpPr>
        <p:spPr>
          <a:xfrm>
            <a:off x="11497343" y="6438872"/>
            <a:ext cx="340360" cy="184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200" b="0" i="0" kern="1200">
                <a:solidFill>
                  <a:schemeClr val="tx1"/>
                </a:solidFill>
                <a:latin typeface="微软雅黑" panose="020B0503020204020204" charset="-122"/>
                <a:ea typeface="+mn-ea"/>
                <a:cs typeface="微软雅黑" panose="020B0503020204020204" charset="-122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10</a:t>
            </a:fld>
            <a:endParaRPr lang="en-US" altLang="zh-CN" dirty="0"/>
          </a:p>
        </p:txBody>
      </p:sp>
      <p:sp>
        <p:nvSpPr>
          <p:cNvPr id="7" name="文本框 6"/>
          <p:cNvSpPr txBox="1"/>
          <p:nvPr/>
        </p:nvSpPr>
        <p:spPr>
          <a:xfrm>
            <a:off x="358224" y="831336"/>
            <a:ext cx="11295211" cy="5955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Identify evaluation methodology and KPIs based on RAN design target (SI only, RAN1)</a:t>
            </a:r>
          </a:p>
          <a:p>
            <a:pPr marL="628650" lvl="1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Target power/coverage/sensitivity/battery life/massive connection density for each device type</a:t>
            </a:r>
          </a:p>
          <a:p>
            <a:pPr marL="628650" lvl="1" indent="-285750" defTabSz="914400" font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Evaluation methodologies and results to be provided, including performance and coverage evaluation by considering appropriate scenarios/topology, impairment model and to analysis whether the </a:t>
            </a:r>
            <a:r>
              <a:rPr lang="en-US" altLang="zh-CN" sz="1600" dirty="0" err="1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AIoT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 can satisfy the coverage target. </a:t>
            </a:r>
          </a:p>
          <a:p>
            <a:pPr marL="228600" indent="-228600" fontAlgn="ctr"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Device hardware architecture(SI only, RAN1/RAN4)</a:t>
            </a:r>
          </a:p>
          <a:p>
            <a:pPr marL="628650" lvl="1" indent="-285750" defTabSz="914400" fontAlgn="ctr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Device architecture for each device type</a:t>
            </a:r>
          </a:p>
          <a:p>
            <a:pPr marL="285750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Study and specify necessary physical layer aspects, focusing on the basic and common design for inventory use case, passive device and common ambient-link air interface for topology 1&amp;2, including </a:t>
            </a:r>
            <a:r>
              <a:rPr lang="en-US" altLang="zh-CN" sz="1600" b="1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(RAN1/RAN2)</a:t>
            </a:r>
            <a:endParaRPr lang="en-US" altLang="zh-CN" sz="1600" b="1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742950" lvl="1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Waveform/numerology/modulation/frame structure/coding</a:t>
            </a:r>
          </a:p>
          <a:p>
            <a:pPr marL="742950" lvl="1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Basic DL/UL physical channels</a:t>
            </a:r>
          </a:p>
          <a:p>
            <a:pPr marL="742950" lvl="1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Necessary L1 procedures</a:t>
            </a:r>
          </a:p>
          <a:p>
            <a:pPr marL="285750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Study and specify necessary L2/L3 control plane and user plane for passive device, including (RAN2)</a:t>
            </a:r>
          </a:p>
          <a:p>
            <a:pPr marL="742950" lvl="1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minimum CP functions, e.g., access/collision control, paging, security, mobility management</a:t>
            </a:r>
          </a:p>
          <a:p>
            <a:pPr marL="742950" lvl="1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minimum UP protocol layer and procedures, e.g., RLC/PDCP-less protocol, random access, packet structure</a:t>
            </a:r>
          </a:p>
          <a:p>
            <a:pPr marL="285750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Study on the RAN architecture, including either </a:t>
            </a:r>
            <a:r>
              <a:rPr lang="en-US" altLang="zh-CN" sz="1600" b="1" dirty="0" err="1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gNB</a:t>
            </a:r>
            <a:r>
              <a:rPr lang="en-US" altLang="zh-CN" sz="1600" b="1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 or UE act as reader, with/without CN connection (RAN3)</a:t>
            </a:r>
          </a:p>
          <a:p>
            <a:pPr marL="285750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Coexistence with UEs and infrastructure with existing 3GPP technologies, e.g., LTE, NR, NB-IoT (RAN4/RAN1)</a:t>
            </a:r>
          </a:p>
          <a:p>
            <a:pPr marL="285750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Study on the spectrum for Ambient-IoT (RAN4)</a:t>
            </a:r>
          </a:p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Study and specify necessary enhancement to support A-IoT device measurement based on LP-SS, at least for serving-cell (RAN4/1/2)</a:t>
            </a:r>
          </a:p>
          <a:p>
            <a:pPr marL="742950" lvl="1" indent="-285750" defTabSz="914400" font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Measurement accuracy and criteria (RAN4)</a:t>
            </a:r>
          </a:p>
          <a:p>
            <a:pPr marL="742950" lvl="1" indent="-285750" defTabSz="914400" font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Necessary procedures to support measurement (RAN2)</a:t>
            </a:r>
          </a:p>
          <a:p>
            <a:pPr marL="285750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62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5722" y="1992243"/>
            <a:ext cx="115161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i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  <a:endParaRPr lang="zh-CN" altLang="en-US" sz="8000" i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60514" y="1662023"/>
            <a:ext cx="10140307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b="1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Summary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en-US" altLang="zh-CN" sz="2800" b="1" kern="10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altLang="zh-CN" sz="2800" b="1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Use case/deployment/device type/others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en-US" sz="2800" b="1" kern="100" dirty="0">
              <a:solidFill>
                <a:prstClr val="black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b="1" kern="1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Work plan for Rel-19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en-US" sz="2800" b="1" kern="100" dirty="0">
              <a:solidFill>
                <a:prstClr val="black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b="1" kern="1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SI/WI objective for Rel-19</a:t>
            </a:r>
            <a:endParaRPr lang="en-US" sz="2800" b="1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3" name="标题 1"/>
          <p:cNvSpPr txBox="1"/>
          <p:nvPr/>
        </p:nvSpPr>
        <p:spPr>
          <a:xfrm>
            <a:off x="551663" y="443389"/>
            <a:ext cx="11095391" cy="765987"/>
          </a:xfrm>
          <a:prstGeom prst="rect">
            <a:avLst/>
          </a:prstGeom>
        </p:spPr>
        <p:txBody>
          <a:bodyPr vert="horz" lIns="91434" tIns="45718" rIns="91434" bIns="45718" rtlCol="0" anchor="ctr">
            <a:noAutofit/>
          </a:bodyPr>
          <a:lstStyle/>
          <a:p>
            <a:pPr algn="ctr" defTabSz="914400">
              <a:defRPr/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Content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4"/>
          <p:cNvSpPr/>
          <p:nvPr/>
        </p:nvSpPr>
        <p:spPr>
          <a:xfrm>
            <a:off x="335362" y="1124199"/>
            <a:ext cx="11639550" cy="830997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1600" b="1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RAN level SI has studied on the following key topics and all captured in TR 38.848 for further study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600" b="1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4 representative use cases, 3 categories of devices, 4 RAN connectivity topologies</a:t>
            </a:r>
            <a:r>
              <a:rPr lang="zh-CN" altLang="en-US" sz="1600" b="1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，</a:t>
            </a:r>
            <a:endParaRPr lang="en-US" altLang="zh-CN" sz="1600" b="1" kern="10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Continuing finalizing the remaining RAN design targets section, any further comparison and assessment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35359" y="734805"/>
            <a:ext cx="5695571" cy="400105"/>
            <a:chOff x="431365" y="884716"/>
            <a:chExt cx="2888884" cy="400105"/>
          </a:xfrm>
        </p:grpSpPr>
        <p:sp>
          <p:nvSpPr>
            <p:cNvPr id="5" name="矩形 4"/>
            <p:cNvSpPr/>
            <p:nvPr/>
          </p:nvSpPr>
          <p:spPr>
            <a:xfrm>
              <a:off x="431365" y="920416"/>
              <a:ext cx="2683308" cy="35369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2"/>
            <p:cNvSpPr txBox="1"/>
            <p:nvPr/>
          </p:nvSpPr>
          <p:spPr>
            <a:xfrm>
              <a:off x="431365" y="884716"/>
              <a:ext cx="2888884" cy="400105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Status quo of Rel-18 </a:t>
              </a:r>
              <a:r>
                <a:rPr kumimoji="0" lang="en-US" altLang="zh-CN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AIoT</a:t>
              </a:r>
              <a:r>
                <a:rPr kumimoji="0" lang="en-US" altLang="zh-CN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 SI</a:t>
              </a:r>
            </a:p>
          </p:txBody>
        </p:sp>
      </p:grpSp>
      <p:grpSp>
        <p:nvGrpSpPr>
          <p:cNvPr id="7" name="组合 3"/>
          <p:cNvGrpSpPr/>
          <p:nvPr/>
        </p:nvGrpSpPr>
        <p:grpSpPr>
          <a:xfrm>
            <a:off x="0" y="0"/>
            <a:ext cx="11868150" cy="762000"/>
            <a:chOff x="0" y="0"/>
            <a:chExt cx="18690" cy="1200"/>
          </a:xfrm>
        </p:grpSpPr>
        <p:grpSp>
          <p:nvGrpSpPr>
            <p:cNvPr id="8" name="组合 12"/>
            <p:cNvGrpSpPr/>
            <p:nvPr/>
          </p:nvGrpSpPr>
          <p:grpSpPr>
            <a:xfrm>
              <a:off x="0" y="0"/>
              <a:ext cx="14040" cy="1200"/>
              <a:chOff x="0" y="152400"/>
              <a:chExt cx="8915400" cy="762000"/>
            </a:xfrm>
          </p:grpSpPr>
          <p:sp>
            <p:nvSpPr>
              <p:cNvPr id="10" name="矩形 19"/>
              <p:cNvSpPr/>
              <p:nvPr/>
            </p:nvSpPr>
            <p:spPr>
              <a:xfrm>
                <a:off x="0" y="152400"/>
                <a:ext cx="228600" cy="76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3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11" name="直接连接符 20"/>
              <p:cNvCxnSpPr/>
              <p:nvPr/>
            </p:nvCxnSpPr>
            <p:spPr>
              <a:xfrm>
                <a:off x="0" y="914400"/>
                <a:ext cx="8915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TextBox 4"/>
            <p:cNvSpPr txBox="1"/>
            <p:nvPr/>
          </p:nvSpPr>
          <p:spPr>
            <a:xfrm>
              <a:off x="360" y="189"/>
              <a:ext cx="1833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Summary</a:t>
              </a:r>
            </a:p>
          </p:txBody>
        </p:sp>
      </p:grpSp>
      <p:sp>
        <p:nvSpPr>
          <p:cNvPr id="12" name="矩形 14">
            <a:extLst>
              <a:ext uri="{FF2B5EF4-FFF2-40B4-BE49-F238E27FC236}">
                <a16:creationId xmlns:a16="http://schemas.microsoft.com/office/drawing/2014/main" id="{C54C6054-1CD5-47A8-AF32-92628127C49C}"/>
              </a:ext>
            </a:extLst>
          </p:cNvPr>
          <p:cNvSpPr/>
          <p:nvPr/>
        </p:nvSpPr>
        <p:spPr>
          <a:xfrm>
            <a:off x="335365" y="2371668"/>
            <a:ext cx="11639550" cy="452431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600" b="1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Timeline: </a:t>
            </a:r>
            <a:r>
              <a:rPr lang="en-US" altLang="zh-CN" sz="1600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Strong interests from industrial, to meet the demands of vertical customers more expeditiously, by the end of </a:t>
            </a:r>
            <a:r>
              <a:rPr lang="en-US" altLang="zh-CN" sz="1600" b="1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2025 Q4</a:t>
            </a:r>
            <a:r>
              <a:rPr lang="en-US" altLang="zh-CN" sz="1600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SI/WI: </a:t>
            </a: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 follow up WG SI/WI is expected to start in Rel-19 with 9 month SI + 9 month WI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600" b="1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Target: </a:t>
            </a:r>
            <a:r>
              <a:rPr lang="en-US" altLang="zh-CN" sz="1600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The new IoT technology shall provide cost and power consumption much lower than the existing NB-IoT and </a:t>
            </a:r>
            <a:r>
              <a:rPr lang="en-US" altLang="zh-CN" sz="1600" kern="100" dirty="0" err="1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eMTC</a:t>
            </a:r>
            <a:r>
              <a:rPr lang="en-US" altLang="zh-CN" sz="1600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technologies, and thus is not to be a replacement for them.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600" b="1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Deployment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Topology 1 and 2 for licensed band should be prioritized for consideration.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All standalone, in-band and guard-band operation can be considered.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Device type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Strive for common design part for Device A/B/C as much as possible and complete specification within Rel-19.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Use cases</a:t>
            </a:r>
            <a:r>
              <a:rPr lang="zh-CN" altLang="en-US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：</a:t>
            </a: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for Rel-19, inventory can be considered as basic use case,</a:t>
            </a:r>
            <a:r>
              <a:rPr lang="zh-CN" altLang="en-US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while</a:t>
            </a:r>
            <a:r>
              <a:rPr lang="zh-CN" altLang="en-US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it</a:t>
            </a:r>
            <a:r>
              <a:rPr lang="zh-CN" altLang="en-US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can also work for sensor and </a:t>
            </a: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  <a:sym typeface="+mn-ea"/>
              </a:rPr>
              <a:t>activator/command. Study of positioning is of interests.</a:t>
            </a:r>
            <a:endParaRPr lang="en-US" altLang="zh-CN" sz="1600" kern="100" dirty="0"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600" b="1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Coverage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Device B/C, target for comparable coverage to the current NR bottleneck. </a:t>
            </a: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</a:t>
            </a:r>
            <a:r>
              <a:rPr lang="en-US" altLang="zh-CN" sz="1600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radeoff between coverage and complexity/power consumption is necessary.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Device A, strive for good coverage for topology 1 as much as possible and good proximity coverage for topology 2 (? meter)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altLang="zh-CN" sz="1600" b="1" kern="100" dirty="0"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77AD292-34C3-42F9-817D-0352D584D19C}"/>
              </a:ext>
            </a:extLst>
          </p:cNvPr>
          <p:cNvGrpSpPr/>
          <p:nvPr/>
        </p:nvGrpSpPr>
        <p:grpSpPr>
          <a:xfrm>
            <a:off x="335360" y="1963379"/>
            <a:ext cx="7200734" cy="400105"/>
            <a:chOff x="431364" y="884716"/>
            <a:chExt cx="3975210" cy="400105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43AE2263-E877-4031-B1F3-E4893D3490E1}"/>
                </a:ext>
              </a:extLst>
            </p:cNvPr>
            <p:cNvSpPr/>
            <p:nvPr/>
          </p:nvSpPr>
          <p:spPr>
            <a:xfrm>
              <a:off x="431365" y="920416"/>
              <a:ext cx="2683308" cy="35369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2">
              <a:extLst>
                <a:ext uri="{FF2B5EF4-FFF2-40B4-BE49-F238E27FC236}">
                  <a16:creationId xmlns:a16="http://schemas.microsoft.com/office/drawing/2014/main" id="{90880852-501F-4CBE-92E1-C2091D7CDD13}"/>
                </a:ext>
              </a:extLst>
            </p:cNvPr>
            <p:cNvSpPr txBox="1"/>
            <p:nvPr/>
          </p:nvSpPr>
          <p:spPr>
            <a:xfrm>
              <a:off x="431364" y="884716"/>
              <a:ext cx="3975210" cy="400105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Additional highlighted point for R19 SI/WI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49271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0" y="0"/>
            <a:ext cx="11868150" cy="762000"/>
            <a:chOff x="0" y="0"/>
            <a:chExt cx="18690" cy="1200"/>
          </a:xfrm>
        </p:grpSpPr>
        <p:grpSp>
          <p:nvGrpSpPr>
            <p:cNvPr id="4" name="组合 12"/>
            <p:cNvGrpSpPr/>
            <p:nvPr/>
          </p:nvGrpSpPr>
          <p:grpSpPr>
            <a:xfrm>
              <a:off x="0" y="0"/>
              <a:ext cx="14040" cy="1200"/>
              <a:chOff x="0" y="152400"/>
              <a:chExt cx="8915400" cy="762000"/>
            </a:xfrm>
          </p:grpSpPr>
          <p:sp>
            <p:nvSpPr>
              <p:cNvPr id="1048770" name="矩形 19"/>
              <p:cNvSpPr/>
              <p:nvPr/>
            </p:nvSpPr>
            <p:spPr>
              <a:xfrm>
                <a:off x="0" y="152400"/>
                <a:ext cx="228600" cy="76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3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3145735" name="直接连接符 20"/>
              <p:cNvCxnSpPr/>
              <p:nvPr/>
            </p:nvCxnSpPr>
            <p:spPr>
              <a:xfrm>
                <a:off x="0" y="914400"/>
                <a:ext cx="8915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8771" name="TextBox 4"/>
            <p:cNvSpPr txBox="1"/>
            <p:nvPr/>
          </p:nvSpPr>
          <p:spPr>
            <a:xfrm>
              <a:off x="360" y="189"/>
              <a:ext cx="1833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IoT</a:t>
              </a:r>
              <a:r>
                <a:rPr lang="zh-CN" altLang="en-US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en-US" altLang="zh-CN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use case</a:t>
              </a: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7"/>
          </p:nvPr>
        </p:nvSpPr>
        <p:spPr>
          <a:xfrm>
            <a:off x="11497343" y="6438872"/>
            <a:ext cx="340360" cy="184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200" b="0" i="0" kern="1200">
                <a:solidFill>
                  <a:schemeClr val="tx1"/>
                </a:solidFill>
                <a:latin typeface="微软雅黑" panose="020B0503020204020204" charset="-122"/>
                <a:ea typeface="+mn-ea"/>
                <a:cs typeface="微软雅黑" panose="020B0503020204020204" charset="-122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4</a:t>
            </a:fld>
            <a:endParaRPr lang="en-US" altLang="zh-CN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476969" y="3352126"/>
          <a:ext cx="11142572" cy="31272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026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51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72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19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641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6578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164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1648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826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56183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Use case category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Use Cases identified in TR 22.840 by SA1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Max E2E latency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Communication Range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Positioning Accuracy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Data Rate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Message Size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Device density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Device speed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149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inventory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1; 2; 5; 7; 16; 21; 24; 27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~1s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30 m (indoor)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3 m, 90%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&lt;1000 bits/s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&lt;256 bit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1.5 million per km2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&lt; 6 km/h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420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sensor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3; 6; 11; 13; 15; 18; 19; 20; 22; 23; 24; 25; 26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1~30s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50 m (indoor),</a:t>
                      </a:r>
                      <a:endParaRPr lang="zh-CN" sz="1400">
                        <a:effectLst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 200 m(outdoor)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NA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&lt;1000 bits/s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&lt;100 bytes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1000 per km2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Static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3634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Positioning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2; 4; 7; 8; 9; 10; 12; 14; 16; 24; 27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1~10s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50 m (indoor),</a:t>
                      </a:r>
                      <a:endParaRPr lang="zh-CN" sz="1400">
                        <a:effectLst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 200 m(outdoor)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1~3 m, 90%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&lt;1000 bits/s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256 bits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1000 per km2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5 km/h (indoor)</a:t>
                      </a:r>
                      <a:endParaRPr lang="zh-CN" sz="1400">
                        <a:effectLst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20 km/h (outdoor)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328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Activator/command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17; 28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NA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NA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NA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NA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NA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</a:rPr>
                        <a:t>NA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NA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1483" marR="11483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335360" y="823980"/>
            <a:ext cx="1928774" cy="400105"/>
            <a:chOff x="431365" y="884716"/>
            <a:chExt cx="2888884" cy="400105"/>
          </a:xfrm>
        </p:grpSpPr>
        <p:sp>
          <p:nvSpPr>
            <p:cNvPr id="12" name="矩形 11"/>
            <p:cNvSpPr/>
            <p:nvPr/>
          </p:nvSpPr>
          <p:spPr>
            <a:xfrm>
              <a:off x="431365" y="920416"/>
              <a:ext cx="2683308" cy="35369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2"/>
            <p:cNvSpPr txBox="1"/>
            <p:nvPr/>
          </p:nvSpPr>
          <p:spPr>
            <a:xfrm>
              <a:off x="431365" y="884716"/>
              <a:ext cx="2888884" cy="400105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b="1" kern="0" dirty="0">
                  <a:solidFill>
                    <a:prstClr val="black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Use cases</a:t>
              </a:r>
              <a:endPara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4" name="矩形 14"/>
          <p:cNvSpPr/>
          <p:nvPr/>
        </p:nvSpPr>
        <p:spPr>
          <a:xfrm>
            <a:off x="335362" y="1213374"/>
            <a:ext cx="11639550" cy="196850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1600" b="1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Whether to include all the 4 use cases into R19 WG SI?</a:t>
            </a:r>
          </a:p>
          <a:p>
            <a:pPr marL="685800" lvl="1" indent="-342900"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TR 38.848 captured the following representative use cases: </a:t>
            </a: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Inventory; sensors; positioning; </a:t>
            </a: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  <a:sym typeface="+mn-ea"/>
              </a:rPr>
              <a:t>activator</a:t>
            </a: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.</a:t>
            </a: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</a:p>
          <a:p>
            <a:pPr fontAlgn="auto">
              <a:spcBef>
                <a:spcPts val="600"/>
              </a:spcBef>
            </a:pP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Observation: Inventory and sensor use case share similar requirements except message size, while positioning requires specific design on L1/L2 signaling and architecture</a:t>
            </a:r>
          </a:p>
          <a:p>
            <a:pPr fontAlgn="auto">
              <a:spcBef>
                <a:spcPts val="600"/>
              </a:spcBef>
            </a:pP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Proposal 1</a:t>
            </a: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: </a:t>
            </a: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Similar as taking </a:t>
            </a:r>
            <a:r>
              <a:rPr lang="en-US" altLang="zh-CN" sz="1600" b="1" kern="100" dirty="0" err="1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eMBB</a:t>
            </a: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as 5G design baseline, use case of inventory can be considered as basic use case for ambient IoT design. The design can compatiable with sensor and </a:t>
            </a: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  <a:sym typeface="+mn-ea"/>
              </a:rPr>
              <a:t>activator, </a:t>
            </a: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while positioning use cases are considered for study as technical enhancement on top of baseline.</a:t>
            </a:r>
            <a:endParaRPr lang="zh-CN" altLang="zh-CN" sz="1600" b="1" kern="100" dirty="0"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0" y="0"/>
            <a:ext cx="11868150" cy="762000"/>
            <a:chOff x="0" y="0"/>
            <a:chExt cx="18690" cy="1200"/>
          </a:xfrm>
        </p:grpSpPr>
        <p:grpSp>
          <p:nvGrpSpPr>
            <p:cNvPr id="4" name="组合 12"/>
            <p:cNvGrpSpPr/>
            <p:nvPr/>
          </p:nvGrpSpPr>
          <p:grpSpPr>
            <a:xfrm>
              <a:off x="0" y="0"/>
              <a:ext cx="14040" cy="1200"/>
              <a:chOff x="0" y="152400"/>
              <a:chExt cx="8915400" cy="762000"/>
            </a:xfrm>
          </p:grpSpPr>
          <p:sp>
            <p:nvSpPr>
              <p:cNvPr id="1048770" name="矩形 19"/>
              <p:cNvSpPr/>
              <p:nvPr/>
            </p:nvSpPr>
            <p:spPr>
              <a:xfrm>
                <a:off x="0" y="152400"/>
                <a:ext cx="228600" cy="76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3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3145735" name="直接连接符 20"/>
              <p:cNvCxnSpPr/>
              <p:nvPr/>
            </p:nvCxnSpPr>
            <p:spPr>
              <a:xfrm>
                <a:off x="0" y="914400"/>
                <a:ext cx="8915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8771" name="TextBox 4"/>
            <p:cNvSpPr txBox="1"/>
            <p:nvPr/>
          </p:nvSpPr>
          <p:spPr>
            <a:xfrm>
              <a:off x="360" y="189"/>
              <a:ext cx="1833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Deployment (1)</a:t>
              </a: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7"/>
          </p:nvPr>
        </p:nvSpPr>
        <p:spPr>
          <a:xfrm>
            <a:off x="11497343" y="6438872"/>
            <a:ext cx="340360" cy="184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200" b="0" i="0" kern="1200">
                <a:solidFill>
                  <a:schemeClr val="tx1"/>
                </a:solidFill>
                <a:latin typeface="微软雅黑" panose="020B0503020204020204" charset="-122"/>
                <a:ea typeface="+mn-ea"/>
                <a:cs typeface="微软雅黑" panose="020B0503020204020204" charset="-122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5</a:t>
            </a:fld>
            <a:endParaRPr lang="en-US" altLang="zh-CN" dirty="0"/>
          </a:p>
        </p:txBody>
      </p:sp>
      <p:grpSp>
        <p:nvGrpSpPr>
          <p:cNvPr id="6" name="组合 5"/>
          <p:cNvGrpSpPr/>
          <p:nvPr/>
        </p:nvGrpSpPr>
        <p:grpSpPr>
          <a:xfrm>
            <a:off x="1279728" y="2647374"/>
            <a:ext cx="9158280" cy="3636869"/>
            <a:chOff x="893051" y="1271538"/>
            <a:chExt cx="10241208" cy="4152479"/>
          </a:xfrm>
        </p:grpSpPr>
        <p:pic>
          <p:nvPicPr>
            <p:cNvPr id="5" name="Picture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1645" y="1282649"/>
              <a:ext cx="2354580" cy="162306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文本框 7"/>
            <p:cNvSpPr txBox="1"/>
            <p:nvPr/>
          </p:nvSpPr>
          <p:spPr>
            <a:xfrm>
              <a:off x="3187973" y="2905709"/>
              <a:ext cx="1443129" cy="3860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altLang="zh-CN" sz="14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Topology 1</a:t>
              </a:r>
              <a:endParaRPr lang="zh-CN" altLang="en-US" dirty="0"/>
            </a:p>
          </p:txBody>
        </p:sp>
        <p:pic>
          <p:nvPicPr>
            <p:cNvPr id="9" name="Picture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7043" y="1271538"/>
              <a:ext cx="3291840" cy="162306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" name="文本框 12"/>
            <p:cNvSpPr txBox="1"/>
            <p:nvPr/>
          </p:nvSpPr>
          <p:spPr>
            <a:xfrm>
              <a:off x="7098269" y="2910299"/>
              <a:ext cx="1288173" cy="3860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altLang="zh-CN" sz="14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Topology 2</a:t>
              </a:r>
              <a:endParaRPr lang="zh-CN" altLang="en-US" dirty="0"/>
            </a:p>
          </p:txBody>
        </p:sp>
        <p:pic>
          <p:nvPicPr>
            <p:cNvPr id="14" name="Picture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8946" y="3332151"/>
              <a:ext cx="2674620" cy="179959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文本框 15"/>
            <p:cNvSpPr txBox="1"/>
            <p:nvPr/>
          </p:nvSpPr>
          <p:spPr>
            <a:xfrm>
              <a:off x="893051" y="5072606"/>
              <a:ext cx="3537187" cy="35141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altLang="zh-CN" sz="14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Topology 3a with downlink assistance</a:t>
              </a:r>
              <a:endParaRPr lang="zh-CN" altLang="en-US" dirty="0"/>
            </a:p>
          </p:txBody>
        </p:sp>
        <p:pic>
          <p:nvPicPr>
            <p:cNvPr id="17" name="Picture 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5473" y="3443276"/>
              <a:ext cx="2522220" cy="157734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" name="文本框 18"/>
            <p:cNvSpPr txBox="1"/>
            <p:nvPr/>
          </p:nvSpPr>
          <p:spPr>
            <a:xfrm>
              <a:off x="4554395" y="5072605"/>
              <a:ext cx="3392257" cy="35141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altLang="zh-CN" sz="14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Topology 3b with uplink assistance</a:t>
              </a:r>
              <a:endParaRPr lang="zh-CN" altLang="en-US" dirty="0"/>
            </a:p>
          </p:txBody>
        </p:sp>
        <p:pic>
          <p:nvPicPr>
            <p:cNvPr id="20" name="Picture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60604" y="3264623"/>
              <a:ext cx="2573655" cy="144081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" name="文本框 21"/>
            <p:cNvSpPr txBox="1"/>
            <p:nvPr/>
          </p:nvSpPr>
          <p:spPr>
            <a:xfrm>
              <a:off x="9197344" y="5063047"/>
              <a:ext cx="130017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altLang="zh-CN" sz="14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rPr>
                <a:t>Topology 4</a:t>
              </a:r>
              <a:endParaRPr lang="zh-CN" altLang="en-US" dirty="0"/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2127412" y="3256442"/>
              <a:ext cx="6945029" cy="0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4111706" y="3561108"/>
              <a:ext cx="0" cy="1373742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8003975" y="3561108"/>
              <a:ext cx="0" cy="1373742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5409129" y="1552346"/>
              <a:ext cx="0" cy="1373742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矩形 14"/>
          <p:cNvSpPr/>
          <p:nvPr/>
        </p:nvSpPr>
        <p:spPr>
          <a:xfrm>
            <a:off x="335362" y="1314974"/>
            <a:ext cx="11639550" cy="1077218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1600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TR 38.848 captured the following 5 topologies, Whether all the RAN topologies will be included in R19 WG SI? </a:t>
            </a:r>
          </a:p>
          <a:p>
            <a:pPr algn="just"/>
            <a:endParaRPr lang="en-US" altLang="zh-CN" sz="1600" b="1" kern="100" dirty="0"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algn="just"/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Proposal 2: </a:t>
            </a:r>
            <a:r>
              <a:rPr lang="en-US" altLang="zh-CN" sz="1600" b="1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Design a</a:t>
            </a: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unified ambient-link interface applicable for topology 1 &amp; 2, which guarantees the ambient IoT device can access to either gNB or intermediate node. Other topologies are de-prioritized in Rel-19. </a:t>
            </a:r>
            <a:endParaRPr lang="zh-CN" altLang="zh-CN" sz="1600" b="1" kern="10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35362" y="917578"/>
            <a:ext cx="2677556" cy="400105"/>
            <a:chOff x="431365" y="884716"/>
            <a:chExt cx="2888884" cy="400105"/>
          </a:xfrm>
        </p:grpSpPr>
        <p:sp>
          <p:nvSpPr>
            <p:cNvPr id="10" name="矩形 9"/>
            <p:cNvSpPr/>
            <p:nvPr/>
          </p:nvSpPr>
          <p:spPr>
            <a:xfrm>
              <a:off x="431365" y="920416"/>
              <a:ext cx="2683308" cy="35369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"/>
            <p:cNvSpPr txBox="1"/>
            <p:nvPr/>
          </p:nvSpPr>
          <p:spPr>
            <a:xfrm>
              <a:off x="431365" y="884716"/>
              <a:ext cx="2888884" cy="400105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Topologies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0" y="0"/>
            <a:ext cx="11868150" cy="762000"/>
            <a:chOff x="0" y="0"/>
            <a:chExt cx="18690" cy="1200"/>
          </a:xfrm>
        </p:grpSpPr>
        <p:grpSp>
          <p:nvGrpSpPr>
            <p:cNvPr id="4" name="组合 12"/>
            <p:cNvGrpSpPr/>
            <p:nvPr/>
          </p:nvGrpSpPr>
          <p:grpSpPr>
            <a:xfrm>
              <a:off x="0" y="0"/>
              <a:ext cx="14040" cy="1200"/>
              <a:chOff x="0" y="152400"/>
              <a:chExt cx="8915400" cy="762000"/>
            </a:xfrm>
          </p:grpSpPr>
          <p:sp>
            <p:nvSpPr>
              <p:cNvPr id="1048770" name="矩形 19"/>
              <p:cNvSpPr/>
              <p:nvPr/>
            </p:nvSpPr>
            <p:spPr>
              <a:xfrm>
                <a:off x="0" y="152400"/>
                <a:ext cx="228600" cy="76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3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3145735" name="直接连接符 20"/>
              <p:cNvCxnSpPr/>
              <p:nvPr/>
            </p:nvCxnSpPr>
            <p:spPr>
              <a:xfrm>
                <a:off x="0" y="914400"/>
                <a:ext cx="8915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8771" name="TextBox 4"/>
            <p:cNvSpPr txBox="1"/>
            <p:nvPr/>
          </p:nvSpPr>
          <p:spPr>
            <a:xfrm>
              <a:off x="360" y="189"/>
              <a:ext cx="1833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800" b="1" kern="0" dirty="0">
                  <a:solidFill>
                    <a:prstClr val="black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Deployment (2) 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7"/>
          </p:nvPr>
        </p:nvSpPr>
        <p:spPr>
          <a:xfrm>
            <a:off x="11497343" y="6488976"/>
            <a:ext cx="340360" cy="184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200" b="0" i="0" kern="1200">
                <a:solidFill>
                  <a:schemeClr val="tx1"/>
                </a:solidFill>
                <a:latin typeface="微软雅黑" panose="020B0503020204020204" charset="-122"/>
                <a:ea typeface="+mn-ea"/>
                <a:cs typeface="微软雅黑" panose="020B0503020204020204" charset="-122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6</a:t>
            </a:fld>
            <a:endParaRPr lang="en-US" altLang="zh-CN" dirty="0"/>
          </a:p>
        </p:txBody>
      </p:sp>
      <p:grpSp>
        <p:nvGrpSpPr>
          <p:cNvPr id="5" name="组合 4"/>
          <p:cNvGrpSpPr/>
          <p:nvPr/>
        </p:nvGrpSpPr>
        <p:grpSpPr>
          <a:xfrm>
            <a:off x="335359" y="734805"/>
            <a:ext cx="6060304" cy="400105"/>
            <a:chOff x="431365" y="884716"/>
            <a:chExt cx="4396835" cy="400105"/>
          </a:xfrm>
        </p:grpSpPr>
        <p:sp>
          <p:nvSpPr>
            <p:cNvPr id="6" name="矩形 5"/>
            <p:cNvSpPr/>
            <p:nvPr/>
          </p:nvSpPr>
          <p:spPr>
            <a:xfrm>
              <a:off x="431365" y="920416"/>
              <a:ext cx="2683308" cy="35369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2"/>
            <p:cNvSpPr txBox="1"/>
            <p:nvPr/>
          </p:nvSpPr>
          <p:spPr>
            <a:xfrm>
              <a:off x="431366" y="884716"/>
              <a:ext cx="4396834" cy="400105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b="1" kern="0" dirty="0">
                  <a:solidFill>
                    <a:prstClr val="black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Spectrum and deployment </a:t>
              </a:r>
              <a:endPara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9" name="矩形 14"/>
          <p:cNvSpPr/>
          <p:nvPr/>
        </p:nvSpPr>
        <p:spPr>
          <a:xfrm>
            <a:off x="335362" y="1124199"/>
            <a:ext cx="11639550" cy="2062103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The</a:t>
            </a:r>
            <a:r>
              <a:rPr lang="zh-CN" altLang="en-US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following operations flexible deployment are to be considered,</a:t>
            </a:r>
          </a:p>
          <a:p>
            <a:pPr marL="360363" lvl="1" indent="-180975" rtl="0" fontAlgn="ctr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altLang="zh-CN" sz="14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Mode A (in-band operation)</a:t>
            </a:r>
            <a:r>
              <a:rPr lang="en-US" altLang="zh-CN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F</a:t>
            </a:r>
            <a:r>
              <a:rPr lang="zh-CN" altLang="zh-CN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requency bands in licensed spectrum, coexistence with UEs and infrastructure in frequency bands for NR</a:t>
            </a:r>
          </a:p>
          <a:p>
            <a:pPr marL="360363" lvl="1" indent="-180975" rtl="0" fontAlgn="ctr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altLang="zh-CN" sz="14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Mode B (standalone operation)</a:t>
            </a:r>
            <a:r>
              <a:rPr lang="en-US" altLang="zh-CN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: F</a:t>
            </a:r>
            <a:r>
              <a:rPr lang="zh-CN" altLang="zh-CN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requency bands in licensed spectrum</a:t>
            </a:r>
            <a:r>
              <a:rPr lang="en-US" altLang="zh-CN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standalone operation in a narrow BW outside the NR carrier.</a:t>
            </a:r>
            <a:endParaRPr lang="zh-CN" altLang="zh-CN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19138" lvl="2" indent="-271463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Mode B-1:  no additional GB needed among A-IoT CCs</a:t>
            </a:r>
          </a:p>
          <a:p>
            <a:pPr marL="719138" lvl="2" indent="-271463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Mode B-2:  additional GB needed among A-IoT CCs</a:t>
            </a:r>
          </a:p>
          <a:p>
            <a:pPr marL="360363" lvl="1" indent="-180975" rtl="0" fontAlgn="ctr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altLang="zh-CN" sz="14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Mode C (guard-band operation): </a:t>
            </a:r>
            <a:r>
              <a:rPr lang="en-US" altLang="zh-CN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</a:t>
            </a:r>
            <a:r>
              <a:rPr lang="zh-CN" altLang="zh-CN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requency bands in licensed spectrum</a:t>
            </a:r>
            <a:r>
              <a:rPr lang="en-US" altLang="zh-CN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standalone operation in a narrow BW in the guard-band of NR.</a:t>
            </a:r>
            <a:endParaRPr lang="zh-CN" altLang="zh-CN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60363" lvl="1" indent="-180975" rtl="0" fontAlgn="ctr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Questions: </a:t>
            </a:r>
            <a:r>
              <a:rPr lang="en-US" altLang="zh-CN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Discuss which mode the device type can be supported?</a:t>
            </a:r>
          </a:p>
          <a:p>
            <a:pPr fontAlgn="ctr"/>
            <a:r>
              <a:rPr lang="en-US" altLang="zh-CN" sz="14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Proposal 3</a:t>
            </a:r>
            <a:r>
              <a:rPr lang="zh-CN" altLang="en-US" sz="14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：</a:t>
            </a:r>
            <a:r>
              <a:rPr lang="en-US" altLang="zh-CN" sz="14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Both standalone (with/without additional GB among CCs), in-band and guard-band operation in licensed spectrum is supported.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FB9C8202-5C4F-43D1-B5AA-9805A38AE8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2914" y="3289693"/>
            <a:ext cx="7827810" cy="3383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360628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4"/>
          <p:cNvSpPr/>
          <p:nvPr/>
        </p:nvSpPr>
        <p:spPr>
          <a:xfrm>
            <a:off x="335362" y="1124199"/>
            <a:ext cx="11639550" cy="5016758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Design options for passive and active device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Option 1: </a:t>
            </a: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Take passive device design as basic. Then reuse designs for semi-passive and active device design as much as possible.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Option 2: </a:t>
            </a: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Take active device design as basic. Then reuse designs for semi-passive and active device as much as possible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Option 3: </a:t>
            </a: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Parallel and strive for common design for passive/semi-passive and active device as much as possible.</a:t>
            </a:r>
          </a:p>
          <a:p>
            <a:pPr algn="just"/>
            <a:endParaRPr lang="en-US" altLang="zh-CN" sz="1600" kern="100" dirty="0">
              <a:highlight>
                <a:srgbClr val="FFFF00"/>
              </a:highlight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algn="just"/>
            <a:r>
              <a:rPr lang="en-US" altLang="zh-CN" sz="1600" b="1" kern="100" dirty="0">
                <a:latin typeface="Arial" panose="020B0604020202020204" pitchFamily="34" charset="0"/>
                <a:cs typeface="Arial" panose="020B0604020202020204" pitchFamily="34" charset="0"/>
              </a:rPr>
              <a:t>Observations: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If active device is to be studied in Rel-19, it should be limited to reuse the basic design of passive device as much as possible, at least for PHY UL/DL shared channel and L2/3 procedures.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To minimize the study and standardization work, the first release can focus on the basic and common part for passive device and active device.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Strive for option 3 to allow A-IoT much broader usage in future.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Clear and significant differences between active device (device C) and existing NB-IoT/</a:t>
            </a:r>
            <a:r>
              <a:rPr lang="en-US" altLang="zh-CN" sz="1600" kern="100" dirty="0" err="1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eMTC</a:t>
            </a: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devices, not to be replacement of them.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altLang="zh-CN" sz="1600" kern="100" dirty="0"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algn="just"/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Proposal 4</a:t>
            </a: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: </a:t>
            </a:r>
          </a:p>
          <a:p>
            <a:pPr marL="685800" lvl="1" indent="-342900" algn="just">
              <a:buFont typeface="Arial" panose="020B0604020202020204" pitchFamily="34" charset="0"/>
              <a:buChar char="•"/>
            </a:pP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Passive/semi-passive/active device are recommended to be studied and specified in Rel-19 design. </a:t>
            </a:r>
          </a:p>
          <a:p>
            <a:pPr marL="685800" lvl="1" indent="-342900" algn="just">
              <a:buFont typeface="Arial" panose="020B0604020202020204" pitchFamily="34" charset="0"/>
              <a:buChar char="•"/>
            </a:pP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Strive for common design for passive/semi-passive and active device as much as possible</a:t>
            </a:r>
          </a:p>
          <a:p>
            <a:pPr marL="685800" lvl="1" indent="-342900" algn="just">
              <a:buFont typeface="Arial" panose="020B0604020202020204" pitchFamily="34" charset="0"/>
              <a:buChar char="•"/>
            </a:pP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If active </a:t>
            </a:r>
            <a:r>
              <a:rPr lang="en-US" altLang="zh-CN" sz="1600" b="1" kern="10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device will be </a:t>
            </a: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specified in Rel-19, the air interface design for active device should reuse the design of passive/semi-passive as much as possible.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35359" y="734805"/>
            <a:ext cx="2493359" cy="400105"/>
            <a:chOff x="431365" y="884716"/>
            <a:chExt cx="2888884" cy="400105"/>
          </a:xfrm>
        </p:grpSpPr>
        <p:sp>
          <p:nvSpPr>
            <p:cNvPr id="5" name="矩形 4"/>
            <p:cNvSpPr/>
            <p:nvPr/>
          </p:nvSpPr>
          <p:spPr>
            <a:xfrm>
              <a:off x="431365" y="920416"/>
              <a:ext cx="2683308" cy="35369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2"/>
            <p:cNvSpPr txBox="1"/>
            <p:nvPr/>
          </p:nvSpPr>
          <p:spPr>
            <a:xfrm>
              <a:off x="431365" y="884716"/>
              <a:ext cx="2888884" cy="400105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Device categories</a:t>
              </a:r>
            </a:p>
          </p:txBody>
        </p:sp>
      </p:grpSp>
      <p:grpSp>
        <p:nvGrpSpPr>
          <p:cNvPr id="7" name="组合 3"/>
          <p:cNvGrpSpPr/>
          <p:nvPr/>
        </p:nvGrpSpPr>
        <p:grpSpPr>
          <a:xfrm>
            <a:off x="0" y="0"/>
            <a:ext cx="11868150" cy="762000"/>
            <a:chOff x="0" y="0"/>
            <a:chExt cx="18690" cy="1200"/>
          </a:xfrm>
        </p:grpSpPr>
        <p:grpSp>
          <p:nvGrpSpPr>
            <p:cNvPr id="8" name="组合 12"/>
            <p:cNvGrpSpPr/>
            <p:nvPr/>
          </p:nvGrpSpPr>
          <p:grpSpPr>
            <a:xfrm>
              <a:off x="0" y="0"/>
              <a:ext cx="14040" cy="1200"/>
              <a:chOff x="0" y="152400"/>
              <a:chExt cx="8915400" cy="762000"/>
            </a:xfrm>
          </p:grpSpPr>
          <p:sp>
            <p:nvSpPr>
              <p:cNvPr id="10" name="矩形 19"/>
              <p:cNvSpPr/>
              <p:nvPr/>
            </p:nvSpPr>
            <p:spPr>
              <a:xfrm>
                <a:off x="0" y="152400"/>
                <a:ext cx="228600" cy="76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3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11" name="直接连接符 20"/>
              <p:cNvCxnSpPr/>
              <p:nvPr/>
            </p:nvCxnSpPr>
            <p:spPr>
              <a:xfrm>
                <a:off x="0" y="914400"/>
                <a:ext cx="8915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TextBox 4"/>
            <p:cNvSpPr txBox="1"/>
            <p:nvPr/>
          </p:nvSpPr>
          <p:spPr>
            <a:xfrm>
              <a:off x="360" y="189"/>
              <a:ext cx="1833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Ambient IoT Device categories</a:t>
              </a:r>
            </a:p>
          </p:txBody>
        </p:sp>
      </p:grpSp>
      <p:sp>
        <p:nvSpPr>
          <p:cNvPr id="2" name="灯片编号占位符 2">
            <a:extLst>
              <a:ext uri="{FF2B5EF4-FFF2-40B4-BE49-F238E27FC236}">
                <a16:creationId xmlns:a16="http://schemas.microsoft.com/office/drawing/2014/main" id="{B187DC91-3EB8-AC4D-C455-6199CC839F89}"/>
              </a:ext>
            </a:extLst>
          </p:cNvPr>
          <p:cNvSpPr txBox="1">
            <a:spLocks/>
          </p:cNvSpPr>
          <p:nvPr/>
        </p:nvSpPr>
        <p:spPr>
          <a:xfrm>
            <a:off x="11497343" y="6488976"/>
            <a:ext cx="340360" cy="184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200" b="0" i="0" kern="1200">
                <a:solidFill>
                  <a:schemeClr val="tx1"/>
                </a:solidFill>
                <a:latin typeface="微软雅黑" panose="020B0503020204020204" charset="-122"/>
                <a:ea typeface="+mn-ea"/>
                <a:cs typeface="微软雅黑" panose="020B0503020204020204" charset="-122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pPr marL="95250">
                <a:spcBef>
                  <a:spcPts val="125"/>
                </a:spcBef>
              </a:pPr>
              <a:t>7</a:t>
            </a:fld>
            <a:endParaRPr lang="en-US" altLang="zh-CN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0" y="0"/>
            <a:ext cx="11868150" cy="762000"/>
            <a:chOff x="0" y="0"/>
            <a:chExt cx="18690" cy="1200"/>
          </a:xfrm>
        </p:grpSpPr>
        <p:grpSp>
          <p:nvGrpSpPr>
            <p:cNvPr id="4" name="组合 12"/>
            <p:cNvGrpSpPr/>
            <p:nvPr/>
          </p:nvGrpSpPr>
          <p:grpSpPr>
            <a:xfrm>
              <a:off x="0" y="0"/>
              <a:ext cx="14040" cy="1200"/>
              <a:chOff x="0" y="152400"/>
              <a:chExt cx="8915400" cy="762000"/>
            </a:xfrm>
          </p:grpSpPr>
          <p:sp>
            <p:nvSpPr>
              <p:cNvPr id="1048770" name="矩形 19"/>
              <p:cNvSpPr/>
              <p:nvPr/>
            </p:nvSpPr>
            <p:spPr>
              <a:xfrm>
                <a:off x="0" y="152400"/>
                <a:ext cx="228600" cy="76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3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3145735" name="直接连接符 20"/>
              <p:cNvCxnSpPr/>
              <p:nvPr/>
            </p:nvCxnSpPr>
            <p:spPr>
              <a:xfrm>
                <a:off x="0" y="914400"/>
                <a:ext cx="8915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8771" name="TextBox 4"/>
            <p:cNvSpPr txBox="1"/>
            <p:nvPr/>
          </p:nvSpPr>
          <p:spPr>
            <a:xfrm>
              <a:off x="360" y="189"/>
              <a:ext cx="1833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Other aspects </a:t>
              </a: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7"/>
          </p:nvPr>
        </p:nvSpPr>
        <p:spPr>
          <a:xfrm>
            <a:off x="11497343" y="6488976"/>
            <a:ext cx="340360" cy="184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200" b="0" i="0" kern="1200">
                <a:solidFill>
                  <a:schemeClr val="tx1"/>
                </a:solidFill>
                <a:latin typeface="微软雅黑" panose="020B0503020204020204" charset="-122"/>
                <a:ea typeface="+mn-ea"/>
                <a:cs typeface="微软雅黑" panose="020B0503020204020204" charset="-122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8</a:t>
            </a:fld>
            <a:endParaRPr lang="en-US" altLang="zh-CN" dirty="0"/>
          </a:p>
        </p:txBody>
      </p:sp>
      <p:grpSp>
        <p:nvGrpSpPr>
          <p:cNvPr id="5" name="组合 4"/>
          <p:cNvGrpSpPr/>
          <p:nvPr/>
        </p:nvGrpSpPr>
        <p:grpSpPr>
          <a:xfrm>
            <a:off x="276221" y="976248"/>
            <a:ext cx="9761631" cy="400105"/>
            <a:chOff x="431365" y="884716"/>
            <a:chExt cx="3896870" cy="400105"/>
          </a:xfrm>
        </p:grpSpPr>
        <p:sp>
          <p:nvSpPr>
            <p:cNvPr id="6" name="矩形 5"/>
            <p:cNvSpPr/>
            <p:nvPr/>
          </p:nvSpPr>
          <p:spPr>
            <a:xfrm>
              <a:off x="431365" y="920416"/>
              <a:ext cx="2683308" cy="35369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2"/>
            <p:cNvSpPr txBox="1"/>
            <p:nvPr/>
          </p:nvSpPr>
          <p:spPr>
            <a:xfrm>
              <a:off x="431366" y="884716"/>
              <a:ext cx="3896869" cy="400105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b="1" kern="0" dirty="0">
                  <a:solidFill>
                    <a:prstClr val="black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Coverage improvement - Power pooling and multiple site</a:t>
              </a:r>
              <a:endPara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9" name="矩形 14"/>
          <p:cNvSpPr/>
          <p:nvPr/>
        </p:nvSpPr>
        <p:spPr>
          <a:xfrm>
            <a:off x="276225" y="1365642"/>
            <a:ext cx="11639550" cy="98488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The following coverage target can be considered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400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Device B/C, target for comparable coverage to the current NR bottleneck. </a:t>
            </a:r>
            <a:r>
              <a:rPr lang="en-US" altLang="zh-CN" sz="14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</a:t>
            </a:r>
            <a:r>
              <a:rPr lang="en-US" altLang="zh-CN" sz="1400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radeoff between coverage and complexity/power consumption is necessary.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4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Device A, strive for good coverage for topology 1 as much as possible and good proximity coverage for topology 2 (30~50 meter)</a:t>
            </a:r>
          </a:p>
        </p:txBody>
      </p:sp>
      <p:sp>
        <p:nvSpPr>
          <p:cNvPr id="17" name="矩形 14">
            <a:extLst>
              <a:ext uri="{FF2B5EF4-FFF2-40B4-BE49-F238E27FC236}">
                <a16:creationId xmlns:a16="http://schemas.microsoft.com/office/drawing/2014/main" id="{3EE940BA-34DC-473E-A679-68A435729A0D}"/>
              </a:ext>
            </a:extLst>
          </p:cNvPr>
          <p:cNvSpPr/>
          <p:nvPr/>
        </p:nvSpPr>
        <p:spPr>
          <a:xfrm>
            <a:off x="276221" y="2414462"/>
            <a:ext cx="5382207" cy="1200329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Multiple site (</a:t>
            </a:r>
            <a:r>
              <a:rPr lang="en-US" altLang="zh-CN" sz="1600" b="1" kern="100" dirty="0" err="1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gNB</a:t>
            </a: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/TRP)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4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M</a:t>
            </a:r>
            <a:r>
              <a:rPr lang="en-US" altLang="zh-CN" sz="1400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ainly used for RF energy harvesting coverage improvement purpose when there is not lots of site coordination/backhauling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4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Can be used for data coverage boosting if sufficient site coordination exists.</a:t>
            </a:r>
          </a:p>
        </p:txBody>
      </p:sp>
      <p:sp>
        <p:nvSpPr>
          <p:cNvPr id="18" name="矩形 14">
            <a:extLst>
              <a:ext uri="{FF2B5EF4-FFF2-40B4-BE49-F238E27FC236}">
                <a16:creationId xmlns:a16="http://schemas.microsoft.com/office/drawing/2014/main" id="{45307225-8C45-425E-875A-1280E75DC228}"/>
              </a:ext>
            </a:extLst>
          </p:cNvPr>
          <p:cNvSpPr/>
          <p:nvPr/>
        </p:nvSpPr>
        <p:spPr>
          <a:xfrm>
            <a:off x="5755772" y="2405272"/>
            <a:ext cx="6159999" cy="1200329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Power pooling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4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Study the </a:t>
            </a:r>
            <a:r>
              <a:rPr lang="en-US" altLang="zh-CN" sz="1400" kern="100" dirty="0" err="1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gNB</a:t>
            </a:r>
            <a:r>
              <a:rPr lang="en-US" altLang="zh-CN" sz="14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power pooling techniques to boost the coverage of the both RF energy harvesting and data receiving coverage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altLang="zh-CN" sz="14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Note: the data rate and latency may be degraded due to longer time to harvesting energy and Tx/Rx data.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F08F937-B688-43EE-BF08-5738FE19873B}"/>
              </a:ext>
            </a:extLst>
          </p:cNvPr>
          <p:cNvGrpSpPr/>
          <p:nvPr/>
        </p:nvGrpSpPr>
        <p:grpSpPr>
          <a:xfrm>
            <a:off x="276221" y="3654828"/>
            <a:ext cx="5382207" cy="400105"/>
            <a:chOff x="431365" y="884716"/>
            <a:chExt cx="3896870" cy="400105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367E4D87-F9CD-40B7-B15C-83C063A1821C}"/>
                </a:ext>
              </a:extLst>
            </p:cNvPr>
            <p:cNvSpPr/>
            <p:nvPr/>
          </p:nvSpPr>
          <p:spPr>
            <a:xfrm>
              <a:off x="431365" y="920416"/>
              <a:ext cx="2683308" cy="35369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2">
              <a:extLst>
                <a:ext uri="{FF2B5EF4-FFF2-40B4-BE49-F238E27FC236}">
                  <a16:creationId xmlns:a16="http://schemas.microsoft.com/office/drawing/2014/main" id="{7B2C1431-8BD0-46A0-8D56-C46A06D6BEB5}"/>
                </a:ext>
              </a:extLst>
            </p:cNvPr>
            <p:cNvSpPr txBox="1"/>
            <p:nvPr/>
          </p:nvSpPr>
          <p:spPr>
            <a:xfrm>
              <a:off x="431366" y="884716"/>
              <a:ext cx="3896869" cy="400105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b="1" kern="0" dirty="0">
                  <a:solidFill>
                    <a:prstClr val="black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Energy harvesting</a:t>
              </a:r>
              <a:endPara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9" name="矩形 14">
            <a:extLst>
              <a:ext uri="{FF2B5EF4-FFF2-40B4-BE49-F238E27FC236}">
                <a16:creationId xmlns:a16="http://schemas.microsoft.com/office/drawing/2014/main" id="{8A4D51B0-A465-43FC-B708-98B35823087F}"/>
              </a:ext>
            </a:extLst>
          </p:cNvPr>
          <p:cNvSpPr/>
          <p:nvPr/>
        </p:nvSpPr>
        <p:spPr>
          <a:xfrm>
            <a:off x="276225" y="4046389"/>
            <a:ext cx="5382203" cy="1169551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Optimize energy harvesting procedure to enable communication protocol matching with A-IoT device energy storage/discharge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  <a:sym typeface="+mn-ea"/>
              </a:rPr>
              <a:t>Assistant information of tag status reporting, e.g., state of charge,…</a:t>
            </a:r>
            <a:endParaRPr lang="en-US" altLang="zh-CN" sz="1400" kern="100" dirty="0"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CAECE50-B4FB-442F-B4B0-65AE099AD63F}"/>
              </a:ext>
            </a:extLst>
          </p:cNvPr>
          <p:cNvGrpSpPr/>
          <p:nvPr/>
        </p:nvGrpSpPr>
        <p:grpSpPr>
          <a:xfrm>
            <a:off x="5755772" y="3667322"/>
            <a:ext cx="5382207" cy="400105"/>
            <a:chOff x="431365" y="884716"/>
            <a:chExt cx="3896870" cy="400105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AC06A7D3-4C7A-426C-B60E-23144BE5F116}"/>
                </a:ext>
              </a:extLst>
            </p:cNvPr>
            <p:cNvSpPr/>
            <p:nvPr/>
          </p:nvSpPr>
          <p:spPr>
            <a:xfrm>
              <a:off x="431365" y="920416"/>
              <a:ext cx="2683308" cy="35369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">
              <a:extLst>
                <a:ext uri="{FF2B5EF4-FFF2-40B4-BE49-F238E27FC236}">
                  <a16:creationId xmlns:a16="http://schemas.microsoft.com/office/drawing/2014/main" id="{8D6E2208-E0F7-4FAE-8DCF-1EFF026DE125}"/>
                </a:ext>
              </a:extLst>
            </p:cNvPr>
            <p:cNvSpPr txBox="1"/>
            <p:nvPr/>
          </p:nvSpPr>
          <p:spPr>
            <a:xfrm>
              <a:off x="431366" y="884716"/>
              <a:ext cx="3896869" cy="400105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b="1" kern="0" dirty="0">
                  <a:solidFill>
                    <a:prstClr val="black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Mobility</a:t>
              </a:r>
              <a:endPara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3" name="矩形 14">
            <a:extLst>
              <a:ext uri="{FF2B5EF4-FFF2-40B4-BE49-F238E27FC236}">
                <a16:creationId xmlns:a16="http://schemas.microsoft.com/office/drawing/2014/main" id="{36282B69-E87D-43A4-B0B7-624CD7E65709}"/>
              </a:ext>
            </a:extLst>
          </p:cNvPr>
          <p:cNvSpPr/>
          <p:nvPr/>
        </p:nvSpPr>
        <p:spPr>
          <a:xfrm>
            <a:off x="5755776" y="4044222"/>
            <a:ext cx="6112374" cy="1138773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85750" indent="-28575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4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Necessary enhancement to support A-IoT device measurement based on LP-SS, at least for serving-cell</a:t>
            </a:r>
          </a:p>
          <a:p>
            <a:pPr marL="742950" lvl="1" indent="-285750" fontAlgn="ctr">
              <a:buFont typeface="Arial" panose="020B0604020202020204" pitchFamily="34" charset="0"/>
              <a:buChar char="•"/>
            </a:pPr>
            <a:r>
              <a:rPr lang="en-US" altLang="zh-CN" sz="14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Evaluate LP-RSRP/RSRQ accuracy</a:t>
            </a:r>
          </a:p>
          <a:p>
            <a:pPr marL="742950" lvl="1" indent="-285750" fontAlgn="ctr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Necessary procedures to support measurement</a:t>
            </a:r>
            <a:endParaRPr lang="en-US" altLang="zh-CN" sz="1400" kern="100" dirty="0"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171450" indent="-17145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zh-CN" sz="1200" kern="100" dirty="0"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59CFD6E-C817-4638-A8BE-ADF645F3C867}"/>
              </a:ext>
            </a:extLst>
          </p:cNvPr>
          <p:cNvSpPr txBox="1"/>
          <p:nvPr/>
        </p:nvSpPr>
        <p:spPr>
          <a:xfrm>
            <a:off x="390471" y="5232927"/>
            <a:ext cx="11411057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14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Proposal 5: Study and</a:t>
            </a:r>
            <a:r>
              <a:rPr lang="zh-CN" altLang="en-US" sz="14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4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specify</a:t>
            </a:r>
            <a:r>
              <a:rPr lang="zh-CN" altLang="en-US" sz="14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4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the</a:t>
            </a:r>
            <a:r>
              <a:rPr lang="zh-CN" altLang="en-US" sz="14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4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following aspects for A-IoT at least for device A/B</a:t>
            </a:r>
          </a:p>
          <a:p>
            <a:pPr marL="685800" lvl="1" indent="-342900" algn="just">
              <a:buFont typeface="Arial" panose="020B0604020202020204" pitchFamily="34" charset="0"/>
              <a:buChar char="•"/>
            </a:pPr>
            <a:r>
              <a:rPr lang="en-US" altLang="zh-CN" sz="14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Study the </a:t>
            </a:r>
            <a:r>
              <a:rPr lang="en-US" altLang="zh-CN" sz="1400" b="1" kern="100" dirty="0" err="1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gNB</a:t>
            </a:r>
            <a:r>
              <a:rPr lang="en-US" altLang="zh-CN" sz="14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power pooling techniques to boost the coverage of the both RF energy harvesting and data receiving coverage</a:t>
            </a:r>
          </a:p>
          <a:p>
            <a:pPr marL="685800" lvl="1" indent="-342900" algn="just">
              <a:buFont typeface="Arial" panose="020B0604020202020204" pitchFamily="34" charset="0"/>
              <a:buChar char="•"/>
            </a:pPr>
            <a:r>
              <a:rPr lang="en-US" altLang="zh-CN" sz="1400" b="1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Energy harvesting procedure to enable communication protocol matching with A-IoT device energy storage/discharge and related assistant information.</a:t>
            </a:r>
          </a:p>
          <a:p>
            <a:pPr marL="685800" lvl="1" indent="-342900" algn="just">
              <a:buFont typeface="Arial" panose="020B0604020202020204" pitchFamily="34" charset="0"/>
              <a:buChar char="•"/>
            </a:pPr>
            <a:r>
              <a:rPr lang="en-US" altLang="zh-CN" sz="14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Necessary enhancement to support A-IoT device measurement based on LP-SS at least for serving-cell</a:t>
            </a:r>
          </a:p>
          <a:p>
            <a:pPr marL="685800" lvl="1" indent="-342900" algn="just">
              <a:buFont typeface="Arial" panose="020B0604020202020204" pitchFamily="34" charset="0"/>
              <a:buChar char="•"/>
            </a:pPr>
            <a:r>
              <a:rPr lang="en-US" altLang="zh-CN" sz="14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Single site operation is baseline, and multiple site (</a:t>
            </a:r>
            <a:r>
              <a:rPr lang="en-US" altLang="zh-CN" sz="1400" b="1" kern="100" dirty="0" err="1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gNB</a:t>
            </a:r>
            <a:r>
              <a:rPr lang="en-US" altLang="zh-CN" sz="14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/TRP) operation can be considered.</a:t>
            </a:r>
          </a:p>
        </p:txBody>
      </p:sp>
    </p:spTree>
    <p:extLst>
      <p:ext uri="{BB962C8B-B14F-4D97-AF65-F5344CB8AC3E}">
        <p14:creationId xmlns:p14="http://schemas.microsoft.com/office/powerpoint/2010/main" val="2333071941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0" y="0"/>
            <a:ext cx="11868150" cy="762000"/>
            <a:chOff x="0" y="0"/>
            <a:chExt cx="18690" cy="1200"/>
          </a:xfrm>
        </p:grpSpPr>
        <p:grpSp>
          <p:nvGrpSpPr>
            <p:cNvPr id="4" name="组合 12"/>
            <p:cNvGrpSpPr/>
            <p:nvPr/>
          </p:nvGrpSpPr>
          <p:grpSpPr>
            <a:xfrm>
              <a:off x="0" y="0"/>
              <a:ext cx="14040" cy="1200"/>
              <a:chOff x="0" y="152400"/>
              <a:chExt cx="8915400" cy="762000"/>
            </a:xfrm>
          </p:grpSpPr>
          <p:sp>
            <p:nvSpPr>
              <p:cNvPr id="1048770" name="矩形 19"/>
              <p:cNvSpPr/>
              <p:nvPr/>
            </p:nvSpPr>
            <p:spPr>
              <a:xfrm>
                <a:off x="0" y="152400"/>
                <a:ext cx="228600" cy="76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3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3145735" name="直接连接符 20"/>
              <p:cNvCxnSpPr/>
              <p:nvPr/>
            </p:nvCxnSpPr>
            <p:spPr>
              <a:xfrm>
                <a:off x="0" y="914400"/>
                <a:ext cx="8915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8771" name="TextBox 4"/>
            <p:cNvSpPr txBox="1"/>
            <p:nvPr/>
          </p:nvSpPr>
          <p:spPr>
            <a:xfrm>
              <a:off x="360" y="189"/>
              <a:ext cx="1833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Work plan</a:t>
              </a: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7"/>
          </p:nvPr>
        </p:nvSpPr>
        <p:spPr>
          <a:xfrm>
            <a:off x="11497343" y="6442262"/>
            <a:ext cx="340360" cy="184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200" b="0" i="0" kern="1200">
                <a:solidFill>
                  <a:schemeClr val="tx1"/>
                </a:solidFill>
                <a:latin typeface="微软雅黑" panose="020B0503020204020204" charset="-122"/>
                <a:ea typeface="+mn-ea"/>
                <a:cs typeface="微软雅黑" panose="020B0503020204020204" charset="-122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9</a:t>
            </a:fld>
            <a:endParaRPr lang="en-US" altLang="zh-CN" dirty="0"/>
          </a:p>
        </p:txBody>
      </p:sp>
      <p:grpSp>
        <p:nvGrpSpPr>
          <p:cNvPr id="1048783" name="组合 1048782"/>
          <p:cNvGrpSpPr/>
          <p:nvPr/>
        </p:nvGrpSpPr>
        <p:grpSpPr>
          <a:xfrm>
            <a:off x="844080" y="2762589"/>
            <a:ext cx="11084568" cy="4045087"/>
            <a:chOff x="844080" y="1186483"/>
            <a:chExt cx="11084568" cy="3002191"/>
          </a:xfrm>
        </p:grpSpPr>
        <p:cxnSp>
          <p:nvCxnSpPr>
            <p:cNvPr id="1048784" name="直接连接符 1048783"/>
            <p:cNvCxnSpPr/>
            <p:nvPr/>
          </p:nvCxnSpPr>
          <p:spPr>
            <a:xfrm>
              <a:off x="844080" y="1196752"/>
              <a:ext cx="0" cy="2988332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cxnSp>
          <p:nvCxnSpPr>
            <p:cNvPr id="1048785" name="直接连接符 1048784"/>
            <p:cNvCxnSpPr/>
            <p:nvPr/>
          </p:nvCxnSpPr>
          <p:spPr>
            <a:xfrm>
              <a:off x="1636168" y="1198583"/>
              <a:ext cx="0" cy="2988332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cxnSp>
          <p:nvCxnSpPr>
            <p:cNvPr id="1048786" name="直接连接符 1048785"/>
            <p:cNvCxnSpPr/>
            <p:nvPr/>
          </p:nvCxnSpPr>
          <p:spPr>
            <a:xfrm>
              <a:off x="2428256" y="1198583"/>
              <a:ext cx="0" cy="2988332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cxnSp>
          <p:nvCxnSpPr>
            <p:cNvPr id="1048787" name="直接连接符 1048786"/>
            <p:cNvCxnSpPr/>
            <p:nvPr/>
          </p:nvCxnSpPr>
          <p:spPr>
            <a:xfrm>
              <a:off x="3220344" y="1191259"/>
              <a:ext cx="0" cy="2988332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cxnSp>
          <p:nvCxnSpPr>
            <p:cNvPr id="1048788" name="直接连接符 1048787"/>
            <p:cNvCxnSpPr/>
            <p:nvPr/>
          </p:nvCxnSpPr>
          <p:spPr>
            <a:xfrm>
              <a:off x="4012432" y="1198583"/>
              <a:ext cx="0" cy="2988332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cxnSp>
          <p:nvCxnSpPr>
            <p:cNvPr id="1048789" name="直接连接符 1048788"/>
            <p:cNvCxnSpPr/>
            <p:nvPr/>
          </p:nvCxnSpPr>
          <p:spPr>
            <a:xfrm>
              <a:off x="4804520" y="1198583"/>
              <a:ext cx="0" cy="2988332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cxnSp>
          <p:nvCxnSpPr>
            <p:cNvPr id="1048790" name="直接连接符 1048789"/>
            <p:cNvCxnSpPr/>
            <p:nvPr/>
          </p:nvCxnSpPr>
          <p:spPr>
            <a:xfrm>
              <a:off x="5596608" y="1198583"/>
              <a:ext cx="0" cy="2988332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cxnSp>
          <p:nvCxnSpPr>
            <p:cNvPr id="1048791" name="直接连接符 1048790"/>
            <p:cNvCxnSpPr/>
            <p:nvPr/>
          </p:nvCxnSpPr>
          <p:spPr>
            <a:xfrm>
              <a:off x="7180784" y="1189428"/>
              <a:ext cx="0" cy="2988332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cxnSp>
          <p:nvCxnSpPr>
            <p:cNvPr id="1048792" name="直接连接符 1048791"/>
            <p:cNvCxnSpPr/>
            <p:nvPr/>
          </p:nvCxnSpPr>
          <p:spPr>
            <a:xfrm>
              <a:off x="6388696" y="1191259"/>
              <a:ext cx="0" cy="2988332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cxnSp>
          <p:nvCxnSpPr>
            <p:cNvPr id="1048793" name="直接连接符 1048792"/>
            <p:cNvCxnSpPr/>
            <p:nvPr/>
          </p:nvCxnSpPr>
          <p:spPr>
            <a:xfrm>
              <a:off x="7972872" y="1191259"/>
              <a:ext cx="0" cy="2988332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cxnSp>
          <p:nvCxnSpPr>
            <p:cNvPr id="1048794" name="直接连接符 1048793"/>
            <p:cNvCxnSpPr/>
            <p:nvPr/>
          </p:nvCxnSpPr>
          <p:spPr>
            <a:xfrm>
              <a:off x="8764960" y="1191259"/>
              <a:ext cx="0" cy="2988332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cxnSp>
          <p:nvCxnSpPr>
            <p:cNvPr id="1048795" name="直接连接符 1048794"/>
            <p:cNvCxnSpPr/>
            <p:nvPr/>
          </p:nvCxnSpPr>
          <p:spPr>
            <a:xfrm>
              <a:off x="10344472" y="1186483"/>
              <a:ext cx="0" cy="2988332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cxnSp>
          <p:nvCxnSpPr>
            <p:cNvPr id="1048796" name="直接连接符 1048795"/>
            <p:cNvCxnSpPr/>
            <p:nvPr/>
          </p:nvCxnSpPr>
          <p:spPr>
            <a:xfrm>
              <a:off x="9552384" y="1200342"/>
              <a:ext cx="0" cy="2988332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cxnSp>
          <p:nvCxnSpPr>
            <p:cNvPr id="1048797" name="直接连接符 1048796"/>
            <p:cNvCxnSpPr/>
            <p:nvPr/>
          </p:nvCxnSpPr>
          <p:spPr>
            <a:xfrm>
              <a:off x="11136560" y="1188314"/>
              <a:ext cx="0" cy="2988332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cxnSp>
          <p:nvCxnSpPr>
            <p:cNvPr id="1048798" name="直接连接符 1048797"/>
            <p:cNvCxnSpPr/>
            <p:nvPr/>
          </p:nvCxnSpPr>
          <p:spPr>
            <a:xfrm>
              <a:off x="11928648" y="1188314"/>
              <a:ext cx="0" cy="2988332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</p:grpSp>
      <p:sp>
        <p:nvSpPr>
          <p:cNvPr id="1048800" name="文本框 1048799"/>
          <p:cNvSpPr txBox="1"/>
          <p:nvPr/>
        </p:nvSpPr>
        <p:spPr>
          <a:xfrm>
            <a:off x="47328" y="4492791"/>
            <a:ext cx="8640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rPr>
              <a:t>SA1</a:t>
            </a:r>
            <a:endParaRPr lang="zh-CN" altLang="en-US" sz="1400" dirty="0">
              <a:solidFill>
                <a:prstClr val="black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048801" name="矩形 1048800"/>
          <p:cNvSpPr/>
          <p:nvPr/>
        </p:nvSpPr>
        <p:spPr>
          <a:xfrm>
            <a:off x="51992" y="2975930"/>
            <a:ext cx="792088" cy="216024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Q1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02" name="矩形 1048801"/>
          <p:cNvSpPr/>
          <p:nvPr/>
        </p:nvSpPr>
        <p:spPr>
          <a:xfrm>
            <a:off x="845172" y="2978067"/>
            <a:ext cx="792088" cy="216024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Q2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03" name="矩形 1048802"/>
          <p:cNvSpPr/>
          <p:nvPr/>
        </p:nvSpPr>
        <p:spPr>
          <a:xfrm>
            <a:off x="1636168" y="2977761"/>
            <a:ext cx="792088" cy="216024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Q3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04" name="矩形 1048803"/>
          <p:cNvSpPr/>
          <p:nvPr/>
        </p:nvSpPr>
        <p:spPr>
          <a:xfrm>
            <a:off x="2428256" y="2977761"/>
            <a:ext cx="792088" cy="216024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Q4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05" name="矩形 1048804"/>
          <p:cNvSpPr/>
          <p:nvPr/>
        </p:nvSpPr>
        <p:spPr>
          <a:xfrm>
            <a:off x="3220344" y="2977761"/>
            <a:ext cx="792088" cy="216024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Q1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06" name="矩形 1048805"/>
          <p:cNvSpPr/>
          <p:nvPr/>
        </p:nvSpPr>
        <p:spPr>
          <a:xfrm>
            <a:off x="4016167" y="2978067"/>
            <a:ext cx="792088" cy="216024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Q2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07" name="矩形 1048806"/>
          <p:cNvSpPr/>
          <p:nvPr/>
        </p:nvSpPr>
        <p:spPr>
          <a:xfrm>
            <a:off x="4804520" y="2975777"/>
            <a:ext cx="792088" cy="216024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Q3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08" name="矩形 1048807"/>
          <p:cNvSpPr/>
          <p:nvPr/>
        </p:nvSpPr>
        <p:spPr>
          <a:xfrm>
            <a:off x="5596608" y="2977761"/>
            <a:ext cx="792088" cy="216024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Q4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09" name="矩形 1048808"/>
          <p:cNvSpPr/>
          <p:nvPr/>
        </p:nvSpPr>
        <p:spPr>
          <a:xfrm>
            <a:off x="6388696" y="2975930"/>
            <a:ext cx="792088" cy="216024"/>
          </a:xfrm>
          <a:prstGeom prst="rect">
            <a:avLst/>
          </a:prstGeom>
          <a:solidFill>
            <a:srgbClr val="E7E6E6">
              <a:lumMod val="90000"/>
            </a:srgbClr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Q1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10" name="矩形 1048809"/>
          <p:cNvSpPr/>
          <p:nvPr/>
        </p:nvSpPr>
        <p:spPr>
          <a:xfrm>
            <a:off x="7180784" y="2975930"/>
            <a:ext cx="792088" cy="216024"/>
          </a:xfrm>
          <a:prstGeom prst="rect">
            <a:avLst/>
          </a:prstGeom>
          <a:solidFill>
            <a:srgbClr val="E7E6E6">
              <a:lumMod val="90000"/>
            </a:srgbClr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Q2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11" name="矩形 1048810"/>
          <p:cNvSpPr/>
          <p:nvPr/>
        </p:nvSpPr>
        <p:spPr>
          <a:xfrm>
            <a:off x="7972872" y="2974099"/>
            <a:ext cx="792088" cy="216024"/>
          </a:xfrm>
          <a:prstGeom prst="rect">
            <a:avLst/>
          </a:prstGeom>
          <a:solidFill>
            <a:srgbClr val="E7E6E6">
              <a:lumMod val="90000"/>
            </a:srgbClr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Q3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12" name="矩形 1048811"/>
          <p:cNvSpPr/>
          <p:nvPr/>
        </p:nvSpPr>
        <p:spPr>
          <a:xfrm>
            <a:off x="8764960" y="2974099"/>
            <a:ext cx="792088" cy="216024"/>
          </a:xfrm>
          <a:prstGeom prst="rect">
            <a:avLst/>
          </a:prstGeom>
          <a:solidFill>
            <a:srgbClr val="E7E6E6">
              <a:lumMod val="90000"/>
            </a:srgbClr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Q4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13" name="矩形: 圆角 1048812"/>
          <p:cNvSpPr/>
          <p:nvPr/>
        </p:nvSpPr>
        <p:spPr>
          <a:xfrm>
            <a:off x="844080" y="3339632"/>
            <a:ext cx="4750196" cy="204848"/>
          </a:xfrm>
          <a:prstGeom prst="roundRect">
            <a:avLst/>
          </a:prstGeom>
          <a:solidFill>
            <a:srgbClr val="70AD47">
              <a:lumMod val="60000"/>
              <a:lumOff val="40000"/>
            </a:srgbClr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Rel-18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14" name="文本框 1048813"/>
          <p:cNvSpPr txBox="1"/>
          <p:nvPr/>
        </p:nvSpPr>
        <p:spPr>
          <a:xfrm>
            <a:off x="482471" y="3544480"/>
            <a:ext cx="86409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en-US" altLang="zh-CN" sz="1000" dirty="0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rPr>
              <a:t>R18 L1 Start</a:t>
            </a:r>
            <a:endParaRPr lang="zh-CN" altLang="en-US" sz="1000" dirty="0">
              <a:solidFill>
                <a:prstClr val="black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048815" name="文本框 1048814"/>
          <p:cNvSpPr txBox="1"/>
          <p:nvPr/>
        </p:nvSpPr>
        <p:spPr>
          <a:xfrm>
            <a:off x="5226689" y="3517271"/>
            <a:ext cx="1011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en-US" altLang="zh-CN" sz="1000" dirty="0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rPr>
              <a:t>R18 R1 </a:t>
            </a:r>
          </a:p>
          <a:p>
            <a:pPr defTabSz="457200">
              <a:defRPr/>
            </a:pPr>
            <a:r>
              <a:rPr lang="en-US" altLang="zh-CN" sz="1000" dirty="0" err="1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rPr>
              <a:t>Func</a:t>
            </a:r>
            <a:r>
              <a:rPr lang="en-US" altLang="zh-CN" sz="1000" dirty="0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rPr>
              <a:t>. Freeze</a:t>
            </a:r>
            <a:endParaRPr lang="zh-CN" altLang="en-US" sz="1000" dirty="0">
              <a:solidFill>
                <a:prstClr val="black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048816" name="文本框 1048815"/>
          <p:cNvSpPr txBox="1"/>
          <p:nvPr/>
        </p:nvSpPr>
        <p:spPr>
          <a:xfrm>
            <a:off x="6089019" y="3502895"/>
            <a:ext cx="13901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en-US" altLang="zh-CN" sz="1000" dirty="0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rPr>
              <a:t>R18 R2/3/4 </a:t>
            </a:r>
          </a:p>
          <a:p>
            <a:pPr defTabSz="457200">
              <a:defRPr/>
            </a:pPr>
            <a:r>
              <a:rPr lang="en-US" altLang="zh-CN" sz="1000" dirty="0" err="1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rPr>
              <a:t>Func</a:t>
            </a:r>
            <a:r>
              <a:rPr lang="en-US" altLang="zh-CN" sz="1000" dirty="0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rPr>
              <a:t>. Freeze</a:t>
            </a:r>
            <a:endParaRPr lang="zh-CN" altLang="en-US" sz="1000" dirty="0">
              <a:solidFill>
                <a:prstClr val="black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048817" name="文本框 1048816"/>
          <p:cNvSpPr txBox="1"/>
          <p:nvPr/>
        </p:nvSpPr>
        <p:spPr>
          <a:xfrm>
            <a:off x="7616943" y="3498448"/>
            <a:ext cx="8511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en-US" altLang="zh-CN" sz="1000" dirty="0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rPr>
              <a:t>R18 ASN.1 </a:t>
            </a:r>
          </a:p>
          <a:p>
            <a:pPr defTabSz="457200">
              <a:defRPr/>
            </a:pPr>
            <a:r>
              <a:rPr lang="en-US" altLang="zh-CN" sz="1000" dirty="0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rPr>
              <a:t>Freeze</a:t>
            </a:r>
            <a:endParaRPr lang="zh-CN" altLang="en-US" sz="1000" dirty="0">
              <a:solidFill>
                <a:prstClr val="black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048818" name="矩形: 圆角 1048817"/>
          <p:cNvSpPr/>
          <p:nvPr/>
        </p:nvSpPr>
        <p:spPr>
          <a:xfrm>
            <a:off x="5607111" y="3343294"/>
            <a:ext cx="2370423" cy="208510"/>
          </a:xfrm>
          <a:prstGeom prst="roundRect">
            <a:avLst/>
          </a:prstGeom>
          <a:solidFill>
            <a:srgbClr val="70AD47"/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19" name="矩形: 圆角 1048818"/>
          <p:cNvSpPr/>
          <p:nvPr/>
        </p:nvSpPr>
        <p:spPr>
          <a:xfrm>
            <a:off x="6377104" y="3913335"/>
            <a:ext cx="4750196" cy="204848"/>
          </a:xfrm>
          <a:prstGeom prst="roundRect">
            <a:avLst/>
          </a:prstGeom>
          <a:solidFill>
            <a:srgbClr val="70AD47">
              <a:lumMod val="60000"/>
              <a:lumOff val="40000"/>
            </a:srgbClr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Rel-19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20" name="矩形 1048819"/>
          <p:cNvSpPr/>
          <p:nvPr/>
        </p:nvSpPr>
        <p:spPr>
          <a:xfrm>
            <a:off x="9552384" y="2972985"/>
            <a:ext cx="792088" cy="216024"/>
          </a:xfrm>
          <a:prstGeom prst="rect">
            <a:avLst/>
          </a:prstGeom>
          <a:solidFill>
            <a:srgbClr val="E7E6E6">
              <a:lumMod val="75000"/>
            </a:srgbClr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Q1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21" name="矩形 1048820"/>
          <p:cNvSpPr/>
          <p:nvPr/>
        </p:nvSpPr>
        <p:spPr>
          <a:xfrm>
            <a:off x="10344472" y="2972985"/>
            <a:ext cx="792088" cy="216024"/>
          </a:xfrm>
          <a:prstGeom prst="rect">
            <a:avLst/>
          </a:prstGeom>
          <a:solidFill>
            <a:srgbClr val="E7E6E6">
              <a:lumMod val="75000"/>
            </a:srgbClr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Q2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22" name="矩形 1048821"/>
          <p:cNvSpPr/>
          <p:nvPr/>
        </p:nvSpPr>
        <p:spPr>
          <a:xfrm>
            <a:off x="11136560" y="2971154"/>
            <a:ext cx="792088" cy="216024"/>
          </a:xfrm>
          <a:prstGeom prst="rect">
            <a:avLst/>
          </a:prstGeom>
          <a:solidFill>
            <a:srgbClr val="E7E6E6">
              <a:lumMod val="75000"/>
            </a:srgbClr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Q3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23" name="文本框 1048822"/>
          <p:cNvSpPr txBox="1"/>
          <p:nvPr/>
        </p:nvSpPr>
        <p:spPr>
          <a:xfrm>
            <a:off x="11347921" y="4131588"/>
            <a:ext cx="844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defRPr/>
            </a:pPr>
            <a:r>
              <a:rPr lang="en-US" altLang="zh-CN" sz="1000" dirty="0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rPr>
              <a:t>R19 R2/3/4</a:t>
            </a:r>
          </a:p>
          <a:p>
            <a:pPr algn="ctr" defTabSz="457200">
              <a:defRPr/>
            </a:pPr>
            <a:r>
              <a:rPr lang="en-US" altLang="zh-CN" sz="1000" dirty="0" err="1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rPr>
              <a:t>Func</a:t>
            </a:r>
            <a:r>
              <a:rPr lang="en-US" altLang="zh-CN" sz="1000" dirty="0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rPr>
              <a:t>. Freeze</a:t>
            </a:r>
            <a:endParaRPr lang="zh-CN" altLang="en-US" sz="1000" dirty="0">
              <a:solidFill>
                <a:prstClr val="black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048824" name="矩形: 圆角 1048823"/>
          <p:cNvSpPr/>
          <p:nvPr/>
        </p:nvSpPr>
        <p:spPr>
          <a:xfrm>
            <a:off x="11140723" y="3914512"/>
            <a:ext cx="940312" cy="197524"/>
          </a:xfrm>
          <a:prstGeom prst="roundRect">
            <a:avLst/>
          </a:prstGeom>
          <a:solidFill>
            <a:srgbClr val="70AD47"/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25" name="文本框 1048824"/>
          <p:cNvSpPr txBox="1"/>
          <p:nvPr/>
        </p:nvSpPr>
        <p:spPr>
          <a:xfrm>
            <a:off x="10700049" y="3544480"/>
            <a:ext cx="8545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en-US" altLang="zh-CN" sz="1000" dirty="0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rPr>
              <a:t>R19 R1</a:t>
            </a:r>
          </a:p>
          <a:p>
            <a:pPr defTabSz="457200">
              <a:defRPr/>
            </a:pPr>
            <a:r>
              <a:rPr lang="en-US" altLang="zh-CN" sz="1000" dirty="0" err="1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rPr>
              <a:t>Func</a:t>
            </a:r>
            <a:r>
              <a:rPr lang="en-US" altLang="zh-CN" sz="1000" dirty="0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rPr>
              <a:t>. Freeze</a:t>
            </a:r>
            <a:endParaRPr lang="zh-CN" altLang="en-US" sz="1000" dirty="0">
              <a:solidFill>
                <a:prstClr val="black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048826" name="文本框 1048825"/>
          <p:cNvSpPr txBox="1"/>
          <p:nvPr/>
        </p:nvSpPr>
        <p:spPr>
          <a:xfrm>
            <a:off x="5920664" y="4098828"/>
            <a:ext cx="13228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en-US" altLang="zh-CN" sz="1000" b="1" dirty="0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rPr>
              <a:t>2023.9</a:t>
            </a:r>
            <a:r>
              <a:rPr lang="en-US" altLang="zh-CN" sz="1000" dirty="0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rPr>
              <a:t> R19 L1 Start</a:t>
            </a:r>
          </a:p>
        </p:txBody>
      </p:sp>
      <p:sp>
        <p:nvSpPr>
          <p:cNvPr id="1048827" name="矩形: 圆角 1048826"/>
          <p:cNvSpPr/>
          <p:nvPr/>
        </p:nvSpPr>
        <p:spPr>
          <a:xfrm>
            <a:off x="630389" y="4440528"/>
            <a:ext cx="4840360" cy="400110"/>
          </a:xfrm>
          <a:prstGeom prst="roundRect">
            <a:avLst/>
          </a:prstGeom>
          <a:solidFill>
            <a:srgbClr val="FFC000"/>
          </a:solidFill>
          <a:ln w="12700" cap="flat" cmpd="sng" algn="ctr">
            <a:solidFill>
              <a:srgbClr val="FFC000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SA1 R19 SI: Study on Ambient power-enabled Internet of Things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28" name="文本框 1048827"/>
          <p:cNvSpPr txBox="1"/>
          <p:nvPr/>
        </p:nvSpPr>
        <p:spPr>
          <a:xfrm>
            <a:off x="317476" y="4112036"/>
            <a:ext cx="15348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en-US" altLang="zh-CN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Start</a:t>
            </a:r>
            <a:r>
              <a:rPr lang="en-US" altLang="zh-CN" sz="12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@SA1#97</a:t>
            </a:r>
            <a:endParaRPr lang="zh-CN" altLang="en-US" sz="1200" dirty="0">
              <a:solidFill>
                <a:srgbClr val="FF0000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48829" name="星形: 六角 1048828"/>
          <p:cNvSpPr/>
          <p:nvPr/>
        </p:nvSpPr>
        <p:spPr>
          <a:xfrm>
            <a:off x="506862" y="4531698"/>
            <a:ext cx="216024" cy="246221"/>
          </a:xfrm>
          <a:prstGeom prst="star6">
            <a:avLst/>
          </a:prstGeom>
          <a:solidFill>
            <a:srgbClr val="FFC000"/>
          </a:solidFill>
          <a:ln w="12700" cap="flat" cmpd="sng" algn="ctr">
            <a:solidFill>
              <a:srgbClr val="FFC000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30" name="矩形: 圆角 1048829"/>
          <p:cNvSpPr/>
          <p:nvPr/>
        </p:nvSpPr>
        <p:spPr>
          <a:xfrm>
            <a:off x="3229469" y="5088600"/>
            <a:ext cx="2429623" cy="323278"/>
          </a:xfrm>
          <a:prstGeom prst="roundRect">
            <a:avLst/>
          </a:prstGeom>
          <a:solidFill>
            <a:srgbClr val="ED7D31"/>
          </a:solidFill>
          <a:ln w="12700" cap="flat" cmpd="sng" algn="ctr">
            <a:solidFill>
              <a:srgbClr val="ED7D31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R18 A-IoT RAN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level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SI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8831" name="星形: 六角 1048830"/>
          <p:cNvSpPr/>
          <p:nvPr/>
        </p:nvSpPr>
        <p:spPr>
          <a:xfrm>
            <a:off x="3103478" y="5116893"/>
            <a:ext cx="216024" cy="246221"/>
          </a:xfrm>
          <a:prstGeom prst="star6">
            <a:avLst/>
          </a:prstGeom>
          <a:solidFill>
            <a:srgbClr val="ED7D31"/>
          </a:solidFill>
          <a:ln w="12700" cap="flat" cmpd="sng" algn="ctr">
            <a:solidFill>
              <a:srgbClr val="ED7D31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45728" name="星形: 六角 3145727"/>
          <p:cNvSpPr/>
          <p:nvPr/>
        </p:nvSpPr>
        <p:spPr>
          <a:xfrm>
            <a:off x="2320244" y="5107494"/>
            <a:ext cx="216024" cy="246221"/>
          </a:xfrm>
          <a:prstGeom prst="star6">
            <a:avLst/>
          </a:prstGeom>
          <a:solidFill>
            <a:sysClr val="window" lastClr="FFFFFF"/>
          </a:solidFill>
          <a:ln w="12700" cap="flat" cmpd="sng" algn="ctr">
            <a:solidFill>
              <a:srgbClr val="ED7D31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45729" name="矩形: 圆角 3145728"/>
          <p:cNvSpPr/>
          <p:nvPr/>
        </p:nvSpPr>
        <p:spPr>
          <a:xfrm>
            <a:off x="6383991" y="5742347"/>
            <a:ext cx="2364805" cy="323278"/>
          </a:xfrm>
          <a:prstGeom prst="roundRect">
            <a:avLst/>
          </a:prstGeom>
          <a:solidFill>
            <a:srgbClr val="4472C4">
              <a:lumMod val="40000"/>
              <a:lumOff val="60000"/>
            </a:srgbClr>
          </a:solidFill>
          <a:ln w="12700" cap="flat" cmpd="sng" algn="ctr">
            <a:solidFill>
              <a:srgbClr val="4472C4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R19 A-IoT SA2 SI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45730" name="箭头: 右 3145729"/>
          <p:cNvSpPr/>
          <p:nvPr/>
        </p:nvSpPr>
        <p:spPr>
          <a:xfrm>
            <a:off x="8767104" y="5576495"/>
            <a:ext cx="3313932" cy="620023"/>
          </a:xfrm>
          <a:prstGeom prst="rightArrow">
            <a:avLst>
              <a:gd name="adj1" fmla="val 50000"/>
              <a:gd name="adj2" fmla="val 27761"/>
            </a:avLst>
          </a:prstGeom>
          <a:solidFill>
            <a:srgbClr val="4472C4">
              <a:lumMod val="60000"/>
              <a:lumOff val="40000"/>
            </a:srgbClr>
          </a:solidFill>
          <a:ln w="12700" cap="flat" cmpd="sng" algn="ctr">
            <a:solidFill>
              <a:srgbClr val="4472C4">
                <a:lumMod val="60000"/>
                <a:lumOff val="4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A-IoT SA2 WI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45731" name="文本框 3145730"/>
          <p:cNvSpPr txBox="1"/>
          <p:nvPr/>
        </p:nvSpPr>
        <p:spPr>
          <a:xfrm>
            <a:off x="1754768" y="5069393"/>
            <a:ext cx="5147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rPr>
              <a:t>RAN</a:t>
            </a:r>
            <a:endParaRPr lang="zh-CN" altLang="en-US" sz="1400" dirty="0">
              <a:solidFill>
                <a:prstClr val="black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3145732" name="文本框 3145731"/>
          <p:cNvSpPr txBox="1"/>
          <p:nvPr/>
        </p:nvSpPr>
        <p:spPr>
          <a:xfrm>
            <a:off x="5984726" y="5745814"/>
            <a:ext cx="8640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rPr>
              <a:t>SA2</a:t>
            </a:r>
            <a:endParaRPr lang="zh-CN" altLang="en-US" sz="1400" dirty="0">
              <a:solidFill>
                <a:prstClr val="black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3145733" name="矩形: 圆角 3145732"/>
          <p:cNvSpPr/>
          <p:nvPr/>
        </p:nvSpPr>
        <p:spPr>
          <a:xfrm>
            <a:off x="6383992" y="6444430"/>
            <a:ext cx="2351382" cy="323278"/>
          </a:xfrm>
          <a:prstGeom prst="roundRect">
            <a:avLst/>
          </a:prstGeom>
          <a:solidFill>
            <a:srgbClr val="5B9BD5">
              <a:lumMod val="40000"/>
              <a:lumOff val="60000"/>
            </a:srgbClr>
          </a:solidFill>
          <a:ln w="12700" cap="flat" cmpd="sng" algn="ctr">
            <a:solidFill>
              <a:srgbClr val="4472C4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R19 A-IoT RAN1/</a:t>
            </a:r>
            <a:r>
              <a:rPr lang="en-US" altLang="zh-CN" sz="1400" kern="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2/3/4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SI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145734" name="文本框 3145733"/>
          <p:cNvSpPr txBox="1"/>
          <p:nvPr/>
        </p:nvSpPr>
        <p:spPr>
          <a:xfrm>
            <a:off x="5408792" y="6463818"/>
            <a:ext cx="12131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en-US" altLang="zh-CN" sz="1400" dirty="0">
                <a:solidFill>
                  <a:prstClr val="black"/>
                </a:solidFill>
                <a:latin typeface="微软雅黑" panose="020B0503020204020204" charset="-122"/>
              </a:rPr>
              <a:t>RAN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charset="-122"/>
              </a:rPr>
              <a:t> 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charset="-122"/>
              </a:rPr>
              <a:t>WG</a:t>
            </a:r>
            <a:endParaRPr lang="zh-CN" altLang="en-US" sz="1400" dirty="0">
              <a:solidFill>
                <a:prstClr val="black"/>
              </a:solidFill>
              <a:latin typeface="微软雅黑" panose="020B0503020204020204" charset="-122"/>
            </a:endParaRPr>
          </a:p>
        </p:txBody>
      </p:sp>
      <p:sp>
        <p:nvSpPr>
          <p:cNvPr id="3145736" name="星形: 六角 3145735"/>
          <p:cNvSpPr/>
          <p:nvPr/>
        </p:nvSpPr>
        <p:spPr>
          <a:xfrm>
            <a:off x="5340183" y="4517472"/>
            <a:ext cx="216024" cy="246221"/>
          </a:xfrm>
          <a:prstGeom prst="star6">
            <a:avLst>
              <a:gd name="adj" fmla="val 28868"/>
              <a:gd name="hf" fmla="val 115470"/>
            </a:avLst>
          </a:prstGeom>
          <a:solidFill>
            <a:srgbClr val="FFC000"/>
          </a:solidFill>
          <a:ln w="12700" cap="flat" cmpd="sng" algn="ctr">
            <a:solidFill>
              <a:srgbClr val="FFC000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45737" name="文本框 3145736"/>
          <p:cNvSpPr txBox="1"/>
          <p:nvPr/>
        </p:nvSpPr>
        <p:spPr>
          <a:xfrm>
            <a:off x="2658691" y="4161795"/>
            <a:ext cx="18670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en-US" altLang="zh-CN" sz="1200" dirty="0">
                <a:solidFill>
                  <a:srgbClr val="FF0000"/>
                </a:solidFill>
                <a:latin typeface="Calibri" panose="020F0502020204030204"/>
                <a:ea typeface="等线" panose="02010600030101010101" pitchFamily="2" charset="-122"/>
              </a:rPr>
              <a:t>Complete before Jun 2023</a:t>
            </a:r>
            <a:endParaRPr lang="zh-CN" altLang="en-US" sz="1200" dirty="0">
              <a:solidFill>
                <a:srgbClr val="FF0000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3145738" name="矩形: 圆角 3145737"/>
          <p:cNvSpPr/>
          <p:nvPr/>
        </p:nvSpPr>
        <p:spPr>
          <a:xfrm>
            <a:off x="8745089" y="6444430"/>
            <a:ext cx="3165431" cy="323278"/>
          </a:xfrm>
          <a:prstGeom prst="roundRect">
            <a:avLst/>
          </a:prstGeom>
          <a:solidFill>
            <a:srgbClr val="5B9BD5">
              <a:lumMod val="60000"/>
              <a:lumOff val="40000"/>
            </a:srgbClr>
          </a:solidFill>
          <a:ln w="12700" cap="flat" cmpd="sng" algn="ctr">
            <a:solidFill>
              <a:srgbClr val="4472C4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A-IoT RAN1/</a:t>
            </a:r>
            <a:r>
              <a:rPr lang="en-US" altLang="zh-CN" sz="1600" kern="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2/3/4 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WI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145739" name="矩形 3145738"/>
          <p:cNvSpPr/>
          <p:nvPr/>
        </p:nvSpPr>
        <p:spPr>
          <a:xfrm>
            <a:off x="47328" y="2741469"/>
            <a:ext cx="3175200" cy="221657"/>
          </a:xfrm>
          <a:prstGeom prst="rect">
            <a:avLst/>
          </a:prstGeom>
          <a:solidFill>
            <a:srgbClr val="A5A5A5"/>
          </a:solidFill>
          <a:ln w="19050" cap="flat" cmpd="sng" algn="ctr">
            <a:solidFill>
              <a:srgbClr val="A5A5A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2022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45740" name="矩形 3145739"/>
          <p:cNvSpPr/>
          <p:nvPr/>
        </p:nvSpPr>
        <p:spPr>
          <a:xfrm>
            <a:off x="3224483" y="2741469"/>
            <a:ext cx="3152621" cy="221657"/>
          </a:xfrm>
          <a:prstGeom prst="rect">
            <a:avLst/>
          </a:prstGeom>
          <a:solidFill>
            <a:srgbClr val="A5A5A5"/>
          </a:solidFill>
          <a:ln w="19050" cap="flat" cmpd="sng" algn="ctr">
            <a:solidFill>
              <a:srgbClr val="A5A5A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2023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45741" name="矩形 3145740"/>
          <p:cNvSpPr/>
          <p:nvPr/>
        </p:nvSpPr>
        <p:spPr>
          <a:xfrm>
            <a:off x="6383991" y="2741469"/>
            <a:ext cx="3168391" cy="221657"/>
          </a:xfrm>
          <a:prstGeom prst="rect">
            <a:avLst/>
          </a:prstGeom>
          <a:solidFill>
            <a:srgbClr val="A5A5A5"/>
          </a:solidFill>
          <a:ln w="19050" cap="flat" cmpd="sng" algn="ctr">
            <a:solidFill>
              <a:srgbClr val="A5A5A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2024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45744" name="文本框 3145743"/>
          <p:cNvSpPr txBox="1"/>
          <p:nvPr/>
        </p:nvSpPr>
        <p:spPr>
          <a:xfrm>
            <a:off x="2031999" y="5320789"/>
            <a:ext cx="797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en-US" altLang="zh-CN" sz="900" dirty="0">
                <a:solidFill>
                  <a:srgbClr val="FF0000"/>
                </a:solidFill>
                <a:latin typeface="微软雅黑" panose="020B0503020204020204" charset="-122"/>
              </a:rPr>
              <a:t>Approved@RAN#97</a:t>
            </a:r>
          </a:p>
        </p:txBody>
      </p:sp>
      <p:sp>
        <p:nvSpPr>
          <p:cNvPr id="3145749" name="文本框 3145748"/>
          <p:cNvSpPr txBox="1"/>
          <p:nvPr/>
        </p:nvSpPr>
        <p:spPr>
          <a:xfrm>
            <a:off x="6300262" y="5527719"/>
            <a:ext cx="8180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en-US" altLang="zh-CN" sz="1200" dirty="0">
                <a:solidFill>
                  <a:srgbClr val="FF0000"/>
                </a:solidFill>
                <a:latin typeface="微软雅黑" panose="020B0503020204020204" charset="-122"/>
              </a:rPr>
              <a:t>TBD</a:t>
            </a:r>
          </a:p>
        </p:txBody>
      </p:sp>
      <p:sp>
        <p:nvSpPr>
          <p:cNvPr id="3145750" name="文本框 3145749"/>
          <p:cNvSpPr txBox="1"/>
          <p:nvPr/>
        </p:nvSpPr>
        <p:spPr>
          <a:xfrm>
            <a:off x="6297745" y="6222884"/>
            <a:ext cx="8180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en-US" altLang="zh-CN" sz="1200" dirty="0">
                <a:solidFill>
                  <a:srgbClr val="FF0000"/>
                </a:solidFill>
                <a:latin typeface="微软雅黑" panose="020B0503020204020204" charset="-122"/>
              </a:rPr>
              <a:t>TBD</a:t>
            </a:r>
          </a:p>
        </p:txBody>
      </p:sp>
      <p:sp>
        <p:nvSpPr>
          <p:cNvPr id="5" name="矩形 4"/>
          <p:cNvSpPr/>
          <p:nvPr/>
        </p:nvSpPr>
        <p:spPr>
          <a:xfrm>
            <a:off x="9534256" y="2741468"/>
            <a:ext cx="2394392" cy="221657"/>
          </a:xfrm>
          <a:prstGeom prst="rect">
            <a:avLst/>
          </a:prstGeom>
          <a:solidFill>
            <a:srgbClr val="A5A5A5"/>
          </a:solidFill>
          <a:ln w="19050" cap="flat" cmpd="sng" algn="ctr">
            <a:solidFill>
              <a:srgbClr val="A5A5A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2025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14">
            <a:extLst>
              <a:ext uri="{FF2B5EF4-FFF2-40B4-BE49-F238E27FC236}">
                <a16:creationId xmlns:a16="http://schemas.microsoft.com/office/drawing/2014/main" id="{1BE5D2B9-99D1-5B68-9253-4D4691216456}"/>
              </a:ext>
            </a:extLst>
          </p:cNvPr>
          <p:cNvSpPr/>
          <p:nvPr/>
        </p:nvSpPr>
        <p:spPr>
          <a:xfrm>
            <a:off x="243626" y="826397"/>
            <a:ext cx="11639550" cy="1723549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1600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Option 1: 18 month SI in Rel-19. To study all the 4 key use cases, 3 categories and topology 1&amp;2.</a:t>
            </a:r>
          </a:p>
          <a:p>
            <a:pPr algn="just"/>
            <a:r>
              <a:rPr lang="en-US" altLang="zh-CN" sz="1600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Option 2: 9 month SI + 9 month WI in Rel-19. Focus only on the common and basic functions for passive device. The benefit is to meet the urgent market requirement at 2025. </a:t>
            </a:r>
          </a:p>
          <a:p>
            <a:pPr marL="0" lvl="1" algn="just"/>
            <a:r>
              <a:rPr lang="en-US" altLang="zh-CN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Proposal 6: We propose to have a 9 month SI + 9 month WI in Rel-19, with such scope</a:t>
            </a:r>
            <a:r>
              <a:rPr lang="zh-CN" altLang="en-US" sz="16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：</a:t>
            </a:r>
            <a:endParaRPr lang="en-US" altLang="zh-CN" sz="1600" b="1" kern="100" dirty="0"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1200150" lvl="3" indent="-285750" algn="just">
              <a:buFont typeface="Arial" panose="020B0604020202020204" pitchFamily="34" charset="0"/>
              <a:buChar char="•"/>
            </a:pPr>
            <a:r>
              <a:rPr lang="en-US" altLang="zh-CN" sz="14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focus on the basic and common design for inventory use case,</a:t>
            </a:r>
            <a:r>
              <a:rPr lang="zh-CN" altLang="en-US" sz="14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4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passive device and common ambient-link air interface for topology 1&amp;2.</a:t>
            </a:r>
          </a:p>
          <a:p>
            <a:pPr marL="1200150" lvl="3" indent="-285750" algn="just">
              <a:buFont typeface="Arial" panose="020B0604020202020204" pitchFamily="34" charset="0"/>
              <a:buChar char="•"/>
            </a:pPr>
            <a:r>
              <a:rPr lang="en-US" altLang="zh-CN" sz="14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If active device is considered into the scope, strive for common design to passive device as much as possible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6229</TotalTime>
  <Words>1978</Words>
  <Application>Microsoft Office PowerPoint</Application>
  <PresentationFormat>宽屏</PresentationFormat>
  <Paragraphs>241</Paragraphs>
  <Slides>11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等线</vt:lpstr>
      <vt:lpstr>微软雅黑</vt:lpstr>
      <vt:lpstr>Arial</vt:lpstr>
      <vt:lpstr>Calibri</vt:lpstr>
      <vt:lpstr>Calibri Light</vt:lpstr>
      <vt:lpstr>Courier New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A6673</dc:creator>
  <cp:lastModifiedBy>CMCC_Ningyu</cp:lastModifiedBy>
  <cp:revision>492</cp:revision>
  <dcterms:created xsi:type="dcterms:W3CDTF">2021-03-17T03:39:00Z</dcterms:created>
  <dcterms:modified xsi:type="dcterms:W3CDTF">2023-09-04T11:31:15Z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EB04C5A5E0854C57BAC22B0A219A3043</vt:lpwstr>
  </property>
  <property fmtid="{D5CDD505-2E9C-101B-9397-08002B2CF9AE}" pid="3" name="KSOProductBuildVer">
    <vt:lpwstr>2052-11.8.2.10912</vt:lpwstr>
  </property>
</Properties>
</file>