
<file path=[Content_Types].xml><?xml version="1.0" encoding="utf-8"?>
<Types xmlns="http://schemas.openxmlformats.org/package/2006/content-types">
  <Default Extension="emf" ContentType="image/x-emf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 bookmarkIdSeed="2">
  <p:sldMasterIdLst>
    <p:sldMasterId id="2147483648" r:id="rId4"/>
  </p:sldMasterIdLst>
  <p:notesMasterIdLst>
    <p:notesMasterId r:id="rId10"/>
  </p:notesMasterIdLst>
  <p:sldIdLst>
    <p:sldId id="793" r:id="rId5"/>
    <p:sldId id="798" r:id="rId6"/>
    <p:sldId id="794" r:id="rId7"/>
    <p:sldId id="789" r:id="rId8"/>
    <p:sldId id="796" r:id="rId9"/>
  </p:sldIdLst>
  <p:sldSz cx="15240000" cy="8572500"/>
  <p:notesSz cx="6858000" cy="9144000"/>
  <p:defaultTextStyle>
    <a:defPPr>
      <a:defRPr lang="ko-KR"/>
    </a:defPPr>
    <a:lvl1pPr algn="l" defTabSz="1138238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1pPr>
    <a:lvl2pPr marL="566738" indent="-160338" algn="l" defTabSz="1138238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2pPr>
    <a:lvl3pPr marL="1138238" indent="-323850" algn="l" defTabSz="1138238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3pPr>
    <a:lvl4pPr marL="1709738" indent="-485775" algn="l" defTabSz="1138238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4pPr>
    <a:lvl5pPr marL="2281238" indent="-649288" algn="l" defTabSz="1138238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5pPr>
    <a:lvl6pPr marL="2286000" algn="l" defTabSz="914400" rtl="0" eaLnBrk="1" latinLnBrk="1" hangingPunct="1"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6pPr>
    <a:lvl7pPr marL="2743200" algn="l" defTabSz="914400" rtl="0" eaLnBrk="1" latinLnBrk="1" hangingPunct="1"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7pPr>
    <a:lvl8pPr marL="3200400" algn="l" defTabSz="914400" rtl="0" eaLnBrk="1" latinLnBrk="1" hangingPunct="1"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8pPr>
    <a:lvl9pPr marL="3657600" algn="l" defTabSz="914400" rtl="0" eaLnBrk="1" latinLnBrk="1" hangingPunct="1"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기본 구역" id="{73759ADF-5E35-4F33-99D5-3D7E0C37BF4B}">
          <p14:sldIdLst>
            <p14:sldId id="793"/>
            <p14:sldId id="798"/>
            <p14:sldId id="794"/>
            <p14:sldId id="789"/>
            <p14:sldId id="796"/>
          </p14:sldIdLst>
        </p14:section>
        <p14:section name="제목 없는 구역" id="{8226C749-6BA4-46A8-A64D-C02447F68095}">
          <p14:sldIdLst/>
        </p14:section>
      </p14:sectionLst>
    </p:ext>
    <p:ext uri="{EFAFB233-063F-42B5-8137-9DF3F51BA10A}">
      <p15:sldGuideLst xmlns:p15="http://schemas.microsoft.com/office/powerpoint/2012/main">
        <p15:guide id="1" orient="horz" pos="5400" userDrawn="1">
          <p15:clr>
            <a:srgbClr val="A4A3A4"/>
          </p15:clr>
        </p15:guide>
        <p15:guide id="2" pos="4801" userDrawn="1">
          <p15:clr>
            <a:srgbClr val="A4A3A4"/>
          </p15:clr>
        </p15:guide>
        <p15:guide id="3" orient="horz" pos="840" userDrawn="1">
          <p15:clr>
            <a:srgbClr val="A4A3A4"/>
          </p15:clr>
        </p15:guide>
        <p15:guide id="4" pos="264" userDrawn="1">
          <p15:clr>
            <a:srgbClr val="A4A3A4"/>
          </p15:clr>
        </p15:guide>
        <p15:guide id="5" pos="9336" userDrawn="1">
          <p15:clr>
            <a:srgbClr val="A4A3A4"/>
          </p15:clr>
        </p15:guide>
        <p15:guide id="6" orient="horz" pos="5240" userDrawn="1">
          <p15:clr>
            <a:srgbClr val="A4A3A4"/>
          </p15:clr>
        </p15:guide>
        <p15:guide id="7" pos="2532" userDrawn="1">
          <p15:clr>
            <a:srgbClr val="A4A3A4"/>
          </p15:clr>
        </p15:guide>
        <p15:guide id="8" pos="7068" userDrawn="1">
          <p15:clr>
            <a:srgbClr val="A4A3A4"/>
          </p15:clr>
        </p15:guide>
        <p15:guide id="9" orient="horz" pos="505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A50034"/>
    <a:srgbClr val="FF6699"/>
    <a:srgbClr val="E46C0A"/>
    <a:srgbClr val="0067A6"/>
    <a:srgbClr val="6B6B6B"/>
    <a:srgbClr val="000046"/>
    <a:srgbClr val="336699"/>
    <a:srgbClr val="D60093"/>
    <a:srgbClr val="D9CBB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밝은 스타일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7DF18680-E054-41AD-8BC1-D1AEF772440D}" styleName="보통 스타일 2 - 강조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82" autoAdjust="0"/>
    <p:restoredTop sz="95320" autoAdjust="0"/>
  </p:normalViewPr>
  <p:slideViewPr>
    <p:cSldViewPr>
      <p:cViewPr varScale="1">
        <p:scale>
          <a:sx n="79" d="100"/>
          <a:sy n="79" d="100"/>
        </p:scale>
        <p:origin x="149" y="91"/>
      </p:cViewPr>
      <p:guideLst>
        <p:guide orient="horz" pos="5400"/>
        <p:guide pos="4801"/>
        <p:guide orient="horz" pos="840"/>
        <p:guide pos="264"/>
        <p:guide pos="9336"/>
        <p:guide orient="horz" pos="5240"/>
        <p:guide pos="2532"/>
        <p:guide pos="7068"/>
        <p:guide orient="horz" pos="5059"/>
      </p:guideLst>
    </p:cSldViewPr>
  </p:slideViewPr>
  <p:outlineViewPr>
    <p:cViewPr>
      <p:scale>
        <a:sx n="33" d="100"/>
        <a:sy n="33" d="100"/>
      </p:scale>
      <p:origin x="0" y="-139757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4" d="100"/>
        <a:sy n="74" d="100"/>
      </p:scale>
      <p:origin x="0" y="0"/>
    </p:cViewPr>
  </p:sorterViewPr>
  <p:notesViewPr>
    <p:cSldViewPr>
      <p:cViewPr varScale="1">
        <p:scale>
          <a:sx n="96" d="100"/>
          <a:sy n="96" d="100"/>
        </p:scale>
        <p:origin x="4022" y="5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1279953" eaLnBrk="1" fontAlgn="auto" latinLnBrk="1" hangingPunct="1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1279953" eaLnBrk="1" fontAlgn="auto" latinLnBrk="1" hangingPunct="1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16BAD7FF-D36C-4FD7-861A-7DD420B5754E}" type="datetimeFigureOut">
              <a:rPr lang="ko-KR" altLang="en-US"/>
              <a:pPr>
                <a:defRPr/>
              </a:pPr>
              <a:t>2023-09-04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ko-KR" altLang="en-US" noProof="0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noProof="0"/>
              <a:t>마스터 텍스트 스타일을 편집합니다</a:t>
            </a:r>
          </a:p>
          <a:p>
            <a:pPr lvl="1"/>
            <a:r>
              <a:rPr lang="ko-KR" altLang="en-US" noProof="0"/>
              <a:t>둘째 수준</a:t>
            </a:r>
          </a:p>
          <a:p>
            <a:pPr lvl="2"/>
            <a:r>
              <a:rPr lang="ko-KR" altLang="en-US" noProof="0"/>
              <a:t>셋째 수준</a:t>
            </a:r>
          </a:p>
          <a:p>
            <a:pPr lvl="3"/>
            <a:r>
              <a:rPr lang="ko-KR" altLang="en-US" noProof="0"/>
              <a:t>넷째 수준</a:t>
            </a:r>
          </a:p>
          <a:p>
            <a:pPr lvl="4"/>
            <a:r>
              <a:rPr lang="ko-KR" altLang="en-US" noProof="0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1279953" eaLnBrk="1" fontAlgn="auto" latinLnBrk="1" hangingPunct="1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defTabSz="1279525" eaLnBrk="1" latinLnBrk="1" hangingPunct="1">
              <a:defRPr kumimoji="0" sz="1200"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pPr>
              <a:defRPr/>
            </a:pPr>
            <a:fld id="{0D7977B6-C3DC-471B-9E18-7C83DD0CC473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7189560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1138238" rtl="0" eaLnBrk="0" fontAlgn="base" latinLnBrk="1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566738" algn="l" defTabSz="1138238" rtl="0" eaLnBrk="0" fontAlgn="base" latinLnBrk="1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1138238" algn="l" defTabSz="1138238" rtl="0" eaLnBrk="0" fontAlgn="base" latinLnBrk="1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709738" algn="l" defTabSz="1138238" rtl="0" eaLnBrk="0" fontAlgn="base" latinLnBrk="1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2281238" algn="l" defTabSz="1138238" rtl="0" eaLnBrk="0" fontAlgn="base" latinLnBrk="1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2856200" algn="l" defTabSz="1142480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427440" algn="l" defTabSz="1142480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998678" algn="l" defTabSz="1142480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569920" algn="l" defTabSz="1142480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sz="1400" b="0" dirty="0">
                <a:solidFill>
                  <a:srgbClr val="FF0000"/>
                </a:solidFill>
              </a:rPr>
              <a:t>현재 </a:t>
            </a:r>
            <a:r>
              <a:rPr lang="en-US" altLang="ko-KR" sz="1400" b="0" dirty="0">
                <a:solidFill>
                  <a:srgbClr val="FF0000"/>
                </a:solidFill>
              </a:rPr>
              <a:t>PSI </a:t>
            </a:r>
            <a:r>
              <a:rPr lang="ko-KR" altLang="en-US" sz="1400" b="0">
                <a:solidFill>
                  <a:srgbClr val="FF0000"/>
                </a:solidFill>
              </a:rPr>
              <a:t>정보를 기반으로는 </a:t>
            </a:r>
            <a:r>
              <a:rPr lang="en-US" altLang="ko-KR" sz="1400" b="0" dirty="0">
                <a:solidFill>
                  <a:srgbClr val="FF0000"/>
                </a:solidFill>
              </a:rPr>
              <a:t>discard </a:t>
            </a:r>
            <a:r>
              <a:rPr lang="ko-KR" altLang="en-US" sz="1400" b="0">
                <a:solidFill>
                  <a:srgbClr val="FF0000"/>
                </a:solidFill>
              </a:rPr>
              <a:t>만 수행할 것이다</a:t>
            </a:r>
            <a:r>
              <a:rPr lang="en-US" altLang="ko-KR" sz="1400" b="0" dirty="0">
                <a:solidFill>
                  <a:srgbClr val="FF0000"/>
                </a:solidFill>
              </a:rPr>
              <a:t>. </a:t>
            </a:r>
            <a:r>
              <a:rPr lang="ko-KR" altLang="en-US" sz="1400" b="0">
                <a:solidFill>
                  <a:srgbClr val="FF0000"/>
                </a:solidFill>
              </a:rPr>
              <a:t>하지만 이걸로 충분하지 않고</a:t>
            </a:r>
            <a:r>
              <a:rPr lang="en-US" altLang="ko-KR" sz="1400" b="0" dirty="0">
                <a:solidFill>
                  <a:srgbClr val="FF0000"/>
                </a:solidFill>
              </a:rPr>
              <a:t> PSI </a:t>
            </a:r>
            <a:r>
              <a:rPr lang="ko-KR" altLang="en-US" sz="1400" b="0">
                <a:solidFill>
                  <a:srgbClr val="FF0000"/>
                </a:solidFill>
              </a:rPr>
              <a:t>기반의 </a:t>
            </a:r>
            <a:r>
              <a:rPr lang="en-US" altLang="ko-KR" sz="1400" b="0" dirty="0">
                <a:solidFill>
                  <a:srgbClr val="FF0000"/>
                </a:solidFill>
              </a:rPr>
              <a:t>reliability </a:t>
            </a:r>
            <a:r>
              <a:rPr lang="ko-KR" altLang="en-US" sz="1400" b="0">
                <a:solidFill>
                  <a:srgbClr val="FF0000"/>
                </a:solidFill>
              </a:rPr>
              <a:t>및 </a:t>
            </a:r>
            <a:r>
              <a:rPr lang="en-US" altLang="ko-KR" sz="1400" b="0" dirty="0">
                <a:solidFill>
                  <a:srgbClr val="FF0000"/>
                </a:solidFill>
              </a:rPr>
              <a:t>prioritization</a:t>
            </a:r>
            <a:r>
              <a:rPr lang="ko-KR" altLang="en-US" sz="1400" b="0">
                <a:solidFill>
                  <a:srgbClr val="FF0000"/>
                </a:solidFill>
              </a:rPr>
              <a:t>을</a:t>
            </a:r>
            <a:r>
              <a:rPr lang="en-US" altLang="ko-KR" sz="1400" b="0" dirty="0">
                <a:solidFill>
                  <a:srgbClr val="FF0000"/>
                </a:solidFill>
              </a:rPr>
              <a:t> </a:t>
            </a:r>
            <a:r>
              <a:rPr lang="ko-KR" altLang="en-US" sz="1400" b="0">
                <a:solidFill>
                  <a:srgbClr val="FF0000"/>
                </a:solidFill>
              </a:rPr>
              <a:t>해야 한다</a:t>
            </a:r>
            <a:r>
              <a:rPr lang="en-US" altLang="ko-KR" sz="1400" b="0" dirty="0">
                <a:solidFill>
                  <a:srgbClr val="FF0000"/>
                </a:solidFill>
              </a:rPr>
              <a:t>.</a:t>
            </a:r>
          </a:p>
          <a:p>
            <a:r>
              <a:rPr lang="ko-KR" altLang="en-US" sz="1400" b="0" dirty="0" err="1">
                <a:solidFill>
                  <a:srgbClr val="FF0000"/>
                </a:solidFill>
              </a:rPr>
              <a:t>한줄로</a:t>
            </a:r>
            <a:r>
              <a:rPr lang="ko-KR" altLang="en-US" sz="1400" b="0" dirty="0">
                <a:solidFill>
                  <a:srgbClr val="FF0000"/>
                </a:solidFill>
              </a:rPr>
              <a:t> 표현될 수 있도록 하자</a:t>
            </a:r>
            <a:r>
              <a:rPr lang="en-US" altLang="ko-KR" sz="1400" b="0" dirty="0">
                <a:solidFill>
                  <a:srgbClr val="FF0000"/>
                </a:solidFill>
              </a:rPr>
              <a:t>. </a:t>
            </a:r>
            <a:r>
              <a:rPr lang="ko-KR" altLang="en-US" sz="1400" b="0">
                <a:solidFill>
                  <a:srgbClr val="FF0000"/>
                </a:solidFill>
              </a:rPr>
              <a:t>기고의 </a:t>
            </a:r>
            <a:r>
              <a:rPr lang="en-US" altLang="ko-KR" sz="1400" b="0" dirty="0">
                <a:solidFill>
                  <a:srgbClr val="FF0000"/>
                </a:solidFill>
              </a:rPr>
              <a:t>observation </a:t>
            </a:r>
            <a:r>
              <a:rPr lang="ko-KR" altLang="en-US" sz="1400" b="0">
                <a:solidFill>
                  <a:srgbClr val="FF0000"/>
                </a:solidFill>
              </a:rPr>
              <a:t>같이</a:t>
            </a:r>
            <a:r>
              <a:rPr lang="en-US" altLang="ko-KR" sz="1400" b="0" dirty="0">
                <a:solidFill>
                  <a:srgbClr val="FF0000"/>
                </a:solidFill>
              </a:rPr>
              <a:t>.</a:t>
            </a:r>
            <a:endParaRPr lang="ko-KR" altLang="en-US" sz="1400" b="0">
              <a:solidFill>
                <a:srgbClr val="FF0000"/>
              </a:solidFill>
            </a:endParaRPr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D7977B6-C3DC-471B-9E18-7C83DD0CC473}" type="slidenum">
              <a:rPr lang="ko-KR" altLang="en-US" smtClean="0"/>
              <a:pPr>
                <a:defRPr/>
              </a:pPr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46828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sz="1400" b="0" dirty="0">
                <a:solidFill>
                  <a:srgbClr val="FF0000"/>
                </a:solidFill>
              </a:rPr>
              <a:t>현재 </a:t>
            </a:r>
            <a:r>
              <a:rPr lang="en-US" altLang="ko-KR" sz="1400" b="0" dirty="0">
                <a:solidFill>
                  <a:srgbClr val="FF0000"/>
                </a:solidFill>
              </a:rPr>
              <a:t>PSI </a:t>
            </a:r>
            <a:r>
              <a:rPr lang="ko-KR" altLang="en-US" sz="1400" b="0">
                <a:solidFill>
                  <a:srgbClr val="FF0000"/>
                </a:solidFill>
              </a:rPr>
              <a:t>정보를 기반으로는 </a:t>
            </a:r>
            <a:r>
              <a:rPr lang="en-US" altLang="ko-KR" sz="1400" b="0" dirty="0">
                <a:solidFill>
                  <a:srgbClr val="FF0000"/>
                </a:solidFill>
              </a:rPr>
              <a:t>discard </a:t>
            </a:r>
            <a:r>
              <a:rPr lang="ko-KR" altLang="en-US" sz="1400" b="0">
                <a:solidFill>
                  <a:srgbClr val="FF0000"/>
                </a:solidFill>
              </a:rPr>
              <a:t>만 수행할 것이다</a:t>
            </a:r>
            <a:r>
              <a:rPr lang="en-US" altLang="ko-KR" sz="1400" b="0" dirty="0">
                <a:solidFill>
                  <a:srgbClr val="FF0000"/>
                </a:solidFill>
              </a:rPr>
              <a:t>. </a:t>
            </a:r>
            <a:r>
              <a:rPr lang="ko-KR" altLang="en-US" sz="1400" b="0">
                <a:solidFill>
                  <a:srgbClr val="FF0000"/>
                </a:solidFill>
              </a:rPr>
              <a:t>하지만 이걸로 충분하지 않고</a:t>
            </a:r>
            <a:r>
              <a:rPr lang="en-US" altLang="ko-KR" sz="1400" b="0" dirty="0">
                <a:solidFill>
                  <a:srgbClr val="FF0000"/>
                </a:solidFill>
              </a:rPr>
              <a:t> PSI </a:t>
            </a:r>
            <a:r>
              <a:rPr lang="ko-KR" altLang="en-US" sz="1400" b="0">
                <a:solidFill>
                  <a:srgbClr val="FF0000"/>
                </a:solidFill>
              </a:rPr>
              <a:t>기반의 </a:t>
            </a:r>
            <a:r>
              <a:rPr lang="en-US" altLang="ko-KR" sz="1400" b="0" dirty="0">
                <a:solidFill>
                  <a:srgbClr val="FF0000"/>
                </a:solidFill>
              </a:rPr>
              <a:t>reliability </a:t>
            </a:r>
            <a:r>
              <a:rPr lang="ko-KR" altLang="en-US" sz="1400" b="0">
                <a:solidFill>
                  <a:srgbClr val="FF0000"/>
                </a:solidFill>
              </a:rPr>
              <a:t>및 </a:t>
            </a:r>
            <a:r>
              <a:rPr lang="en-US" altLang="ko-KR" sz="1400" b="0" dirty="0">
                <a:solidFill>
                  <a:srgbClr val="FF0000"/>
                </a:solidFill>
              </a:rPr>
              <a:t>prioritization</a:t>
            </a:r>
            <a:r>
              <a:rPr lang="ko-KR" altLang="en-US" sz="1400" b="0">
                <a:solidFill>
                  <a:srgbClr val="FF0000"/>
                </a:solidFill>
              </a:rPr>
              <a:t>을</a:t>
            </a:r>
            <a:r>
              <a:rPr lang="en-US" altLang="ko-KR" sz="1400" b="0" dirty="0">
                <a:solidFill>
                  <a:srgbClr val="FF0000"/>
                </a:solidFill>
              </a:rPr>
              <a:t> </a:t>
            </a:r>
            <a:r>
              <a:rPr lang="ko-KR" altLang="en-US" sz="1400" b="0">
                <a:solidFill>
                  <a:srgbClr val="FF0000"/>
                </a:solidFill>
              </a:rPr>
              <a:t>해야 한다</a:t>
            </a:r>
            <a:r>
              <a:rPr lang="en-US" altLang="ko-KR" sz="1400" b="0" dirty="0">
                <a:solidFill>
                  <a:srgbClr val="FF0000"/>
                </a:solidFill>
              </a:rPr>
              <a:t>.</a:t>
            </a:r>
          </a:p>
          <a:p>
            <a:r>
              <a:rPr lang="ko-KR" altLang="en-US" sz="1400" b="0" dirty="0" err="1">
                <a:solidFill>
                  <a:srgbClr val="FF0000"/>
                </a:solidFill>
              </a:rPr>
              <a:t>한줄로</a:t>
            </a:r>
            <a:r>
              <a:rPr lang="ko-KR" altLang="en-US" sz="1400" b="0" dirty="0">
                <a:solidFill>
                  <a:srgbClr val="FF0000"/>
                </a:solidFill>
              </a:rPr>
              <a:t> 표현될 수 있도록 하자</a:t>
            </a:r>
            <a:r>
              <a:rPr lang="en-US" altLang="ko-KR" sz="1400" b="0" dirty="0">
                <a:solidFill>
                  <a:srgbClr val="FF0000"/>
                </a:solidFill>
              </a:rPr>
              <a:t>. </a:t>
            </a:r>
            <a:r>
              <a:rPr lang="ko-KR" altLang="en-US" sz="1400" b="0">
                <a:solidFill>
                  <a:srgbClr val="FF0000"/>
                </a:solidFill>
              </a:rPr>
              <a:t>기고의 </a:t>
            </a:r>
            <a:r>
              <a:rPr lang="en-US" altLang="ko-KR" sz="1400" b="0" dirty="0">
                <a:solidFill>
                  <a:srgbClr val="FF0000"/>
                </a:solidFill>
              </a:rPr>
              <a:t>observation </a:t>
            </a:r>
            <a:r>
              <a:rPr lang="ko-KR" altLang="en-US" sz="1400" b="0">
                <a:solidFill>
                  <a:srgbClr val="FF0000"/>
                </a:solidFill>
              </a:rPr>
              <a:t>같이</a:t>
            </a:r>
            <a:r>
              <a:rPr lang="en-US" altLang="ko-KR" sz="1400" b="0" dirty="0">
                <a:solidFill>
                  <a:srgbClr val="FF0000"/>
                </a:solidFill>
              </a:rPr>
              <a:t>.</a:t>
            </a:r>
            <a:endParaRPr lang="ko-KR" altLang="en-US" sz="1400" b="0">
              <a:solidFill>
                <a:srgbClr val="FF0000"/>
              </a:solidFill>
            </a:endParaRPr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D7977B6-C3DC-471B-9E18-7C83DD0CC473}" type="slidenum">
              <a:rPr lang="ko-KR" altLang="en-US" smtClean="0"/>
              <a:pPr>
                <a:defRPr/>
              </a:pPr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3714349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sz="1400" b="0" dirty="0">
                <a:solidFill>
                  <a:srgbClr val="FF0000"/>
                </a:solidFill>
              </a:rPr>
              <a:t>현재 </a:t>
            </a:r>
            <a:r>
              <a:rPr lang="en-US" altLang="ko-KR" sz="1400" b="0" dirty="0">
                <a:solidFill>
                  <a:srgbClr val="FF0000"/>
                </a:solidFill>
              </a:rPr>
              <a:t>PSI </a:t>
            </a:r>
            <a:r>
              <a:rPr lang="ko-KR" altLang="en-US" sz="1400" b="0">
                <a:solidFill>
                  <a:srgbClr val="FF0000"/>
                </a:solidFill>
              </a:rPr>
              <a:t>정보를 기반으로는 </a:t>
            </a:r>
            <a:r>
              <a:rPr lang="en-US" altLang="ko-KR" sz="1400" b="0" dirty="0">
                <a:solidFill>
                  <a:srgbClr val="FF0000"/>
                </a:solidFill>
              </a:rPr>
              <a:t>discard </a:t>
            </a:r>
            <a:r>
              <a:rPr lang="ko-KR" altLang="en-US" sz="1400" b="0">
                <a:solidFill>
                  <a:srgbClr val="FF0000"/>
                </a:solidFill>
              </a:rPr>
              <a:t>만 수행할 것이다</a:t>
            </a:r>
            <a:r>
              <a:rPr lang="en-US" altLang="ko-KR" sz="1400" b="0" dirty="0">
                <a:solidFill>
                  <a:srgbClr val="FF0000"/>
                </a:solidFill>
              </a:rPr>
              <a:t>. </a:t>
            </a:r>
            <a:r>
              <a:rPr lang="ko-KR" altLang="en-US" sz="1400" b="0">
                <a:solidFill>
                  <a:srgbClr val="FF0000"/>
                </a:solidFill>
              </a:rPr>
              <a:t>하지만 이걸로 충분하지 않고</a:t>
            </a:r>
            <a:r>
              <a:rPr lang="en-US" altLang="ko-KR" sz="1400" b="0" dirty="0">
                <a:solidFill>
                  <a:srgbClr val="FF0000"/>
                </a:solidFill>
              </a:rPr>
              <a:t> PSI </a:t>
            </a:r>
            <a:r>
              <a:rPr lang="ko-KR" altLang="en-US" sz="1400" b="0">
                <a:solidFill>
                  <a:srgbClr val="FF0000"/>
                </a:solidFill>
              </a:rPr>
              <a:t>기반의 </a:t>
            </a:r>
            <a:r>
              <a:rPr lang="en-US" altLang="ko-KR" sz="1400" b="0" dirty="0">
                <a:solidFill>
                  <a:srgbClr val="FF0000"/>
                </a:solidFill>
              </a:rPr>
              <a:t>reliability </a:t>
            </a:r>
            <a:r>
              <a:rPr lang="ko-KR" altLang="en-US" sz="1400" b="0">
                <a:solidFill>
                  <a:srgbClr val="FF0000"/>
                </a:solidFill>
              </a:rPr>
              <a:t>및 </a:t>
            </a:r>
            <a:r>
              <a:rPr lang="en-US" altLang="ko-KR" sz="1400" b="0" dirty="0">
                <a:solidFill>
                  <a:srgbClr val="FF0000"/>
                </a:solidFill>
              </a:rPr>
              <a:t>prioritization</a:t>
            </a:r>
            <a:r>
              <a:rPr lang="ko-KR" altLang="en-US" sz="1400" b="0">
                <a:solidFill>
                  <a:srgbClr val="FF0000"/>
                </a:solidFill>
              </a:rPr>
              <a:t>을</a:t>
            </a:r>
            <a:r>
              <a:rPr lang="en-US" altLang="ko-KR" sz="1400" b="0" dirty="0">
                <a:solidFill>
                  <a:srgbClr val="FF0000"/>
                </a:solidFill>
              </a:rPr>
              <a:t> </a:t>
            </a:r>
            <a:r>
              <a:rPr lang="ko-KR" altLang="en-US" sz="1400" b="0">
                <a:solidFill>
                  <a:srgbClr val="FF0000"/>
                </a:solidFill>
              </a:rPr>
              <a:t>해야 한다</a:t>
            </a:r>
            <a:r>
              <a:rPr lang="en-US" altLang="ko-KR" sz="1400" b="0" dirty="0">
                <a:solidFill>
                  <a:srgbClr val="FF0000"/>
                </a:solidFill>
              </a:rPr>
              <a:t>.</a:t>
            </a:r>
          </a:p>
          <a:p>
            <a:r>
              <a:rPr lang="ko-KR" altLang="en-US" sz="1400" b="0" dirty="0" err="1">
                <a:solidFill>
                  <a:srgbClr val="FF0000"/>
                </a:solidFill>
              </a:rPr>
              <a:t>한줄로</a:t>
            </a:r>
            <a:r>
              <a:rPr lang="ko-KR" altLang="en-US" sz="1400" b="0" dirty="0">
                <a:solidFill>
                  <a:srgbClr val="FF0000"/>
                </a:solidFill>
              </a:rPr>
              <a:t> 표현될 수 있도록 하자</a:t>
            </a:r>
            <a:r>
              <a:rPr lang="en-US" altLang="ko-KR" sz="1400" b="0" dirty="0">
                <a:solidFill>
                  <a:srgbClr val="FF0000"/>
                </a:solidFill>
              </a:rPr>
              <a:t>. </a:t>
            </a:r>
            <a:r>
              <a:rPr lang="ko-KR" altLang="en-US" sz="1400" b="0">
                <a:solidFill>
                  <a:srgbClr val="FF0000"/>
                </a:solidFill>
              </a:rPr>
              <a:t>기고의 </a:t>
            </a:r>
            <a:r>
              <a:rPr lang="en-US" altLang="ko-KR" sz="1400" b="0" dirty="0">
                <a:solidFill>
                  <a:srgbClr val="FF0000"/>
                </a:solidFill>
              </a:rPr>
              <a:t>observation </a:t>
            </a:r>
            <a:r>
              <a:rPr lang="ko-KR" altLang="en-US" sz="1400" b="0">
                <a:solidFill>
                  <a:srgbClr val="FF0000"/>
                </a:solidFill>
              </a:rPr>
              <a:t>같이</a:t>
            </a:r>
            <a:r>
              <a:rPr lang="en-US" altLang="ko-KR" sz="1400" b="0" dirty="0">
                <a:solidFill>
                  <a:srgbClr val="FF0000"/>
                </a:solidFill>
              </a:rPr>
              <a:t>.</a:t>
            </a:r>
            <a:endParaRPr lang="ko-KR" altLang="en-US" sz="1400" b="0">
              <a:solidFill>
                <a:srgbClr val="FF0000"/>
              </a:solidFill>
            </a:endParaRPr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D7977B6-C3DC-471B-9E18-7C83DD0CC473}" type="slidenum">
              <a:rPr lang="ko-KR" altLang="en-US" smtClean="0"/>
              <a:pPr>
                <a:defRPr/>
              </a:pPr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6081228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sz="1400" b="0" dirty="0">
                <a:solidFill>
                  <a:srgbClr val="FF0000"/>
                </a:solidFill>
              </a:rPr>
              <a:t>현재 </a:t>
            </a:r>
            <a:r>
              <a:rPr lang="en-US" altLang="ko-KR" sz="1400" b="0" dirty="0">
                <a:solidFill>
                  <a:srgbClr val="FF0000"/>
                </a:solidFill>
              </a:rPr>
              <a:t>PSI </a:t>
            </a:r>
            <a:r>
              <a:rPr lang="ko-KR" altLang="en-US" sz="1400" b="0">
                <a:solidFill>
                  <a:srgbClr val="FF0000"/>
                </a:solidFill>
              </a:rPr>
              <a:t>정보를 기반으로는 </a:t>
            </a:r>
            <a:r>
              <a:rPr lang="en-US" altLang="ko-KR" sz="1400" b="0" dirty="0">
                <a:solidFill>
                  <a:srgbClr val="FF0000"/>
                </a:solidFill>
              </a:rPr>
              <a:t>discard </a:t>
            </a:r>
            <a:r>
              <a:rPr lang="ko-KR" altLang="en-US" sz="1400" b="0">
                <a:solidFill>
                  <a:srgbClr val="FF0000"/>
                </a:solidFill>
              </a:rPr>
              <a:t>만 수행할 것이다</a:t>
            </a:r>
            <a:r>
              <a:rPr lang="en-US" altLang="ko-KR" sz="1400" b="0" dirty="0">
                <a:solidFill>
                  <a:srgbClr val="FF0000"/>
                </a:solidFill>
              </a:rPr>
              <a:t>. </a:t>
            </a:r>
            <a:r>
              <a:rPr lang="ko-KR" altLang="en-US" sz="1400" b="0">
                <a:solidFill>
                  <a:srgbClr val="FF0000"/>
                </a:solidFill>
              </a:rPr>
              <a:t>하지만 이걸로 충분하지 않고</a:t>
            </a:r>
            <a:r>
              <a:rPr lang="en-US" altLang="ko-KR" sz="1400" b="0" dirty="0">
                <a:solidFill>
                  <a:srgbClr val="FF0000"/>
                </a:solidFill>
              </a:rPr>
              <a:t> PSI </a:t>
            </a:r>
            <a:r>
              <a:rPr lang="ko-KR" altLang="en-US" sz="1400" b="0">
                <a:solidFill>
                  <a:srgbClr val="FF0000"/>
                </a:solidFill>
              </a:rPr>
              <a:t>기반의 </a:t>
            </a:r>
            <a:r>
              <a:rPr lang="en-US" altLang="ko-KR" sz="1400" b="0" dirty="0">
                <a:solidFill>
                  <a:srgbClr val="FF0000"/>
                </a:solidFill>
              </a:rPr>
              <a:t>reliability </a:t>
            </a:r>
            <a:r>
              <a:rPr lang="ko-KR" altLang="en-US" sz="1400" b="0">
                <a:solidFill>
                  <a:srgbClr val="FF0000"/>
                </a:solidFill>
              </a:rPr>
              <a:t>및 </a:t>
            </a:r>
            <a:r>
              <a:rPr lang="en-US" altLang="ko-KR" sz="1400" b="0" dirty="0">
                <a:solidFill>
                  <a:srgbClr val="FF0000"/>
                </a:solidFill>
              </a:rPr>
              <a:t>prioritization</a:t>
            </a:r>
            <a:r>
              <a:rPr lang="ko-KR" altLang="en-US" sz="1400" b="0">
                <a:solidFill>
                  <a:srgbClr val="FF0000"/>
                </a:solidFill>
              </a:rPr>
              <a:t>을</a:t>
            </a:r>
            <a:r>
              <a:rPr lang="en-US" altLang="ko-KR" sz="1400" b="0" dirty="0">
                <a:solidFill>
                  <a:srgbClr val="FF0000"/>
                </a:solidFill>
              </a:rPr>
              <a:t> </a:t>
            </a:r>
            <a:r>
              <a:rPr lang="ko-KR" altLang="en-US" sz="1400" b="0">
                <a:solidFill>
                  <a:srgbClr val="FF0000"/>
                </a:solidFill>
              </a:rPr>
              <a:t>해야 한다</a:t>
            </a:r>
            <a:r>
              <a:rPr lang="en-US" altLang="ko-KR" sz="1400" b="0" dirty="0">
                <a:solidFill>
                  <a:srgbClr val="FF0000"/>
                </a:solidFill>
              </a:rPr>
              <a:t>.</a:t>
            </a:r>
          </a:p>
          <a:p>
            <a:r>
              <a:rPr lang="ko-KR" altLang="en-US" sz="1400" b="0" dirty="0" err="1">
                <a:solidFill>
                  <a:srgbClr val="FF0000"/>
                </a:solidFill>
              </a:rPr>
              <a:t>한줄로</a:t>
            </a:r>
            <a:r>
              <a:rPr lang="ko-KR" altLang="en-US" sz="1400" b="0" dirty="0">
                <a:solidFill>
                  <a:srgbClr val="FF0000"/>
                </a:solidFill>
              </a:rPr>
              <a:t> 표현될 수 있도록 하자</a:t>
            </a:r>
            <a:r>
              <a:rPr lang="en-US" altLang="ko-KR" sz="1400" b="0" dirty="0">
                <a:solidFill>
                  <a:srgbClr val="FF0000"/>
                </a:solidFill>
              </a:rPr>
              <a:t>. </a:t>
            </a:r>
            <a:r>
              <a:rPr lang="ko-KR" altLang="en-US" sz="1400" b="0">
                <a:solidFill>
                  <a:srgbClr val="FF0000"/>
                </a:solidFill>
              </a:rPr>
              <a:t>기고의 </a:t>
            </a:r>
            <a:r>
              <a:rPr lang="en-US" altLang="ko-KR" sz="1400" b="0" dirty="0">
                <a:solidFill>
                  <a:srgbClr val="FF0000"/>
                </a:solidFill>
              </a:rPr>
              <a:t>observation </a:t>
            </a:r>
            <a:r>
              <a:rPr lang="ko-KR" altLang="en-US" sz="1400" b="0">
                <a:solidFill>
                  <a:srgbClr val="FF0000"/>
                </a:solidFill>
              </a:rPr>
              <a:t>같이</a:t>
            </a:r>
            <a:r>
              <a:rPr lang="en-US" altLang="ko-KR" sz="1400" b="0" dirty="0">
                <a:solidFill>
                  <a:srgbClr val="FF0000"/>
                </a:solidFill>
              </a:rPr>
              <a:t>.</a:t>
            </a:r>
            <a:endParaRPr lang="ko-KR" altLang="en-US" sz="1400" b="0">
              <a:solidFill>
                <a:srgbClr val="FF0000"/>
              </a:solidFill>
            </a:endParaRPr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D7977B6-C3DC-471B-9E18-7C83DD0CC473}" type="slidenum">
              <a:rPr lang="ko-KR" altLang="en-US" smtClean="0"/>
              <a:pPr>
                <a:defRPr/>
              </a:pPr>
              <a:t>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813188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284176" y="2342035"/>
            <a:ext cx="12954000" cy="2080815"/>
          </a:xfrm>
          <a:noFill/>
          <a:ln w="28575">
            <a:noFill/>
          </a:ln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522092DD-FC25-421B-8E80-EB7FFD06CCAE}" type="datetimeFigureOut">
              <a:rPr lang="ko-KR" altLang="en-US" smtClean="0"/>
              <a:pPr>
                <a:defRPr/>
              </a:pPr>
              <a:t>2023-09-04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23E21478-757F-499F-A6EA-89EA3D10FE73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  <p:cxnSp>
        <p:nvCxnSpPr>
          <p:cNvPr id="11" name="직선 연결선 10"/>
          <p:cNvCxnSpPr/>
          <p:nvPr userDrawn="1"/>
        </p:nvCxnSpPr>
        <p:spPr>
          <a:xfrm>
            <a:off x="1284176" y="4494857"/>
            <a:ext cx="13055637" cy="0"/>
          </a:xfrm>
          <a:prstGeom prst="line">
            <a:avLst/>
          </a:prstGeom>
          <a:ln w="57150">
            <a:solidFill>
              <a:srgbClr val="A500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직선 연결선 11"/>
          <p:cNvCxnSpPr/>
          <p:nvPr userDrawn="1"/>
        </p:nvCxnSpPr>
        <p:spPr>
          <a:xfrm>
            <a:off x="1284176" y="4422849"/>
            <a:ext cx="13055637" cy="0"/>
          </a:xfrm>
          <a:prstGeom prst="line">
            <a:avLst/>
          </a:prstGeom>
          <a:ln w="6350">
            <a:solidFill>
              <a:srgbClr val="A500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10" descr="Download LG Electronics Logo in SVG Vector or PNG File Format - Logo.wine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554" b="38547"/>
          <a:stretch/>
        </p:blipFill>
        <p:spPr bwMode="auto">
          <a:xfrm>
            <a:off x="5531768" y="4862314"/>
            <a:ext cx="3804902" cy="5085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807013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5"/>
          <p:cNvSpPr>
            <a:spLocks noChangeArrowheads="1"/>
          </p:cNvSpPr>
          <p:nvPr userDrawn="1"/>
        </p:nvSpPr>
        <p:spPr bwMode="auto">
          <a:xfrm rot="5400000">
            <a:off x="7080000" y="-7079998"/>
            <a:ext cx="1080000" cy="15240000"/>
          </a:xfrm>
          <a:prstGeom prst="rect">
            <a:avLst/>
          </a:prstGeom>
          <a:solidFill>
            <a:srgbClr val="A5003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ko-KR"/>
            </a:defPPr>
            <a:lvl1pPr algn="l" defTabSz="1138238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1pPr>
            <a:lvl2pPr marL="566738" indent="-160338" algn="l" defTabSz="1138238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2pPr>
            <a:lvl3pPr marL="1138238" indent="-323850" algn="l" defTabSz="1138238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3pPr>
            <a:lvl4pPr marL="1709738" indent="-485775" algn="l" defTabSz="1138238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4pPr>
            <a:lvl5pPr marL="2281238" indent="-649288" algn="l" defTabSz="1138238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9pPr>
          </a:lstStyle>
          <a:p>
            <a:endParaRPr lang="ko-KR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61894" y="80268"/>
            <a:ext cx="13716212" cy="919014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761894" y="1333922"/>
            <a:ext cx="13716212" cy="6480720"/>
          </a:xfrm>
        </p:spPr>
        <p:txBody>
          <a:bodyPr/>
          <a:lstStyle>
            <a:lvl1pPr>
              <a:defRPr sz="2800" b="1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000" b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800" b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600" b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600" b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2EC3A8E2-B9DE-437B-B571-263DA6FC8CC7}" type="datetimeFigureOut">
              <a:rPr lang="ko-KR" altLang="en-US" smtClean="0"/>
              <a:pPr>
                <a:defRPr/>
              </a:pPr>
              <a:t>2023-09-04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45A508B9-9A56-4258-898F-68993A65175B}" type="slidenum">
              <a:rPr lang="ko-KR" altLang="en-US" smtClean="0"/>
              <a:pPr>
                <a:defRPr/>
              </a:pPr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3937022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203856" y="5508628"/>
            <a:ext cx="12954000" cy="1702593"/>
          </a:xfrm>
        </p:spPr>
        <p:txBody>
          <a:bodyPr anchor="t"/>
          <a:lstStyle>
            <a:lvl1pPr algn="l">
              <a:defRPr sz="5000" b="1" cap="all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1203856" y="3633393"/>
            <a:ext cx="12954000" cy="1875233"/>
          </a:xfrm>
        </p:spPr>
        <p:txBody>
          <a:bodyPr anchor="b"/>
          <a:lstStyle>
            <a:lvl1pPr marL="0" indent="0">
              <a:buNone/>
              <a:defRPr sz="25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24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2pPr>
            <a:lvl3pPr marL="114248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3pPr>
            <a:lvl4pPr marL="1713718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4pPr>
            <a:lvl5pPr marL="228495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5pPr>
            <a:lvl6pPr marL="2856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6pPr>
            <a:lvl7pPr marL="342744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7pPr>
            <a:lvl8pPr marL="3998678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8pPr>
            <a:lvl9pPr marL="456992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B0AC0706-528C-4E5B-A316-71D515866196}" type="datetimeFigureOut">
              <a:rPr lang="ko-KR" altLang="en-US" smtClean="0"/>
              <a:pPr>
                <a:defRPr/>
              </a:pPr>
              <a:t>2023-09-04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BF1BA13A-E3D8-4B07-8D20-4216E347B617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241314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제목 개체 틀 1"/>
          <p:cNvSpPr>
            <a:spLocks noGrp="1"/>
          </p:cNvSpPr>
          <p:nvPr>
            <p:ph type="title"/>
          </p:nvPr>
        </p:nvSpPr>
        <p:spPr bwMode="auto">
          <a:xfrm>
            <a:off x="761894" y="342900"/>
            <a:ext cx="13716212" cy="9190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14248" tIns="57124" rIns="114248" bIns="5712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dirty="0"/>
              <a:t>마스터 제목 스타일 편집</a:t>
            </a:r>
          </a:p>
        </p:txBody>
      </p:sp>
      <p:sp>
        <p:nvSpPr>
          <p:cNvPr id="1027" name="텍스트 개체 틀 2"/>
          <p:cNvSpPr>
            <a:spLocks noGrp="1"/>
          </p:cNvSpPr>
          <p:nvPr>
            <p:ph type="body" idx="1"/>
          </p:nvPr>
        </p:nvSpPr>
        <p:spPr bwMode="auto">
          <a:xfrm>
            <a:off x="761894" y="1549946"/>
            <a:ext cx="13716212" cy="62646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14248" tIns="57124" rIns="114248" bIns="5712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761894" y="7945438"/>
            <a:ext cx="3555506" cy="457200"/>
          </a:xfrm>
          <a:prstGeom prst="rect">
            <a:avLst/>
          </a:prstGeom>
        </p:spPr>
        <p:txBody>
          <a:bodyPr vert="horz" wrap="square" lIns="114248" tIns="57124" rIns="114248" bIns="57124" numCol="1" anchor="ctr" anchorCtr="0" compatLnSpc="1">
            <a:prstTxWarp prst="textNoShape">
              <a:avLst/>
            </a:prstTxWarp>
          </a:bodyPr>
          <a:lstStyle>
            <a:lvl1pPr defTabSz="1139628" eaLnBrk="1" latinLnBrk="1" hangingPunct="1">
              <a:defRPr kumimoji="0" sz="1400">
                <a:solidFill>
                  <a:srgbClr val="898989"/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6711C1B2-90F4-49F8-A375-40DDE5F017A8}" type="datetimeFigureOut">
              <a:rPr lang="ko-KR" altLang="en-US" smtClean="0"/>
              <a:pPr>
                <a:defRPr/>
              </a:pPr>
              <a:t>2023-09-04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5206277" y="7945438"/>
            <a:ext cx="4827447" cy="457200"/>
          </a:xfrm>
          <a:prstGeom prst="rect">
            <a:avLst/>
          </a:prstGeom>
        </p:spPr>
        <p:txBody>
          <a:bodyPr vert="horz" wrap="square" lIns="114248" tIns="57124" rIns="114248" bIns="57124" numCol="1" anchor="ctr" anchorCtr="0" compatLnSpc="1">
            <a:prstTxWarp prst="textNoShape">
              <a:avLst/>
            </a:prstTxWarp>
          </a:bodyPr>
          <a:lstStyle>
            <a:lvl1pPr algn="ctr" defTabSz="1139628" eaLnBrk="1" latinLnBrk="1" hangingPunct="1">
              <a:defRPr kumimoji="0" sz="1400">
                <a:solidFill>
                  <a:srgbClr val="898989"/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10922600" y="7945438"/>
            <a:ext cx="3555506" cy="457200"/>
          </a:xfrm>
          <a:prstGeom prst="rect">
            <a:avLst/>
          </a:prstGeom>
        </p:spPr>
        <p:txBody>
          <a:bodyPr vert="horz" wrap="square" lIns="114248" tIns="57124" rIns="114248" bIns="57124" numCol="1" anchor="ctr" anchorCtr="0" compatLnSpc="1">
            <a:prstTxWarp prst="textNoShape">
              <a:avLst/>
            </a:prstTxWarp>
          </a:bodyPr>
          <a:lstStyle>
            <a:lvl1pPr algn="r" eaLnBrk="1" latinLnBrk="1" hangingPunct="1">
              <a:defRPr kumimoji="0" sz="1400">
                <a:solidFill>
                  <a:srgbClr val="898989"/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55AF0625-BC22-4FB1-A8E6-F900B1E07C1A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  <p:sp>
        <p:nvSpPr>
          <p:cNvPr id="8" name="직사각형 7"/>
          <p:cNvSpPr/>
          <p:nvPr userDrawn="1"/>
        </p:nvSpPr>
        <p:spPr>
          <a:xfrm>
            <a:off x="7428006" y="8271824"/>
            <a:ext cx="7618941" cy="261610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en-US" altLang="ko-KR" sz="1100" dirty="0">
                <a:solidFill>
                  <a:srgbClr val="A50034"/>
                </a:solidFill>
                <a:effectLst/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rPr>
              <a:t>Copyright 2023. LG Electronics Inc. All rights reserved. </a:t>
            </a:r>
            <a:endParaRPr lang="ko-KR" altLang="en-US" sz="1100" dirty="0">
              <a:solidFill>
                <a:srgbClr val="A50034"/>
              </a:solidFill>
              <a:latin typeface="Arial" panose="020B0604020202020204" pitchFamily="34" charset="0"/>
              <a:ea typeface="LG스마트체 Regular" panose="020B0600000101010101" pitchFamily="50" charset="-127"/>
              <a:cs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ctr" defTabSz="1138238" rtl="0" eaLnBrk="0" fontAlgn="base" latinLnBrk="1" hangingPunct="0">
        <a:spcBef>
          <a:spcPct val="0"/>
        </a:spcBef>
        <a:spcAft>
          <a:spcPct val="0"/>
        </a:spcAft>
        <a:defRPr sz="44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Bold" panose="020B0600000101010101" pitchFamily="50" charset="-127"/>
          <a:cs typeface="Arial" panose="020B0604020202020204" pitchFamily="34" charset="0"/>
        </a:defRPr>
      </a:lvl1pPr>
      <a:lvl2pPr algn="ctr" defTabSz="1138238" rtl="0" eaLnBrk="0" fontAlgn="base" latinLnBrk="1" hangingPunct="0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2pPr>
      <a:lvl3pPr algn="ctr" defTabSz="1138238" rtl="0" eaLnBrk="0" fontAlgn="base" latinLnBrk="1" hangingPunct="0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3pPr>
      <a:lvl4pPr algn="ctr" defTabSz="1138238" rtl="0" eaLnBrk="0" fontAlgn="base" latinLnBrk="1" hangingPunct="0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4pPr>
      <a:lvl5pPr algn="ctr" defTabSz="1138238" rtl="0" eaLnBrk="0" fontAlgn="base" latinLnBrk="1" hangingPunct="0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5pPr>
      <a:lvl6pPr marL="408094" algn="ctr" defTabSz="1142099" rtl="0" fontAlgn="base" latinLnBrk="1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6pPr>
      <a:lvl7pPr marL="816189" algn="ctr" defTabSz="1142099" rtl="0" fontAlgn="base" latinLnBrk="1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7pPr>
      <a:lvl8pPr marL="1224283" algn="ctr" defTabSz="1142099" rtl="0" fontAlgn="base" latinLnBrk="1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8pPr>
      <a:lvl9pPr marL="1632378" algn="ctr" defTabSz="1142099" rtl="0" fontAlgn="base" latinLnBrk="1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9pPr>
    </p:titleStyle>
    <p:bodyStyle>
      <a:lvl1pPr marL="423863" indent="-423863" algn="l" defTabSz="1138238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Regular" panose="020B0600000101010101" pitchFamily="50" charset="-127"/>
          <a:cs typeface="Arial" panose="020B0604020202020204" pitchFamily="34" charset="0"/>
        </a:defRPr>
      </a:lvl1pPr>
      <a:lvl2pPr marL="923925" indent="-352425" algn="l" defTabSz="1138238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4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Regular" panose="020B0600000101010101" pitchFamily="50" charset="-127"/>
          <a:cs typeface="Arial" panose="020B0604020202020204" pitchFamily="34" charset="0"/>
        </a:defRPr>
      </a:lvl2pPr>
      <a:lvl3pPr marL="1423988" indent="-280988" algn="l" defTabSz="1138238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Regular" panose="020B0600000101010101" pitchFamily="50" charset="-127"/>
          <a:cs typeface="Arial" panose="020B0604020202020204" pitchFamily="34" charset="0"/>
        </a:defRPr>
      </a:lvl3pPr>
      <a:lvl4pPr marL="1995488" indent="-280988" algn="l" defTabSz="1138238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8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Regular" panose="020B0600000101010101" pitchFamily="50" charset="-127"/>
          <a:cs typeface="Arial" panose="020B0604020202020204" pitchFamily="34" charset="0"/>
        </a:defRPr>
      </a:lvl4pPr>
      <a:lvl5pPr marL="2566988" indent="-280988" algn="l" defTabSz="1138238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8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Regular" panose="020B0600000101010101" pitchFamily="50" charset="-127"/>
          <a:cs typeface="Arial" panose="020B0604020202020204" pitchFamily="34" charset="0"/>
        </a:defRPr>
      </a:lvl5pPr>
      <a:lvl6pPr marL="3141819" indent="-285621" algn="l" defTabSz="1142480" rtl="0" eaLnBrk="1" latinLnBrk="1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6pPr>
      <a:lvl7pPr marL="3713059" indent="-285621" algn="l" defTabSz="1142480" rtl="0" eaLnBrk="1" latinLnBrk="1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7pPr>
      <a:lvl8pPr marL="4284300" indent="-285621" algn="l" defTabSz="1142480" rtl="0" eaLnBrk="1" latinLnBrk="1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8pPr>
      <a:lvl9pPr marL="4855538" indent="-285621" algn="l" defTabSz="1142480" rtl="0" eaLnBrk="1" latinLnBrk="1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1142480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1pPr>
      <a:lvl2pPr marL="571240" algn="l" defTabSz="1142480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480" algn="l" defTabSz="1142480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713718" algn="l" defTabSz="1142480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284959" algn="l" defTabSz="1142480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856200" algn="l" defTabSz="1142480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427440" algn="l" defTabSz="1142480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998678" algn="l" defTabSz="1142480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569920" algn="l" defTabSz="1142480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2166410" y="2702074"/>
            <a:ext cx="11291167" cy="2374557"/>
          </a:xfrm>
        </p:spPr>
        <p:txBody>
          <a:bodyPr/>
          <a:lstStyle/>
          <a:p>
            <a:r>
              <a:rPr lang="en-US" altLang="ko-KR" sz="3600" b="1" dirty="0"/>
              <a:t>Proposal on positioning enhancements in Rel-19</a:t>
            </a:r>
            <a:endParaRPr lang="ko-KR" altLang="en-US" sz="3600" dirty="0"/>
          </a:p>
        </p:txBody>
      </p:sp>
      <p:sp>
        <p:nvSpPr>
          <p:cNvPr id="3" name="직사각형 2"/>
          <p:cNvSpPr/>
          <p:nvPr/>
        </p:nvSpPr>
        <p:spPr>
          <a:xfrm>
            <a:off x="193053" y="181797"/>
            <a:ext cx="7618941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ko-KR" b="1" i="1" dirty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3GPP TSG RAN Meeting #101</a:t>
            </a:r>
          </a:p>
          <a:p>
            <a:r>
              <a:rPr lang="en-US" altLang="ko-KR" b="1" i="1" dirty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Bangalore, India, September 11-15, 2023</a:t>
            </a:r>
          </a:p>
          <a:p>
            <a:r>
              <a:rPr lang="en-US" altLang="ko-KR" b="1" i="1" dirty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Agenda item: 8A.2.12.4</a:t>
            </a:r>
          </a:p>
        </p:txBody>
      </p:sp>
      <p:sp>
        <p:nvSpPr>
          <p:cNvPr id="4" name="직사각형 3"/>
          <p:cNvSpPr/>
          <p:nvPr/>
        </p:nvSpPr>
        <p:spPr>
          <a:xfrm>
            <a:off x="11171901" y="236609"/>
            <a:ext cx="387504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ko-KR" sz="2400" b="1" i="1" dirty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RP-232198</a:t>
            </a:r>
            <a:endParaRPr lang="en-US" altLang="ko-KR" sz="2400" b="1" i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93098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직사각형 34">
            <a:extLst>
              <a:ext uri="{FF2B5EF4-FFF2-40B4-BE49-F238E27FC236}">
                <a16:creationId xmlns:a16="http://schemas.microsoft.com/office/drawing/2014/main" id="{5852A805-111B-4AED-9E7F-D381F101BB9B}"/>
              </a:ext>
            </a:extLst>
          </p:cNvPr>
          <p:cNvSpPr/>
          <p:nvPr/>
        </p:nvSpPr>
        <p:spPr>
          <a:xfrm>
            <a:off x="7620000" y="5294362"/>
            <a:ext cx="3169940" cy="2664098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altLang="ko-KR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Rel-18</a:t>
            </a:r>
          </a:p>
          <a:p>
            <a:pPr algn="ctr"/>
            <a:endParaRPr lang="en-US" altLang="ko-KR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altLang="ko-KR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SL ranging/positioning 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altLang="ko-KR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Higher accuracy (No target) </a:t>
            </a:r>
          </a:p>
          <a:p>
            <a:pPr marL="852488" lvl="1" indent="-285750">
              <a:buFont typeface="Arial" panose="020B0604020202020204" pitchFamily="34" charset="0"/>
              <a:buChar char="•"/>
            </a:pPr>
            <a:r>
              <a:rPr lang="en-US" altLang="ko-KR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CPP</a:t>
            </a:r>
          </a:p>
          <a:p>
            <a:pPr marL="852488" lvl="1" indent="-285750">
              <a:buFont typeface="Arial" panose="020B0604020202020204" pitchFamily="34" charset="0"/>
              <a:buChar char="•"/>
            </a:pPr>
            <a:r>
              <a:rPr lang="en-US" altLang="ko-KR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Bandwidth aggregation 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altLang="ko-KR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Power efficiency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altLang="ko-KR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FH for </a:t>
            </a:r>
            <a:r>
              <a:rPr lang="en-US" altLang="ko-KR" sz="14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RedCap</a:t>
            </a:r>
            <a:r>
              <a:rPr lang="en-US" altLang="ko-KR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positioning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altLang="ko-KR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RAT-dependent Integrity  </a:t>
            </a:r>
            <a:endParaRPr lang="ko-KR" altLang="en-US" sz="14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ko-KR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직사각형 5">
            <a:extLst>
              <a:ext uri="{FF2B5EF4-FFF2-40B4-BE49-F238E27FC236}">
                <a16:creationId xmlns:a16="http://schemas.microsoft.com/office/drawing/2014/main" id="{0E951FE5-9537-40AE-A9DC-BC9526AD0A85}"/>
              </a:ext>
            </a:extLst>
          </p:cNvPr>
          <p:cNvSpPr/>
          <p:nvPr/>
        </p:nvSpPr>
        <p:spPr>
          <a:xfrm>
            <a:off x="11506844" y="5294362"/>
            <a:ext cx="3185797" cy="2664098"/>
          </a:xfrm>
          <a:prstGeom prst="rect">
            <a:avLst/>
          </a:prstGeom>
          <a:gradFill>
            <a:gsLst>
              <a:gs pos="0">
                <a:srgbClr val="FFFFFF"/>
              </a:gs>
              <a:gs pos="74000">
                <a:schemeClr val="accent6">
                  <a:lumMod val="40000"/>
                  <a:lumOff val="60000"/>
                </a:schemeClr>
              </a:gs>
              <a:gs pos="83000">
                <a:schemeClr val="accent6">
                  <a:lumMod val="40000"/>
                  <a:lumOff val="60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altLang="ko-KR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Potential enhancements </a:t>
            </a:r>
          </a:p>
          <a:p>
            <a:pPr algn="ctr"/>
            <a:r>
              <a:rPr lang="en-US" altLang="ko-KR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in Rel-19</a:t>
            </a:r>
          </a:p>
          <a:p>
            <a:pPr algn="ctr"/>
            <a:endParaRPr lang="en-US" altLang="ko-KR" dirty="0">
              <a:solidFill>
                <a:schemeClr val="accent6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altLang="ko-KR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Higher accuracy with reliable performance </a:t>
            </a:r>
          </a:p>
          <a:p>
            <a:pPr marL="852488" lvl="1" indent="-285750">
              <a:buFont typeface="Arial" panose="020B0604020202020204" pitchFamily="34" charset="0"/>
              <a:buChar char="•"/>
            </a:pPr>
            <a:r>
              <a:rPr lang="en-US" altLang="ko-KR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CPP enhancement </a:t>
            </a:r>
            <a:br>
              <a:rPr lang="en-US" altLang="ko-KR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ko-KR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[&lt; </a:t>
            </a:r>
            <a:r>
              <a:rPr lang="en-US" altLang="ko-KR" sz="1400" i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  <a:r>
              <a:rPr lang="en-US" altLang="ko-KR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cm (90%)]</a:t>
            </a:r>
          </a:p>
          <a:p>
            <a:pPr marL="852488" lvl="1" indent="-285750">
              <a:buFont typeface="Arial" panose="020B0604020202020204" pitchFamily="34" charset="0"/>
              <a:buChar char="•"/>
            </a:pPr>
            <a:r>
              <a:rPr lang="en-US" altLang="ko-KR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SL positioning in U-band</a:t>
            </a:r>
          </a:p>
          <a:p>
            <a:pPr algn="ctr"/>
            <a:endParaRPr lang="ko-KR" altLang="en-US" dirty="0">
              <a:solidFill>
                <a:schemeClr val="accent6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Introduction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19200" y="1333922"/>
            <a:ext cx="14401700" cy="6984578"/>
          </a:xfrm>
        </p:spPr>
        <p:txBody>
          <a:bodyPr>
            <a:normAutofit/>
          </a:bodyPr>
          <a:lstStyle/>
          <a:p>
            <a:r>
              <a:rPr lang="en-US" altLang="ko-KR" sz="2400" dirty="0"/>
              <a:t>Enhanced positioning methods and new positioning framework introduced in Rel-18</a:t>
            </a:r>
          </a:p>
          <a:p>
            <a:pPr lvl="1"/>
            <a:r>
              <a:rPr lang="en-US" altLang="ko-KR" sz="1600" dirty="0">
                <a:solidFill>
                  <a:schemeClr val="tx1"/>
                </a:solidFill>
              </a:rPr>
              <a:t>In Rel-18 several enhanced positioning methods including CPP, LPHAP, and bandwidth aggregation are introduced for achieving higher accuracy and/or power efficiency</a:t>
            </a:r>
          </a:p>
          <a:p>
            <a:pPr lvl="1"/>
            <a:r>
              <a:rPr lang="en-US" altLang="ko-KR" sz="1600" dirty="0">
                <a:solidFill>
                  <a:schemeClr val="tx1"/>
                </a:solidFill>
              </a:rPr>
              <a:t>In Rel-18 new positioning framework including </a:t>
            </a:r>
            <a:r>
              <a:rPr lang="en-US" altLang="ko-KR" sz="1600" dirty="0" err="1">
                <a:solidFill>
                  <a:schemeClr val="tx1"/>
                </a:solidFill>
              </a:rPr>
              <a:t>Sidelink</a:t>
            </a:r>
            <a:r>
              <a:rPr lang="en-US" altLang="ko-KR" sz="1600" dirty="0">
                <a:solidFill>
                  <a:schemeClr val="tx1"/>
                </a:solidFill>
              </a:rPr>
              <a:t> positioning and </a:t>
            </a:r>
            <a:r>
              <a:rPr lang="en-US" altLang="ko-KR" sz="1600" dirty="0" err="1">
                <a:solidFill>
                  <a:schemeClr val="tx1"/>
                </a:solidFill>
              </a:rPr>
              <a:t>RedCap</a:t>
            </a:r>
            <a:r>
              <a:rPr lang="en-US" altLang="ko-KR" sz="1600" dirty="0">
                <a:solidFill>
                  <a:schemeClr val="tx1"/>
                </a:solidFill>
              </a:rPr>
              <a:t> positioning are introduced. </a:t>
            </a:r>
          </a:p>
          <a:p>
            <a:pPr lvl="1"/>
            <a:r>
              <a:rPr lang="en-US" altLang="ko-KR" sz="1600" dirty="0">
                <a:solidFill>
                  <a:schemeClr val="tx1"/>
                </a:solidFill>
              </a:rPr>
              <a:t>Only essential issues has been treated and some leftover issues are remained.</a:t>
            </a:r>
          </a:p>
          <a:p>
            <a:pPr marL="1000125" lvl="2" indent="0">
              <a:buNone/>
            </a:pPr>
            <a:r>
              <a:rPr lang="en-US" altLang="ko-KR" sz="1400" dirty="0"/>
              <a:t> </a:t>
            </a:r>
            <a:endParaRPr lang="en-US" altLang="ko-KR" sz="100" dirty="0"/>
          </a:p>
          <a:p>
            <a:r>
              <a:rPr lang="en-US" altLang="ko-KR" sz="2400" dirty="0"/>
              <a:t>Highlights of Rel-19 positioning enhancements in Rel-19 workshop </a:t>
            </a:r>
          </a:p>
          <a:p>
            <a:pPr lvl="1"/>
            <a:r>
              <a:rPr lang="en-US" altLang="ko-KR" sz="1600" dirty="0">
                <a:solidFill>
                  <a:schemeClr val="tx1"/>
                </a:solidFill>
              </a:rPr>
              <a:t>The positioning enhancements is categorized as an additional RAN1-led candidate topic. </a:t>
            </a:r>
          </a:p>
          <a:p>
            <a:pPr lvl="1"/>
            <a:r>
              <a:rPr lang="en-US" altLang="ko-KR" sz="1600" dirty="0">
                <a:solidFill>
                  <a:schemeClr val="tx1"/>
                </a:solidFill>
              </a:rPr>
              <a:t>Several proposals for positioning enhancement in Rel-19 was discussed during the Rel-19 workshop. Based on the inputs from the proponents, following topics are supported for majority, and can be considered as high priority items for Rel-19 positioning enhancements.</a:t>
            </a:r>
          </a:p>
          <a:p>
            <a:pPr lvl="2"/>
            <a:r>
              <a:rPr lang="en-US" altLang="ko-KR" sz="1400" dirty="0">
                <a:solidFill>
                  <a:schemeClr val="tx1"/>
                </a:solidFill>
              </a:rPr>
              <a:t>CPP enhancements </a:t>
            </a:r>
          </a:p>
          <a:p>
            <a:pPr lvl="2"/>
            <a:r>
              <a:rPr lang="en-US" altLang="ko-KR" sz="1400" dirty="0" err="1">
                <a:solidFill>
                  <a:schemeClr val="tx1"/>
                </a:solidFill>
              </a:rPr>
              <a:t>Sidelink</a:t>
            </a:r>
            <a:r>
              <a:rPr lang="en-US" altLang="ko-KR" sz="1400" dirty="0">
                <a:solidFill>
                  <a:schemeClr val="tx1"/>
                </a:solidFill>
              </a:rPr>
              <a:t> positioning enhancements </a:t>
            </a:r>
          </a:p>
          <a:p>
            <a:pPr lvl="2"/>
            <a:endParaRPr lang="en-US" altLang="ko-KR" sz="1400" dirty="0">
              <a:solidFill>
                <a:schemeClr val="tx1"/>
              </a:solidFill>
            </a:endParaRPr>
          </a:p>
          <a:p>
            <a:pPr lvl="1"/>
            <a:endParaRPr lang="en-US" altLang="ko-KR" sz="1600" dirty="0">
              <a:solidFill>
                <a:schemeClr val="tx1"/>
              </a:solidFill>
            </a:endParaRPr>
          </a:p>
          <a:p>
            <a:pPr lvl="1"/>
            <a:endParaRPr lang="en-US" altLang="ko-KR" sz="1600" dirty="0">
              <a:solidFill>
                <a:schemeClr val="tx1"/>
              </a:solidFill>
            </a:endParaRPr>
          </a:p>
        </p:txBody>
      </p:sp>
      <p:sp>
        <p:nvSpPr>
          <p:cNvPr id="37" name="직사각형 36">
            <a:extLst>
              <a:ext uri="{FF2B5EF4-FFF2-40B4-BE49-F238E27FC236}">
                <a16:creationId xmlns:a16="http://schemas.microsoft.com/office/drawing/2014/main" id="{ED053C91-459A-42E7-A594-C0EF67952A76}"/>
              </a:ext>
            </a:extLst>
          </p:cNvPr>
          <p:cNvSpPr/>
          <p:nvPr/>
        </p:nvSpPr>
        <p:spPr>
          <a:xfrm>
            <a:off x="4017962" y="5294362"/>
            <a:ext cx="3169940" cy="2664098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altLang="ko-KR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Rel-17</a:t>
            </a:r>
          </a:p>
          <a:p>
            <a:pPr algn="ctr"/>
            <a:endParaRPr lang="en-US" altLang="ko-KR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altLang="ko-KR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Higher accuracy</a:t>
            </a:r>
          </a:p>
          <a:p>
            <a:pPr marL="531813" lvl="1" indent="-285750">
              <a:buFont typeface="Arial" panose="020B0604020202020204" pitchFamily="34" charset="0"/>
              <a:buChar char="•"/>
            </a:pPr>
            <a:r>
              <a:rPr lang="en-US" altLang="ko-KR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&lt;1m (90%) for commercial</a:t>
            </a:r>
          </a:p>
          <a:p>
            <a:pPr marL="531813" lvl="1" indent="-285750">
              <a:buFont typeface="Arial" panose="020B0604020202020204" pitchFamily="34" charset="0"/>
              <a:buChar char="•"/>
            </a:pPr>
            <a:r>
              <a:rPr lang="en-US" altLang="ko-KR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&lt;0.2m (90%)  for </a:t>
            </a:r>
            <a:r>
              <a:rPr lang="en-US" altLang="ko-KR" sz="14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IIoT</a:t>
            </a:r>
            <a:endParaRPr lang="en-US" altLang="ko-KR" sz="14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altLang="ko-KR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Low latency location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altLang="ko-KR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Network/Device efficiency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altLang="ko-KR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GNSS positioning integrity</a:t>
            </a:r>
            <a:endParaRPr lang="ko-KR" altLang="en-US" sz="14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ko-KR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직사각형 37">
            <a:extLst>
              <a:ext uri="{FF2B5EF4-FFF2-40B4-BE49-F238E27FC236}">
                <a16:creationId xmlns:a16="http://schemas.microsoft.com/office/drawing/2014/main" id="{0DA28803-42AA-420E-8519-25ADE1535AD4}"/>
              </a:ext>
            </a:extLst>
          </p:cNvPr>
          <p:cNvSpPr/>
          <p:nvPr/>
        </p:nvSpPr>
        <p:spPr>
          <a:xfrm>
            <a:off x="418192" y="5294362"/>
            <a:ext cx="3169940" cy="2664098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altLang="ko-KR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Rel-16</a:t>
            </a:r>
          </a:p>
          <a:p>
            <a:pPr algn="ctr"/>
            <a:endParaRPr lang="en-US" altLang="ko-KR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ko-KR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Introduce NR RAT-dependent positioning methods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ko-KR" sz="1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ko-KR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 commercial use cases</a:t>
            </a:r>
            <a:br>
              <a:rPr lang="en-US" altLang="ko-KR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ko-KR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&lt;3m (80%) for indoor </a:t>
            </a:r>
            <a:br>
              <a:rPr lang="en-US" altLang="ko-KR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ko-KR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&lt;10m (80%) for outdoor </a:t>
            </a:r>
            <a:endParaRPr lang="ko-KR" altLang="en-US" sz="1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88591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Carrier Phase Positioning Enhancement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19200" y="1333922"/>
            <a:ext cx="14401700" cy="6984578"/>
          </a:xfrm>
        </p:spPr>
        <p:txBody>
          <a:bodyPr>
            <a:normAutofit/>
          </a:bodyPr>
          <a:lstStyle/>
          <a:p>
            <a:r>
              <a:rPr lang="en-US" altLang="ko-KR" sz="2400" dirty="0"/>
              <a:t>Motivation</a:t>
            </a:r>
          </a:p>
          <a:p>
            <a:pPr lvl="1"/>
            <a:r>
              <a:rPr lang="en-US" altLang="ko-KR" sz="1600" dirty="0">
                <a:solidFill>
                  <a:schemeClr val="tx1"/>
                </a:solidFill>
              </a:rPr>
              <a:t>Rel-18 positioning introduces basic features to enhance positioning accuracy based on CPP. </a:t>
            </a:r>
          </a:p>
          <a:p>
            <a:pPr lvl="1"/>
            <a:r>
              <a:rPr lang="en-US" altLang="ko-KR" sz="1600" dirty="0">
                <a:solidFill>
                  <a:schemeClr val="tx1"/>
                </a:solidFill>
              </a:rPr>
              <a:t>Further enhancements on the positioning accuracy for various scenarios is necessary.</a:t>
            </a:r>
          </a:p>
          <a:p>
            <a:pPr lvl="1"/>
            <a:r>
              <a:rPr lang="en-US" altLang="ko-KR" sz="1600" b="1" u="sng" dirty="0">
                <a:solidFill>
                  <a:schemeClr val="tx1"/>
                </a:solidFill>
              </a:rPr>
              <a:t>Multi-measurements</a:t>
            </a:r>
          </a:p>
          <a:p>
            <a:pPr lvl="2"/>
            <a:r>
              <a:rPr lang="en-US" altLang="ko-KR" sz="1400" dirty="0">
                <a:solidFill>
                  <a:schemeClr val="tx1"/>
                </a:solidFill>
              </a:rPr>
              <a:t>During Rel-18, several multi-measurements based approach for CPP has been discussed</a:t>
            </a:r>
          </a:p>
          <a:p>
            <a:pPr marL="1708150" lvl="3">
              <a:buFont typeface="Wingdings" panose="05000000000000000000" pitchFamily="2" charset="2"/>
              <a:buChar char="Ø"/>
            </a:pPr>
            <a:r>
              <a:rPr lang="en-US" altLang="ko-KR" sz="1400" dirty="0">
                <a:solidFill>
                  <a:schemeClr val="tx1"/>
                </a:solidFill>
              </a:rPr>
              <a:t>RSCPs/RSCPDs on multiple carriers within a PFL </a:t>
            </a:r>
            <a:r>
              <a:rPr lang="en-US" altLang="ko-KR" sz="1400" dirty="0">
                <a:solidFill>
                  <a:schemeClr val="tx1"/>
                </a:solidFill>
                <a:sym typeface="Wingdings" panose="05000000000000000000" pitchFamily="2" charset="2"/>
              </a:rPr>
              <a:t> Integer ambiguity resolution </a:t>
            </a:r>
            <a:endParaRPr lang="en-US" altLang="ko-KR" sz="1400" dirty="0">
              <a:solidFill>
                <a:schemeClr val="tx1"/>
              </a:solidFill>
            </a:endParaRPr>
          </a:p>
          <a:p>
            <a:pPr marL="1708150" lvl="3">
              <a:buFont typeface="Wingdings" panose="05000000000000000000" pitchFamily="2" charset="2"/>
              <a:buChar char="Ø"/>
            </a:pPr>
            <a:r>
              <a:rPr lang="en-US" altLang="ko-KR" sz="1400" dirty="0">
                <a:solidFill>
                  <a:schemeClr val="tx1"/>
                </a:solidFill>
              </a:rPr>
              <a:t>Multi-shot RSCP/RSCPD reporting </a:t>
            </a:r>
            <a:r>
              <a:rPr lang="en-US" altLang="ko-KR" sz="1400" dirty="0">
                <a:solidFill>
                  <a:schemeClr val="tx1"/>
                </a:solidFill>
                <a:sym typeface="Wingdings" panose="05000000000000000000" pitchFamily="2" charset="2"/>
              </a:rPr>
              <a:t> Accuracy improvement / Tracking </a:t>
            </a:r>
            <a:endParaRPr lang="en-US" altLang="ko-KR" sz="1400" dirty="0">
              <a:solidFill>
                <a:schemeClr val="tx1"/>
              </a:solidFill>
            </a:endParaRPr>
          </a:p>
          <a:p>
            <a:pPr marL="1708150" lvl="3">
              <a:buFont typeface="Wingdings" panose="05000000000000000000" pitchFamily="2" charset="2"/>
              <a:buChar char="Ø"/>
            </a:pPr>
            <a:r>
              <a:rPr lang="en-US" altLang="ko-KR" sz="1400" dirty="0">
                <a:solidFill>
                  <a:schemeClr val="tx1"/>
                </a:solidFill>
              </a:rPr>
              <a:t>Additional path reporting  </a:t>
            </a:r>
            <a:r>
              <a:rPr lang="en-US" altLang="ko-KR" sz="1400" dirty="0">
                <a:solidFill>
                  <a:schemeClr val="tx1"/>
                </a:solidFill>
                <a:sym typeface="Wingdings" panose="05000000000000000000" pitchFamily="2" charset="2"/>
              </a:rPr>
              <a:t> Multipath mitigation </a:t>
            </a:r>
            <a:endParaRPr lang="en-US" altLang="ko-KR" sz="1400" dirty="0">
              <a:solidFill>
                <a:schemeClr val="tx1"/>
              </a:solidFill>
            </a:endParaRPr>
          </a:p>
          <a:p>
            <a:pPr lvl="2"/>
            <a:r>
              <a:rPr lang="en-US" altLang="ko-KR" sz="1400" dirty="0">
                <a:solidFill>
                  <a:schemeClr val="tx1"/>
                </a:solidFill>
              </a:rPr>
              <a:t>For reliable CPP performance, the multi-measurements based approaches are highly desirable  </a:t>
            </a:r>
          </a:p>
          <a:p>
            <a:pPr lvl="1"/>
            <a:r>
              <a:rPr lang="en-US" altLang="ko-KR" sz="1600" b="1" u="sng" dirty="0">
                <a:solidFill>
                  <a:schemeClr val="tx1"/>
                </a:solidFill>
              </a:rPr>
              <a:t>PRU specific signaling and behavior </a:t>
            </a:r>
          </a:p>
          <a:p>
            <a:pPr lvl="2"/>
            <a:r>
              <a:rPr lang="en-US" altLang="ko-KR" sz="1400" dirty="0">
                <a:solidFill>
                  <a:schemeClr val="tx1"/>
                </a:solidFill>
              </a:rPr>
              <a:t>Only basic features (e.g. simultaneous measurement/transmission) for PRU assisted CPP </a:t>
            </a:r>
            <a:br>
              <a:rPr lang="en-US" altLang="ko-KR" sz="1400" dirty="0">
                <a:solidFill>
                  <a:schemeClr val="tx1"/>
                </a:solidFill>
              </a:rPr>
            </a:br>
            <a:r>
              <a:rPr lang="en-US" altLang="ko-KR" sz="1400" dirty="0">
                <a:solidFill>
                  <a:schemeClr val="tx1"/>
                </a:solidFill>
              </a:rPr>
              <a:t>are specified in Rel-18.</a:t>
            </a:r>
          </a:p>
          <a:p>
            <a:pPr lvl="2"/>
            <a:r>
              <a:rPr lang="en-US" altLang="ko-KR" sz="1400" dirty="0">
                <a:solidFill>
                  <a:schemeClr val="tx1"/>
                </a:solidFill>
              </a:rPr>
              <a:t>Several aspects, including positioning accuracy and resource overhead/complexity reduction, </a:t>
            </a:r>
            <a:br>
              <a:rPr lang="en-US" altLang="ko-KR" sz="1400" dirty="0">
                <a:solidFill>
                  <a:schemeClr val="tx1"/>
                </a:solidFill>
              </a:rPr>
            </a:br>
            <a:r>
              <a:rPr lang="en-US" altLang="ko-KR" sz="1400" dirty="0">
                <a:solidFill>
                  <a:schemeClr val="tx1"/>
                </a:solidFill>
              </a:rPr>
              <a:t>needs to be considered further for more efficient PRU supports.  </a:t>
            </a:r>
          </a:p>
          <a:p>
            <a:pPr lvl="1"/>
            <a:r>
              <a:rPr lang="en-US" altLang="ko-KR" sz="1600" dirty="0">
                <a:solidFill>
                  <a:schemeClr val="tx1"/>
                </a:solidFill>
              </a:rPr>
              <a:t>Other remaining issues</a:t>
            </a:r>
          </a:p>
          <a:p>
            <a:pPr lvl="2"/>
            <a:r>
              <a:rPr lang="en-US" altLang="ko-KR" sz="1400" dirty="0">
                <a:solidFill>
                  <a:schemeClr val="tx1"/>
                </a:solidFill>
              </a:rPr>
              <a:t>Narrowband CPP (e.g. CPP for </a:t>
            </a:r>
            <a:r>
              <a:rPr lang="en-US" altLang="ko-KR" sz="1400" dirty="0" err="1">
                <a:solidFill>
                  <a:schemeClr val="tx1"/>
                </a:solidFill>
              </a:rPr>
              <a:t>RedCap</a:t>
            </a:r>
            <a:r>
              <a:rPr lang="en-US" altLang="ko-KR" sz="1400" dirty="0">
                <a:solidFill>
                  <a:schemeClr val="tx1"/>
                </a:solidFill>
              </a:rPr>
              <a:t> UEs) </a:t>
            </a:r>
          </a:p>
          <a:p>
            <a:pPr lvl="2"/>
            <a:r>
              <a:rPr lang="en-US" altLang="ko-KR" sz="1400" dirty="0">
                <a:solidFill>
                  <a:schemeClr val="tx1"/>
                </a:solidFill>
              </a:rPr>
              <a:t>Support for standalone reporting of carrier phase measurements</a:t>
            </a:r>
          </a:p>
          <a:p>
            <a:pPr lvl="2"/>
            <a:endParaRPr lang="en-US" altLang="ko-KR" sz="1400" dirty="0">
              <a:solidFill>
                <a:schemeClr val="tx1"/>
              </a:solidFill>
            </a:endParaRPr>
          </a:p>
          <a:p>
            <a:r>
              <a:rPr lang="en-US" altLang="ko-KR" sz="2400" dirty="0"/>
              <a:t>Objective </a:t>
            </a:r>
          </a:p>
          <a:p>
            <a:pPr lvl="1"/>
            <a:r>
              <a:rPr lang="en-US" altLang="ko-KR" sz="1600" dirty="0">
                <a:solidFill>
                  <a:prstClr val="black"/>
                </a:solidFill>
              </a:rPr>
              <a:t>Enhancement on signaling and measurement report for </a:t>
            </a:r>
            <a:r>
              <a:rPr lang="en-US" altLang="ko-KR" sz="1600" dirty="0">
                <a:solidFill>
                  <a:schemeClr val="tx1"/>
                </a:solidFill>
              </a:rPr>
              <a:t>the carrier phase positioning</a:t>
            </a:r>
          </a:p>
          <a:p>
            <a:pPr lvl="2"/>
            <a:r>
              <a:rPr lang="en-US" altLang="ko-KR" sz="1400" dirty="0">
                <a:solidFill>
                  <a:schemeClr val="tx1"/>
                </a:solidFill>
              </a:rPr>
              <a:t>Specify multi-measurements reporting (in time/frequency domain) </a:t>
            </a:r>
          </a:p>
          <a:p>
            <a:pPr lvl="2"/>
            <a:r>
              <a:rPr lang="en-US" altLang="ko-KR" sz="1400" dirty="0">
                <a:solidFill>
                  <a:schemeClr val="tx1"/>
                </a:solidFill>
              </a:rPr>
              <a:t>Study and specify PRU specific enhancements (including signaling, measurements and reporting) </a:t>
            </a:r>
          </a:p>
          <a:p>
            <a:pPr lvl="2"/>
            <a:r>
              <a:rPr lang="en-US" altLang="ko-KR" sz="1400" dirty="0">
                <a:solidFill>
                  <a:schemeClr val="tx1"/>
                </a:solidFill>
              </a:rPr>
              <a:t>Other remaining issues (e.g. standalone CPP, </a:t>
            </a:r>
            <a:r>
              <a:rPr lang="en-US" altLang="ko-KR" sz="1400" dirty="0" err="1">
                <a:solidFill>
                  <a:schemeClr val="tx1"/>
                </a:solidFill>
              </a:rPr>
              <a:t>RedCap</a:t>
            </a:r>
            <a:r>
              <a:rPr lang="en-US" altLang="ko-KR" sz="1400" dirty="0">
                <a:solidFill>
                  <a:schemeClr val="tx1"/>
                </a:solidFill>
              </a:rPr>
              <a:t> CPP)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CE1A06C-F553-47AD-B087-BA5724621D07}"/>
              </a:ext>
            </a:extLst>
          </p:cNvPr>
          <p:cNvSpPr txBox="1"/>
          <p:nvPr/>
        </p:nvSpPr>
        <p:spPr>
          <a:xfrm>
            <a:off x="10894869" y="4070226"/>
            <a:ext cx="287586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100" dirty="0">
                <a:latin typeface="Arial" panose="020B0604020202020204" pitchFamily="34" charset="0"/>
                <a:cs typeface="Arial" panose="020B0604020202020204" pitchFamily="34" charset="0"/>
              </a:rPr>
              <a:t>Fig. 1 PRU specific signaling and behavior</a:t>
            </a:r>
            <a:endParaRPr lang="ko-KR" altLang="en-US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434048F-EEE4-4207-ACE1-5F44692CE5C2}"/>
              </a:ext>
            </a:extLst>
          </p:cNvPr>
          <p:cNvSpPr txBox="1"/>
          <p:nvPr/>
        </p:nvSpPr>
        <p:spPr>
          <a:xfrm>
            <a:off x="10748725" y="7924667"/>
            <a:ext cx="316815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100" dirty="0">
                <a:latin typeface="Arial" panose="020B0604020202020204" pitchFamily="34" charset="0"/>
                <a:cs typeface="Arial" panose="020B0604020202020204" pitchFamily="34" charset="0"/>
              </a:rPr>
              <a:t>Fig. 2 Rel-18 CPP performance with 20MHz BW</a:t>
            </a:r>
            <a:endParaRPr lang="ko-KR" altLang="en-US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12B15E60-757D-46F9-A108-A5E535DEDE9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25747" y="1770387"/>
            <a:ext cx="4852359" cy="2109159"/>
          </a:xfrm>
          <a:prstGeom prst="rect">
            <a:avLst/>
          </a:prstGeom>
        </p:spPr>
      </p:pic>
      <p:pic>
        <p:nvPicPr>
          <p:cNvPr id="8" name="Picture 2">
            <a:extLst>
              <a:ext uri="{FF2B5EF4-FFF2-40B4-BE49-F238E27FC236}">
                <a16:creationId xmlns:a16="http://schemas.microsoft.com/office/drawing/2014/main" id="{8584EFD1-53E3-4027-A5B0-720A625857D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356304" y="4826211"/>
            <a:ext cx="4000500" cy="3000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01796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err="1"/>
              <a:t>Sidelink</a:t>
            </a:r>
            <a:r>
              <a:rPr lang="en-US" altLang="ko-KR" dirty="0"/>
              <a:t> Positioning in Unlicensed Band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19200" y="1333922"/>
            <a:ext cx="14401700" cy="6840760"/>
          </a:xfrm>
        </p:spPr>
        <p:txBody>
          <a:bodyPr>
            <a:normAutofit/>
          </a:bodyPr>
          <a:lstStyle/>
          <a:p>
            <a:pPr>
              <a:spcAft>
                <a:spcPts val="576"/>
              </a:spcAft>
            </a:pPr>
            <a:r>
              <a:rPr lang="en-US" altLang="ko-KR" sz="2400" dirty="0"/>
              <a:t>Motivation</a:t>
            </a:r>
          </a:p>
          <a:p>
            <a:pPr lvl="1"/>
            <a:r>
              <a:rPr lang="en-US" altLang="ko-KR" sz="1600" dirty="0">
                <a:solidFill>
                  <a:schemeClr val="tx1"/>
                </a:solidFill>
              </a:rPr>
              <a:t>There are increasing demands for commercial use cases e.g. a positioning service in home environment.</a:t>
            </a:r>
          </a:p>
          <a:p>
            <a:pPr lvl="1"/>
            <a:r>
              <a:rPr lang="en-US" altLang="ko-KR" sz="1600" dirty="0">
                <a:solidFill>
                  <a:schemeClr val="tx1"/>
                </a:solidFill>
              </a:rPr>
              <a:t>Rel.18 SL positioning needs to be enhanced for providing a better location-based service.</a:t>
            </a:r>
          </a:p>
          <a:p>
            <a:pPr lvl="1"/>
            <a:r>
              <a:rPr lang="en-US" altLang="ko-KR" sz="1600" dirty="0">
                <a:solidFill>
                  <a:schemeClr val="tx1"/>
                </a:solidFill>
              </a:rPr>
              <a:t>Large bandwidth and spectrum availability are huddle for high accuracy positioning in the licensed band.</a:t>
            </a:r>
          </a:p>
          <a:p>
            <a:pPr lvl="1"/>
            <a:r>
              <a:rPr lang="en-US" altLang="ko-KR" sz="1600" dirty="0">
                <a:solidFill>
                  <a:schemeClr val="tx1"/>
                </a:solidFill>
              </a:rPr>
              <a:t>Location-based service should be available even in out-of-network-coverage area.</a:t>
            </a:r>
          </a:p>
          <a:p>
            <a:pPr lvl="1"/>
            <a:r>
              <a:rPr lang="en-US" altLang="ko-KR" sz="1600" dirty="0">
                <a:solidFill>
                  <a:schemeClr val="tx1"/>
                </a:solidFill>
              </a:rPr>
              <a:t>Rel-18 </a:t>
            </a:r>
            <a:r>
              <a:rPr lang="en-US" altLang="ko-KR" sz="1600" dirty="0" err="1">
                <a:solidFill>
                  <a:schemeClr val="tx1"/>
                </a:solidFill>
              </a:rPr>
              <a:t>sidelink</a:t>
            </a:r>
            <a:r>
              <a:rPr lang="en-US" altLang="ko-KR" sz="1600" dirty="0">
                <a:solidFill>
                  <a:schemeClr val="tx1"/>
                </a:solidFill>
              </a:rPr>
              <a:t> positioning is focused on ITS dedicated and FR1 licensed bands, where the supported bandwidth may not be sufficient for achieving such high accuracy positioning requirements.</a:t>
            </a:r>
          </a:p>
          <a:p>
            <a:pPr lvl="1"/>
            <a:endParaRPr lang="en-US" altLang="ko-KR" sz="1600" dirty="0">
              <a:solidFill>
                <a:schemeClr val="tx1"/>
              </a:solidFill>
            </a:endParaRPr>
          </a:p>
          <a:p>
            <a:pPr>
              <a:spcAft>
                <a:spcPts val="576"/>
              </a:spcAft>
            </a:pPr>
            <a:r>
              <a:rPr lang="en-US" altLang="ko-KR" sz="2400" dirty="0"/>
              <a:t>Objective</a:t>
            </a:r>
            <a:endParaRPr lang="en-US" altLang="ko-KR" sz="1400" dirty="0">
              <a:solidFill>
                <a:prstClr val="black"/>
              </a:solidFill>
            </a:endParaRPr>
          </a:p>
          <a:p>
            <a:pPr lvl="1"/>
            <a:r>
              <a:rPr lang="en-US" altLang="ko-KR" sz="1600" dirty="0">
                <a:solidFill>
                  <a:prstClr val="black"/>
                </a:solidFill>
              </a:rPr>
              <a:t>Support </a:t>
            </a:r>
            <a:r>
              <a:rPr lang="en-US" altLang="ko-KR" sz="1600" dirty="0" err="1">
                <a:solidFill>
                  <a:prstClr val="black"/>
                </a:solidFill>
              </a:rPr>
              <a:t>sidelink</a:t>
            </a:r>
            <a:r>
              <a:rPr lang="en-US" altLang="ko-KR" sz="1600" dirty="0">
                <a:solidFill>
                  <a:prstClr val="black"/>
                </a:solidFill>
              </a:rPr>
              <a:t> positioning using FR1 unlicensed band</a:t>
            </a:r>
          </a:p>
          <a:p>
            <a:pPr lvl="2"/>
            <a:r>
              <a:rPr lang="en-US" altLang="ko-KR" sz="1400" dirty="0">
                <a:solidFill>
                  <a:prstClr val="black"/>
                </a:solidFill>
              </a:rPr>
              <a:t>Unlicensed band can provide enhanced accuracy due to wide bandwidth.</a:t>
            </a:r>
          </a:p>
          <a:p>
            <a:pPr lvl="2"/>
            <a:r>
              <a:rPr lang="en-US" altLang="ko-KR" sz="1400" dirty="0">
                <a:solidFill>
                  <a:prstClr val="black"/>
                </a:solidFill>
              </a:rPr>
              <a:t>Rel.18 SL-U channel access and the physical layer structure is reused as much as possible</a:t>
            </a:r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</p:txBody>
      </p:sp>
    </p:spTree>
    <p:extLst>
      <p:ext uri="{BB962C8B-B14F-4D97-AF65-F5344CB8AC3E}">
        <p14:creationId xmlns:p14="http://schemas.microsoft.com/office/powerpoint/2010/main" val="600246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pc="-50" dirty="0"/>
              <a:t>Summary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19200" y="1693962"/>
            <a:ext cx="14401700" cy="6624538"/>
          </a:xfrm>
        </p:spPr>
        <p:txBody>
          <a:bodyPr>
            <a:normAutofit/>
          </a:bodyPr>
          <a:lstStyle/>
          <a:p>
            <a:r>
              <a:rPr lang="en-US" altLang="ko-KR" sz="3200" dirty="0"/>
              <a:t>Carrier Phase Positioning Enhancement</a:t>
            </a:r>
          </a:p>
          <a:p>
            <a:pPr lvl="1"/>
            <a:r>
              <a:rPr lang="en-US" altLang="ko-KR" dirty="0">
                <a:solidFill>
                  <a:prstClr val="black"/>
                </a:solidFill>
              </a:rPr>
              <a:t>Enhancement on signaling and measurement report for </a:t>
            </a:r>
            <a:r>
              <a:rPr lang="en-US" altLang="ko-KR" dirty="0">
                <a:solidFill>
                  <a:schemeClr val="tx1"/>
                </a:solidFill>
              </a:rPr>
              <a:t>the carrier phase positioning</a:t>
            </a:r>
          </a:p>
          <a:p>
            <a:pPr lvl="2"/>
            <a:r>
              <a:rPr lang="en-US" altLang="ko-KR" dirty="0">
                <a:solidFill>
                  <a:schemeClr val="tx1"/>
                </a:solidFill>
              </a:rPr>
              <a:t>Specify multi-measurements reporting (in time/frequency domain) </a:t>
            </a:r>
          </a:p>
          <a:p>
            <a:pPr lvl="2"/>
            <a:r>
              <a:rPr lang="en-US" altLang="ko-KR" dirty="0">
                <a:solidFill>
                  <a:schemeClr val="tx1"/>
                </a:solidFill>
              </a:rPr>
              <a:t>Study and specify PRU specific enhancements (including signaling, measurements and reporting) </a:t>
            </a:r>
          </a:p>
          <a:p>
            <a:pPr lvl="2"/>
            <a:r>
              <a:rPr lang="en-US" altLang="ko-KR" dirty="0">
                <a:solidFill>
                  <a:schemeClr val="tx1"/>
                </a:solidFill>
              </a:rPr>
              <a:t>Other remaining issues (e.g. standalone CPP, </a:t>
            </a:r>
            <a:r>
              <a:rPr lang="en-US" altLang="ko-KR" dirty="0" err="1">
                <a:solidFill>
                  <a:schemeClr val="tx1"/>
                </a:solidFill>
              </a:rPr>
              <a:t>RedCap</a:t>
            </a:r>
            <a:r>
              <a:rPr lang="en-US" altLang="ko-KR" dirty="0">
                <a:solidFill>
                  <a:schemeClr val="tx1"/>
                </a:solidFill>
              </a:rPr>
              <a:t> CPP)</a:t>
            </a:r>
          </a:p>
          <a:p>
            <a:endParaRPr lang="en-US" altLang="ko-KR" sz="3200" dirty="0"/>
          </a:p>
          <a:p>
            <a:r>
              <a:rPr lang="en-US" altLang="ko-KR" sz="3200" dirty="0" err="1"/>
              <a:t>Sidelink</a:t>
            </a:r>
            <a:r>
              <a:rPr lang="en-US" altLang="ko-KR" sz="3200" dirty="0"/>
              <a:t> Positioning in Unlicensed Band</a:t>
            </a:r>
            <a:endParaRPr lang="en-US" altLang="ko-KR" sz="3200" dirty="0">
              <a:solidFill>
                <a:schemeClr val="tx1"/>
              </a:solidFill>
            </a:endParaRPr>
          </a:p>
          <a:p>
            <a:pPr lvl="1"/>
            <a:r>
              <a:rPr lang="en-US" altLang="ko-KR" dirty="0">
                <a:solidFill>
                  <a:prstClr val="black"/>
                </a:solidFill>
              </a:rPr>
              <a:t>Support </a:t>
            </a:r>
            <a:r>
              <a:rPr lang="en-US" altLang="ko-KR" dirty="0" err="1">
                <a:solidFill>
                  <a:prstClr val="black"/>
                </a:solidFill>
              </a:rPr>
              <a:t>sidelink</a:t>
            </a:r>
            <a:r>
              <a:rPr lang="en-US" altLang="ko-KR" dirty="0">
                <a:solidFill>
                  <a:prstClr val="black"/>
                </a:solidFill>
              </a:rPr>
              <a:t> positioning using FR1 unlicensed band</a:t>
            </a:r>
          </a:p>
          <a:p>
            <a:pPr lvl="2"/>
            <a:r>
              <a:rPr lang="en-US" altLang="ko-KR" dirty="0">
                <a:solidFill>
                  <a:prstClr val="black"/>
                </a:solidFill>
              </a:rPr>
              <a:t>Unlicensed band can provide enhanced accuracy due to wide bandwidth.</a:t>
            </a:r>
          </a:p>
          <a:p>
            <a:pPr lvl="2"/>
            <a:r>
              <a:rPr lang="en-US" altLang="ko-KR" dirty="0">
                <a:solidFill>
                  <a:prstClr val="black"/>
                </a:solidFill>
              </a:rPr>
              <a:t>Rel.18 SL-U channel access and the physical layer structure is reused as much as possible</a:t>
            </a:r>
            <a:endParaRPr lang="en-US" altLang="ko-KR" sz="14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37940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>
            <a:alpha val="65000"/>
          </a:scheme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문서" ma:contentTypeID="0x0101001A17329BE811674CBF326964265B0841" ma:contentTypeVersion="1" ma:contentTypeDescription="새 문서를 만듭니다." ma:contentTypeScope="" ma:versionID="98b8e875c966f6fe102cbcb47e577e63">
  <xsd:schema xmlns:xsd="http://www.w3.org/2001/XMLSchema" xmlns:xs="http://www.w3.org/2001/XMLSchema" xmlns:p="http://schemas.microsoft.com/office/2006/metadata/properties" xmlns:ns1="http://schemas.microsoft.com/sharepoint/v3" targetNamespace="http://schemas.microsoft.com/office/2006/metadata/properties" ma:root="true" ma:fieldsID="d4ad92c12d927723e129d15ef340199a" ns1:_="">
    <xsd:import namespace="http://schemas.microsoft.com/sharepoint/v3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8" nillable="true" ma:displayName="시작 날짜 예약" ma:description="시작 날짜 예약은 게시 기능을 사용하여 만드는 사이트 열로, 사이트 방문자에게 이 페이지를 처음 표시할 날짜 및 시간을 지정하는 데 사용합니다." ma:internalName="PublishingStartDate">
      <xsd:simpleType>
        <xsd:restriction base="dms:Unknown"/>
      </xsd:simpleType>
    </xsd:element>
    <xsd:element name="PublishingExpirationDate" ma:index="9" nillable="true" ma:displayName="종료 날짜 예약" ma:description="종료 날짜 예약은 게시 기능을 사용하여 만드는 사이트 열로, 사이트 방문자에게 이 페이지를 더 이상 표시하지 않을 날짜 및 시간을 지정하는 데 사용됩니다." ma:internalName="PublishingExpirationDat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콘텐츠 형식"/>
        <xsd:element ref="dc:title" minOccurs="0" maxOccurs="1" ma:index="4" ma:displayName="제목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PublishingExpirationDate xmlns="http://schemas.microsoft.com/sharepoint/v3" xsi:nil="true"/>
    <PublishingStartDate xmlns="http://schemas.microsoft.com/sharepoint/v3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A387A800-FD13-4A08-9E6D-57390EB2492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DBF126B1-5379-444F-8DBB-0A41228BE666}">
  <ds:schemaRefs>
    <ds:schemaRef ds:uri="http://schemas.openxmlformats.org/package/2006/metadata/core-properties"/>
    <ds:schemaRef ds:uri="http://schemas.microsoft.com/sharepoint/v3"/>
    <ds:schemaRef ds:uri="http://purl.org/dc/elements/1.1/"/>
    <ds:schemaRef ds:uri="http://purl.org/dc/terms/"/>
    <ds:schemaRef ds:uri="http://schemas.microsoft.com/office/2006/metadata/properties"/>
    <ds:schemaRef ds:uri="http://schemas.microsoft.com/office/2006/documentManagement/types"/>
    <ds:schemaRef ds:uri="http://schemas.microsoft.com/office/infopath/2007/PartnerControls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1B5C5E36-BF63-4A2F-B977-501AF3EACC8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77337</TotalTime>
  <Words>840</Words>
  <Application>Microsoft Office PowerPoint</Application>
  <PresentationFormat>사용자 지정</PresentationFormat>
  <Paragraphs>106</Paragraphs>
  <Slides>5</Slides>
  <Notes>4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5</vt:i4>
      </vt:variant>
    </vt:vector>
  </HeadingPairs>
  <TitlesOfParts>
    <vt:vector size="10" baseType="lpstr">
      <vt:lpstr>굴림</vt:lpstr>
      <vt:lpstr>맑은 고딕</vt:lpstr>
      <vt:lpstr>Arial</vt:lpstr>
      <vt:lpstr>Wingdings</vt:lpstr>
      <vt:lpstr>Office 테마</vt:lpstr>
      <vt:lpstr>Proposal on positioning enhancements in Rel-19</vt:lpstr>
      <vt:lpstr>Introduction</vt:lpstr>
      <vt:lpstr>Carrier Phase Positioning Enhancement</vt:lpstr>
      <vt:lpstr>Sidelink Positioning in Unlicensed Band</vt:lpstr>
      <vt:lpstr>Summary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m</dc:creator>
  <cp:lastModifiedBy>Joon Kui Ahn/5G Wireless Connect Standard Task(joon.ahn@lge.com)</cp:lastModifiedBy>
  <cp:revision>3514</cp:revision>
  <dcterms:created xsi:type="dcterms:W3CDTF">2016-10-11T04:12:52Z</dcterms:created>
  <dcterms:modified xsi:type="dcterms:W3CDTF">2023-09-04T01:33:26Z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0x0101001A17329BE811674CBF326964265B0841</vt:lpwstr>
  </property>
</Properties>
</file>