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1"/>
  </p:notesMasterIdLst>
  <p:sldIdLst>
    <p:sldId id="804" r:id="rId5"/>
    <p:sldId id="794" r:id="rId6"/>
    <p:sldId id="802" r:id="rId7"/>
    <p:sldId id="803" r:id="rId8"/>
    <p:sldId id="806" r:id="rId9"/>
    <p:sldId id="805" r:id="rId10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804"/>
            <p14:sldId id="794"/>
            <p14:sldId id="802"/>
            <p14:sldId id="803"/>
            <p14:sldId id="806"/>
            <p14:sldId id="805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46C0A"/>
    <a:srgbClr val="FFFFFF"/>
    <a:srgbClr val="0067A6"/>
    <a:srgbClr val="A50034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2" autoAdjust="0"/>
    <p:restoredTop sz="95320" autoAdjust="0"/>
  </p:normalViewPr>
  <p:slideViewPr>
    <p:cSldViewPr>
      <p:cViewPr varScale="1">
        <p:scale>
          <a:sx n="79" d="100"/>
          <a:sy n="79" d="100"/>
        </p:scale>
        <p:origin x="149" y="91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148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714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1887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038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166410" y="2702074"/>
            <a:ext cx="11291167" cy="2374557"/>
          </a:xfrm>
        </p:spPr>
        <p:txBody>
          <a:bodyPr/>
          <a:lstStyle/>
          <a:p>
            <a:r>
              <a:rPr lang="en-US" altLang="ko-KR" sz="4000" b="1" dirty="0"/>
              <a:t>Proposal on network energy saving in Rel-19</a:t>
            </a:r>
            <a:endParaRPr lang="ko-KR" altLang="en-US" sz="4000" dirty="0"/>
          </a:p>
        </p:txBody>
      </p:sp>
      <p:sp>
        <p:nvSpPr>
          <p:cNvPr id="3" name="직사각형 2"/>
          <p:cNvSpPr/>
          <p:nvPr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#101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Bangalore, India, September 11-15, 2023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8A.2.5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RP-232196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386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During Rel-18 NW Energy Saving (NES) SI phase, various T/F/S/P-domain NES techniques were studied, as enumerated below.</a:t>
            </a:r>
          </a:p>
          <a:p>
            <a:r>
              <a:rPr lang="en-US" altLang="ko-KR" sz="2400" dirty="0"/>
              <a:t>Considering impacts on legacy NR UEs and performance analysis, some NES techniques (i.e., B-1-1, A-4, C-1, D-1 techniques) out of studied ones are included in Rel-18 NES WID.</a:t>
            </a: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graphicFrame>
        <p:nvGraphicFramePr>
          <p:cNvPr id="6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5435869"/>
              </p:ext>
            </p:extLst>
          </p:nvPr>
        </p:nvGraphicFramePr>
        <p:xfrm>
          <a:off x="762000" y="3278138"/>
          <a:ext cx="6858000" cy="4587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13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4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Domain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Technique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marL="0" algn="l" defTabSz="1142403" rtl="0" eaLnBrk="1" latinLnBrk="1" hangingPunct="1"/>
                      <a:r>
                        <a:rPr lang="en-US" altLang="ko-KR" sz="16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Time</a:t>
                      </a:r>
                      <a:endParaRPr lang="ko-KR" altLang="en-US" sz="16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A-1: Adapting transmission/reception of common channels/signals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A-1-1: Simplified SSB without PBCH or with partial PBCH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A-1-2: Skipping of SSB/SIB1 transmission occasion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A-1-3: Configuration/adaptation of longer periodicity of SSB/SIB1 and/or uplink random access opportunities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A-1-4: Adapting paging or SSB transmission patterns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A-1-5: Dynamically adapting PRACH periodicity and occasions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A-1-6: Scheduling of SIB1 without PDCCH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23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A-2: Adaptation of UE specific signals and channels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23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4240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A-3: UE wake up signal (WUS) for </a:t>
                      </a:r>
                      <a:r>
                        <a:rPr lang="en-GB" altLang="ko-KR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</a:t>
                      </a:r>
                      <a:endParaRPr lang="ko-KR" altLang="ko-KR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A-3-1: UE WUS triggering </a:t>
                      </a:r>
                      <a:r>
                        <a:rPr lang="en-US" altLang="ko-KR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SSB/SIB/RACH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A-3-2: UE WUS triggering </a:t>
                      </a:r>
                      <a:r>
                        <a:rPr lang="en-US" altLang="ko-KR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wake up in case of uplink traffic arrival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23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4240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A-4: Adaptation of DTX/DRX</a:t>
                      </a:r>
                      <a:endParaRPr lang="ko-KR" altLang="ko-KR" sz="140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23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4240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A-5: Adaptation of SSB/SIB1</a:t>
                      </a:r>
                      <a:endParaRPr lang="ko-KR" altLang="ko-KR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A-5-1: SSB- and/or SIB1-less operation for non-CA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A-5-2: On-demand SSB/SIB1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1427178"/>
              </p:ext>
            </p:extLst>
          </p:nvPr>
        </p:nvGraphicFramePr>
        <p:xfrm>
          <a:off x="7620000" y="3278138"/>
          <a:ext cx="6858000" cy="41071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1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Domain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Technique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marL="0" algn="l" defTabSz="1142403" rtl="0" eaLnBrk="1" latinLnBrk="1" hangingPunct="1"/>
                      <a:r>
                        <a:rPr lang="en-US" altLang="ko-KR" sz="16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Frequency</a:t>
                      </a:r>
                      <a:endParaRPr lang="ko-KR" altLang="en-US" sz="16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B-1: Multi-carrier energy savings enhancements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B-1-1: SSB- and/or SIB1-less operation for inter-band CA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B-1-2: Dynamic UE-group </a:t>
                      </a:r>
                      <a:r>
                        <a:rPr lang="en-US" altLang="ko-KR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PCell</a:t>
                      </a: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switching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B-2: Adaptation of bandwidth part of UE(s) within a carrier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B-3: Adaptation of bandwidth of UE(s) within a BWP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algn="l" defTabSz="1142403" rtl="0" eaLnBrk="1" latinLnBrk="1" hangingPunct="1"/>
                      <a:r>
                        <a:rPr lang="en-US" altLang="ko-KR" sz="16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Spatial</a:t>
                      </a:r>
                      <a:endParaRPr lang="ko-KR" altLang="en-US" sz="16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C-1: Adaptation of spatial elements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C-2: Adaptation of TRPs in </a:t>
                      </a:r>
                      <a:r>
                        <a:rPr lang="en-US" altLang="ko-KR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mTRP</a:t>
                      </a:r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operation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300">
                <a:tc rowSpan="5">
                  <a:txBody>
                    <a:bodyPr/>
                    <a:lstStyle/>
                    <a:p>
                      <a:pPr marL="0" algn="l" defTabSz="1142403" rtl="0" eaLnBrk="1" latinLnBrk="1" hangingPunct="1"/>
                      <a:r>
                        <a:rPr lang="en-US" altLang="ko-KR" sz="16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Power</a:t>
                      </a:r>
                      <a:endParaRPr lang="ko-KR" altLang="en-US" sz="16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D-1: Adaptation of transmission power of signals and channels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46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D-2: Over the air digital pre-distortion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D-3: Tone reservation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732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D-4: PA power bias adaptation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D-5: UE post-distortion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9146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(1)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Rel-18 NES WI introduces spatial domain techniques focusing on single TRP operation.</a:t>
            </a:r>
          </a:p>
          <a:p>
            <a:r>
              <a:rPr lang="en-US" altLang="ko-KR" sz="2400" dirty="0"/>
              <a:t>For adaptation of TRPs in multi-TRP operation (C-2 technique),</a:t>
            </a:r>
          </a:p>
          <a:p>
            <a:pPr lvl="1"/>
            <a:r>
              <a:rPr lang="en-US" altLang="ko-KR" dirty="0">
                <a:solidFill>
                  <a:schemeClr val="tx1"/>
                </a:solidFill>
              </a:rPr>
              <a:t>Substantial network energy saving gain has been shown during NES SI phase.</a:t>
            </a:r>
          </a:p>
          <a:p>
            <a:pPr lvl="1"/>
            <a:r>
              <a:rPr lang="en-US" altLang="ko-KR" dirty="0">
                <a:solidFill>
                  <a:schemeClr val="tx1"/>
                </a:solidFill>
              </a:rPr>
              <a:t>As captured in TR 38.864, no impact for legacy UEs is foreseen if the adaptation technique is used on a UE-specific basis.</a:t>
            </a:r>
          </a:p>
          <a:p>
            <a:r>
              <a:rPr lang="en-US" altLang="ko-KR" sz="2400" dirty="0"/>
              <a:t>To enable efficient adaptation of TRPs, the enhancements of CSI, TCI, beam management and repetition related procedures can be considered in Rel-19.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38783" y="6887898"/>
            <a:ext cx="39624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Multi-TRP operation with enhanced NES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274" y="4790306"/>
            <a:ext cx="9827447" cy="209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53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(2)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477938"/>
            <a:ext cx="14185576" cy="7094562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Rel-18 NES SI/WI has been initially considered/evaluated assuming deployment scenario without NCR.</a:t>
            </a:r>
          </a:p>
          <a:p>
            <a:r>
              <a:rPr lang="en-US" altLang="ko-KR" sz="2400" dirty="0"/>
              <a:t>To make NES feature more versatile, support of NES can be extended to additional scenario/deployment such as NCR.</a:t>
            </a:r>
          </a:p>
          <a:p>
            <a:r>
              <a:rPr lang="en-US" altLang="ko-KR" sz="2400" dirty="0"/>
              <a:t>The following aspects can be considered to support NES techniques under NCR deployment:</a:t>
            </a:r>
          </a:p>
          <a:p>
            <a:pPr lvl="1"/>
            <a:r>
              <a:rPr lang="en-US" altLang="ko-KR" dirty="0">
                <a:solidFill>
                  <a:schemeClr val="tx1"/>
                </a:solidFill>
              </a:rPr>
              <a:t>Backhaul/control link behavior for efficient interaction between NES-capable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and associated NCR, to consider the case where the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would operate with S/P-domain adaptation or cell DTX/DRX adaptation for NW energy saving</a:t>
            </a:r>
          </a:p>
        </p:txBody>
      </p:sp>
    </p:spTree>
    <p:extLst>
      <p:ext uri="{BB962C8B-B14F-4D97-AF65-F5344CB8AC3E}">
        <p14:creationId xmlns:p14="http://schemas.microsoft.com/office/powerpoint/2010/main" val="2784976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(3)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In addition, the following Rel-18 leftover items can be considered in Rel-19.</a:t>
            </a:r>
          </a:p>
          <a:p>
            <a:pPr lvl="1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CSI overhead/complexity reduction for SD/PD adaptation</a:t>
            </a:r>
            <a:endParaRPr lang="ko-KR" altLang="ko-KR" dirty="0">
              <a:solidFill>
                <a:schemeClr val="tx1"/>
              </a:solidFill>
            </a:endParaRPr>
          </a:p>
          <a:p>
            <a:pPr lvl="2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For example, configure common or differential report across sub-configurations for a CSI quantity</a:t>
            </a:r>
            <a:endParaRPr lang="ko-KR" altLang="ko-KR" dirty="0">
              <a:solidFill>
                <a:schemeClr val="tx1"/>
              </a:solidFill>
            </a:endParaRPr>
          </a:p>
          <a:p>
            <a:pPr lvl="1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TCI configuration enhancement for SD/PD adaptation</a:t>
            </a:r>
            <a:endParaRPr lang="ko-KR" altLang="ko-KR" dirty="0">
              <a:solidFill>
                <a:schemeClr val="tx1"/>
              </a:solidFill>
            </a:endParaRPr>
          </a:p>
          <a:p>
            <a:pPr lvl="2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For example, configure multiple candidate QCL-reference RSs or multiple candidate sets of TCI state</a:t>
            </a:r>
            <a:endParaRPr lang="ko-KR" altLang="ko-KR" dirty="0">
              <a:solidFill>
                <a:schemeClr val="tx1"/>
              </a:solidFill>
            </a:endParaRPr>
          </a:p>
          <a:p>
            <a:pPr lvl="1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Beam management enhancement for SD/PD adaptation</a:t>
            </a:r>
            <a:endParaRPr lang="ko-KR" altLang="ko-KR" dirty="0">
              <a:solidFill>
                <a:schemeClr val="tx1"/>
              </a:solidFill>
            </a:endParaRPr>
          </a:p>
          <a:p>
            <a:pPr lvl="2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For example, adjust UE</a:t>
            </a:r>
            <a:r>
              <a:rPr lang="ko-KR" altLang="ko-KR" dirty="0">
                <a:solidFill>
                  <a:schemeClr val="tx1"/>
                </a:solidFill>
              </a:rPr>
              <a:t>’</a:t>
            </a:r>
            <a:r>
              <a:rPr lang="en-US" altLang="ko-KR" dirty="0">
                <a:solidFill>
                  <a:schemeClr val="tx1"/>
                </a:solidFill>
              </a:rPr>
              <a:t>s RX beam and/or number of repetitions for the CSI-RS configured for BM</a:t>
            </a:r>
            <a:endParaRPr lang="ko-KR" altLang="ko-KR" dirty="0">
              <a:solidFill>
                <a:schemeClr val="tx1"/>
              </a:solidFill>
            </a:endParaRPr>
          </a:p>
          <a:p>
            <a:pPr lvl="1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PUCCH resource adaptation for SD/PD adaptation</a:t>
            </a:r>
            <a:endParaRPr lang="ko-KR" altLang="ko-KR" dirty="0">
              <a:solidFill>
                <a:schemeClr val="tx1"/>
              </a:solidFill>
            </a:endParaRPr>
          </a:p>
          <a:p>
            <a:pPr lvl="2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For example, use different PUCCH resource according to the number of activated sub-configurations</a:t>
            </a:r>
            <a:r>
              <a:rPr lang="en-GB" altLang="ko-KR" sz="1000" dirty="0">
                <a:solidFill>
                  <a:srgbClr val="1F497D"/>
                </a:solidFill>
                <a:effectLst/>
                <a:latin typeface="맑은 고딕" panose="020B0503020000020004" pitchFamily="50" charset="-127"/>
                <a:ea typeface="굴림" panose="020B0600000101010101" pitchFamily="50" charset="-127"/>
                <a:cs typeface="굴림" panose="020B0600000101010101" pitchFamily="50" charset="-127"/>
              </a:rPr>
              <a:t> </a:t>
            </a:r>
            <a:endParaRPr lang="ko-KR" altLang="ko-KR" sz="1200" dirty="0">
              <a:effectLst/>
              <a:latin typeface="굴림" panose="020B0600000101010101" pitchFamily="50" charset="-127"/>
              <a:ea typeface="굴림" panose="020B0600000101010101" pitchFamily="50" charset="-127"/>
              <a:cs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5508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on network energy saving in Rel-19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/>
          <a:lstStyle/>
          <a:p>
            <a:r>
              <a:rPr lang="en-US" altLang="ko-KR" dirty="0"/>
              <a:t>Dynamic TRP adaptation (on/off) mechanism for NW energy savings in multi-TRP operation</a:t>
            </a:r>
          </a:p>
          <a:p>
            <a:pPr lvl="1"/>
            <a:r>
              <a:rPr lang="en-US" altLang="ko-KR" dirty="0">
                <a:solidFill>
                  <a:schemeClr val="tx1"/>
                </a:solidFill>
              </a:rPr>
              <a:t>Enhancements of CSI, TCI, beam management and repetition related procedures to enable efficient adaptation of TRPs</a:t>
            </a:r>
          </a:p>
          <a:p>
            <a:endParaRPr lang="en-US" altLang="ko-KR" dirty="0">
              <a:solidFill>
                <a:schemeClr val="tx1"/>
              </a:solidFill>
            </a:endParaRPr>
          </a:p>
          <a:p>
            <a:r>
              <a:rPr lang="en-US" altLang="ko-KR" dirty="0"/>
              <a:t>Enhancement to support NES techniques under NCR deployment considering:</a:t>
            </a:r>
          </a:p>
          <a:p>
            <a:pPr lvl="1"/>
            <a:r>
              <a:rPr lang="en-US" altLang="ko-KR" dirty="0">
                <a:solidFill>
                  <a:schemeClr val="tx1"/>
                </a:solidFill>
              </a:rPr>
              <a:t>Backhaul/control link behavior for efficient interaction between NES-capable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and associated NCR</a:t>
            </a:r>
          </a:p>
          <a:p>
            <a:endParaRPr lang="en-US" altLang="ko-KR" dirty="0">
              <a:solidFill>
                <a:schemeClr val="tx1"/>
              </a:solidFill>
            </a:endParaRPr>
          </a:p>
          <a:p>
            <a:r>
              <a:rPr lang="en-US" altLang="ko-KR" dirty="0"/>
              <a:t>Leftover issues of Rel-18 NES</a:t>
            </a:r>
          </a:p>
          <a:p>
            <a:pPr lvl="1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CSI overhead/complexity reduction for SD/PD adaptation</a:t>
            </a:r>
            <a:endParaRPr lang="ko-KR" altLang="ko-KR" dirty="0">
              <a:solidFill>
                <a:schemeClr val="tx1"/>
              </a:solidFill>
            </a:endParaRPr>
          </a:p>
          <a:p>
            <a:pPr lvl="1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TCI configuration enhancement for SD/PD adaptation</a:t>
            </a:r>
            <a:endParaRPr lang="ko-KR" altLang="ko-KR" dirty="0">
              <a:solidFill>
                <a:schemeClr val="tx1"/>
              </a:solidFill>
            </a:endParaRPr>
          </a:p>
          <a:p>
            <a:pPr lvl="1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Beam management enhancement for SD/PD adaptation</a:t>
            </a:r>
            <a:endParaRPr lang="ko-KR" altLang="ko-KR" dirty="0">
              <a:solidFill>
                <a:schemeClr val="tx1"/>
              </a:solidFill>
            </a:endParaRPr>
          </a:p>
          <a:p>
            <a:pPr lvl="1">
              <a:tabLst>
                <a:tab pos="9144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PUCCH resource adaptation for SD/PD adaptation</a:t>
            </a:r>
            <a:endParaRPr lang="ko-KR" altLang="ko-KR" dirty="0">
              <a:solidFill>
                <a:schemeClr val="tx1"/>
              </a:solidFill>
            </a:endParaRPr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93016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purl.org/dc/terms/"/>
    <ds:schemaRef ds:uri="http://purl.org/dc/elements/1.1/"/>
    <ds:schemaRef ds:uri="http://schemas.microsoft.com/sharepoint/v3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76513</TotalTime>
  <Words>891</Words>
  <Application>Microsoft Office PowerPoint</Application>
  <PresentationFormat>사용자 지정</PresentationFormat>
  <Paragraphs>101</Paragraphs>
  <Slides>6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굴림</vt:lpstr>
      <vt:lpstr>맑은 고딕</vt:lpstr>
      <vt:lpstr>Arial</vt:lpstr>
      <vt:lpstr>Office 테마</vt:lpstr>
      <vt:lpstr>Proposal on network energy saving in Rel-19</vt:lpstr>
      <vt:lpstr>Background</vt:lpstr>
      <vt:lpstr>Motivation (1)</vt:lpstr>
      <vt:lpstr>Motivation (2)</vt:lpstr>
      <vt:lpstr>Motivation (3)</vt:lpstr>
      <vt:lpstr>Proposal on network energy saving in Rel-19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Joon Kui Ahn/5G Wireless Connect Standard Task(joon.ahn@lge.com)</cp:lastModifiedBy>
  <cp:revision>3494</cp:revision>
  <dcterms:created xsi:type="dcterms:W3CDTF">2016-10-11T04:12:52Z</dcterms:created>
  <dcterms:modified xsi:type="dcterms:W3CDTF">2023-09-04T04:00:32Z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