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2">
  <p:sldMasterIdLst>
    <p:sldMasterId id="2147483648" r:id="rId4"/>
  </p:sldMasterIdLst>
  <p:notesMasterIdLst>
    <p:notesMasterId r:id="rId13"/>
  </p:notesMasterIdLst>
  <p:sldIdLst>
    <p:sldId id="276" r:id="rId5"/>
    <p:sldId id="808" r:id="rId6"/>
    <p:sldId id="810" r:id="rId7"/>
    <p:sldId id="802" r:id="rId8"/>
    <p:sldId id="809" r:id="rId9"/>
    <p:sldId id="806" r:id="rId10"/>
    <p:sldId id="807" r:id="rId11"/>
    <p:sldId id="796" r:id="rId12"/>
  </p:sldIdLst>
  <p:sldSz cx="15240000" cy="8572500"/>
  <p:notesSz cx="6858000" cy="9144000"/>
  <p:defaultTextStyle>
    <a:defPPr>
      <a:defRPr lang="ko-KR"/>
    </a:defPPr>
    <a:lvl1pPr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1pPr>
    <a:lvl2pPr marL="566738" indent="-160338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2pPr>
    <a:lvl3pPr marL="1138238" indent="-323850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3pPr>
    <a:lvl4pPr marL="1709738" indent="-485775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4pPr>
    <a:lvl5pPr marL="2281238" indent="-649288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73759ADF-5E35-4F33-99D5-3D7E0C37BF4B}">
          <p14:sldIdLst>
            <p14:sldId id="276"/>
            <p14:sldId id="808"/>
            <p14:sldId id="810"/>
            <p14:sldId id="802"/>
            <p14:sldId id="809"/>
            <p14:sldId id="806"/>
            <p14:sldId id="807"/>
            <p14:sldId id="796"/>
          </p14:sldIdLst>
        </p14:section>
        <p14:section name="제목 없는 구역" id="{8226C749-6BA4-46A8-A64D-C02447F68095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5400" userDrawn="1">
          <p15:clr>
            <a:srgbClr val="A4A3A4"/>
          </p15:clr>
        </p15:guide>
        <p15:guide id="2" pos="480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ay KIM (LG Electronics)" initials="JayKIM" lastIdx="9" clrIdx="0">
    <p:extLst>
      <p:ext uri="{19B8F6BF-5375-455C-9EA6-DF929625EA0E}">
        <p15:presenceInfo xmlns:p15="http://schemas.microsoft.com/office/powerpoint/2012/main" userId="Jay KIM (LG Electronics)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D9CBB5"/>
    <a:srgbClr val="FF6699"/>
    <a:srgbClr val="E46C0A"/>
    <a:srgbClr val="FFFFFF"/>
    <a:srgbClr val="0067A6"/>
    <a:srgbClr val="A50034"/>
    <a:srgbClr val="6B6B6B"/>
    <a:srgbClr val="000046"/>
    <a:srgbClr val="33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밝은 스타일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82" autoAdjust="0"/>
    <p:restoredTop sz="97461" autoAdjust="0"/>
  </p:normalViewPr>
  <p:slideViewPr>
    <p:cSldViewPr>
      <p:cViewPr varScale="1">
        <p:scale>
          <a:sx n="79" d="100"/>
          <a:sy n="79" d="100"/>
        </p:scale>
        <p:origin x="149" y="91"/>
      </p:cViewPr>
      <p:guideLst>
        <p:guide orient="horz" pos="5400"/>
        <p:guide pos="4801"/>
      </p:guideLst>
    </p:cSldViewPr>
  </p:slideViewPr>
  <p:outlineViewPr>
    <p:cViewPr>
      <p:scale>
        <a:sx n="33" d="100"/>
        <a:sy n="33" d="100"/>
      </p:scale>
      <p:origin x="0" y="-139757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4" d="100"/>
        <a:sy n="74" d="100"/>
      </p:scale>
      <p:origin x="0" y="0"/>
    </p:cViewPr>
  </p:sorterViewPr>
  <p:notesViewPr>
    <p:cSldViewPr>
      <p:cViewPr varScale="1">
        <p:scale>
          <a:sx n="96" d="100"/>
          <a:sy n="96" d="100"/>
        </p:scale>
        <p:origin x="6134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6BAD7FF-D36C-4FD7-861A-7DD420B5754E}" type="datetimeFigureOut">
              <a:rPr lang="ko-KR" altLang="en-US"/>
              <a:pPr>
                <a:defRPr/>
              </a:pPr>
              <a:t>2023-09-04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R" altLang="en-US" noProof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noProof="0"/>
              <a:t>마스터 텍스트 스타일을 편집합니다</a:t>
            </a:r>
          </a:p>
          <a:p>
            <a:pPr lvl="1"/>
            <a:r>
              <a:rPr lang="ko-KR" altLang="en-US" noProof="0"/>
              <a:t>둘째 수준</a:t>
            </a:r>
          </a:p>
          <a:p>
            <a:pPr lvl="2"/>
            <a:r>
              <a:rPr lang="ko-KR" altLang="en-US" noProof="0"/>
              <a:t>셋째 수준</a:t>
            </a:r>
          </a:p>
          <a:p>
            <a:pPr lvl="3"/>
            <a:r>
              <a:rPr lang="ko-KR" altLang="en-US" noProof="0"/>
              <a:t>넷째 수준</a:t>
            </a:r>
          </a:p>
          <a:p>
            <a:pPr lvl="4"/>
            <a:r>
              <a:rPr lang="ko-KR" altLang="en-US" noProof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defTabSz="1279525" eaLnBrk="1" latinLnBrk="1" hangingPunct="1">
              <a:defRPr kumimoji="0" sz="12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>
              <a:defRPr/>
            </a:pPr>
            <a:fld id="{0D7977B6-C3DC-471B-9E18-7C83DD0CC473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189560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667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1382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7097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2812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85620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42744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998678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56992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/>
              <a:pPr>
                <a:defRPr/>
              </a:pPr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359043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02425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265224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27141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846253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300255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540100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051119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284176" y="2342041"/>
            <a:ext cx="12954000" cy="2080815"/>
          </a:xfrm>
          <a:noFill/>
          <a:ln w="28575">
            <a:noFill/>
          </a:ln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22092DD-FC25-421B-8E80-EB7FFD06CCAE}" type="datetimeFigureOut">
              <a:rPr lang="ko-KR" altLang="en-US" smtClean="0"/>
              <a:pPr>
                <a:defRPr/>
              </a:pPr>
              <a:t>2023-09-04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3E21478-757F-499F-A6EA-89EA3D10FE73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cxnSp>
        <p:nvCxnSpPr>
          <p:cNvPr id="11" name="직선 연결선 10"/>
          <p:cNvCxnSpPr/>
          <p:nvPr userDrawn="1"/>
        </p:nvCxnSpPr>
        <p:spPr>
          <a:xfrm>
            <a:off x="1284176" y="4494857"/>
            <a:ext cx="13055637" cy="0"/>
          </a:xfrm>
          <a:prstGeom prst="line">
            <a:avLst/>
          </a:prstGeom>
          <a:ln w="57150">
            <a:solidFill>
              <a:srgbClr val="A500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 userDrawn="1"/>
        </p:nvCxnSpPr>
        <p:spPr>
          <a:xfrm>
            <a:off x="1284176" y="4422849"/>
            <a:ext cx="13055637" cy="0"/>
          </a:xfrm>
          <a:prstGeom prst="line">
            <a:avLst/>
          </a:prstGeom>
          <a:ln w="6350">
            <a:solidFill>
              <a:srgbClr val="A500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0" descr="Download LG Electronics Logo in SVG Vector or PNG File Format - Logo.wine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554" b="38547"/>
          <a:stretch/>
        </p:blipFill>
        <p:spPr bwMode="auto">
          <a:xfrm>
            <a:off x="5819800" y="4860606"/>
            <a:ext cx="3456384" cy="508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직사각형 8"/>
          <p:cNvSpPr/>
          <p:nvPr userDrawn="1"/>
        </p:nvSpPr>
        <p:spPr>
          <a:xfrm>
            <a:off x="193053" y="181797"/>
            <a:ext cx="7618941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ko-KR" b="1" i="1" dirty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 TSG RAN Meeting #101</a:t>
            </a:r>
          </a:p>
          <a:p>
            <a:r>
              <a:rPr kumimoji="1" lang="en-US" altLang="ko-KR" b="1" i="1" kern="1200" dirty="0">
                <a:solidFill>
                  <a:srgbClr val="6B6B6B"/>
                </a:solidFill>
                <a:latin typeface="Arial" panose="020B0604020202020204" pitchFamily="34" charset="0"/>
                <a:ea typeface="굴림" panose="020B0600000101010101" pitchFamily="50" charset="-127"/>
                <a:cs typeface="Arial" panose="020B0604020202020204" pitchFamily="34" charset="0"/>
              </a:rPr>
              <a:t>Bangalore, India, September 11-15, 2023</a:t>
            </a:r>
          </a:p>
          <a:p>
            <a:pPr marL="0" marR="0" indent="0" algn="l" defTabSz="1138238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b="1" i="1" kern="1200" dirty="0">
                <a:solidFill>
                  <a:srgbClr val="6B6B6B"/>
                </a:solidFill>
                <a:latin typeface="Arial" panose="020B0604020202020204" pitchFamily="34" charset="0"/>
                <a:ea typeface="굴림" panose="020B0600000101010101" pitchFamily="50" charset="-127"/>
                <a:cs typeface="Arial" panose="020B0604020202020204" pitchFamily="34" charset="0"/>
              </a:rPr>
              <a:t>Agenda Item: 8A.2.4</a:t>
            </a:r>
          </a:p>
        </p:txBody>
      </p:sp>
      <p:sp>
        <p:nvSpPr>
          <p:cNvPr id="10" name="직사각형 9"/>
          <p:cNvSpPr/>
          <p:nvPr userDrawn="1"/>
        </p:nvSpPr>
        <p:spPr>
          <a:xfrm>
            <a:off x="11171901" y="236609"/>
            <a:ext cx="38750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ko-KR" sz="2400" b="1" i="1" dirty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RP-232195</a:t>
            </a:r>
            <a:endParaRPr lang="en-US" altLang="ko-KR" sz="2400" b="1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07013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5"/>
          <p:cNvSpPr>
            <a:spLocks noChangeArrowheads="1"/>
          </p:cNvSpPr>
          <p:nvPr userDrawn="1"/>
        </p:nvSpPr>
        <p:spPr bwMode="auto">
          <a:xfrm rot="5400000">
            <a:off x="7080000" y="-7079998"/>
            <a:ext cx="1080000" cy="15240000"/>
          </a:xfrm>
          <a:prstGeom prst="rect">
            <a:avLst/>
          </a:prstGeom>
          <a:solidFill>
            <a:srgbClr val="A5003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ko-KR"/>
            </a:defPPr>
            <a:lvl1pPr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1pPr>
            <a:lvl2pPr marL="566738" indent="-160338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2pPr>
            <a:lvl3pPr marL="1138238" indent="-323850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3pPr>
            <a:lvl4pPr marL="1709738" indent="-485775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4pPr>
            <a:lvl5pPr marL="2281238" indent="-649288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9pPr>
          </a:lstStyle>
          <a:p>
            <a:endParaRPr lang="ko-KR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61895" y="80268"/>
            <a:ext cx="13716212" cy="919014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761895" y="1333922"/>
            <a:ext cx="13716212" cy="6480720"/>
          </a:xfrm>
        </p:spPr>
        <p:txBody>
          <a:bodyPr/>
          <a:lstStyle>
            <a:lvl1pPr>
              <a:defRPr sz="2800" b="1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8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6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6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EC3A8E2-B9DE-437B-B571-263DA6FC8CC7}" type="datetimeFigureOut">
              <a:rPr lang="ko-KR" altLang="en-US" smtClean="0"/>
              <a:pPr>
                <a:defRPr/>
              </a:pPr>
              <a:t>2023-09-04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45A508B9-9A56-4258-898F-68993A65175B}" type="slidenum">
              <a:rPr lang="ko-KR" altLang="en-US" smtClean="0"/>
              <a:pPr>
                <a:defRPr/>
              </a:pPr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937022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203856" y="5508634"/>
            <a:ext cx="12954000" cy="1702593"/>
          </a:xfrm>
        </p:spPr>
        <p:txBody>
          <a:bodyPr anchor="t"/>
          <a:lstStyle>
            <a:lvl1pPr algn="l">
              <a:defRPr sz="5000" b="1" cap="all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1203856" y="3633397"/>
            <a:ext cx="12954000" cy="1875233"/>
          </a:xfrm>
        </p:spPr>
        <p:txBody>
          <a:bodyPr anchor="b"/>
          <a:lstStyle>
            <a:lvl1pPr marL="0" indent="0">
              <a:buNone/>
              <a:defRPr sz="25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202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142403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marL="171360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28480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85601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42721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399841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56961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0AC0706-528C-4E5B-A316-71D515866196}" type="datetimeFigureOut">
              <a:rPr lang="ko-KR" altLang="en-US" smtClean="0"/>
              <a:pPr>
                <a:defRPr/>
              </a:pPr>
              <a:t>2023-09-04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F1BA13A-E3D8-4B07-8D20-4216E347B617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24131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제목 개체 틀 1"/>
          <p:cNvSpPr>
            <a:spLocks noGrp="1"/>
          </p:cNvSpPr>
          <p:nvPr>
            <p:ph type="title"/>
          </p:nvPr>
        </p:nvSpPr>
        <p:spPr bwMode="auto">
          <a:xfrm>
            <a:off x="761895" y="342900"/>
            <a:ext cx="13716212" cy="919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제목 스타일 편집</a:t>
            </a:r>
          </a:p>
        </p:txBody>
      </p:sp>
      <p:sp>
        <p:nvSpPr>
          <p:cNvPr id="1027" name="텍스트 개체 틀 2"/>
          <p:cNvSpPr>
            <a:spLocks noGrp="1"/>
          </p:cNvSpPr>
          <p:nvPr>
            <p:ph type="body" idx="1"/>
          </p:nvPr>
        </p:nvSpPr>
        <p:spPr bwMode="auto">
          <a:xfrm>
            <a:off x="761895" y="1549946"/>
            <a:ext cx="13716212" cy="6264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761895" y="7945438"/>
            <a:ext cx="3555507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defTabSz="1139553" eaLnBrk="1" latinLnBrk="1" hangingPunct="1">
              <a:defRPr kumimoji="0" sz="1400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6711C1B2-90F4-49F8-A375-40DDE5F017A8}" type="datetimeFigureOut">
              <a:rPr lang="ko-KR" altLang="en-US" smtClean="0"/>
              <a:pPr>
                <a:defRPr/>
              </a:pPr>
              <a:t>2023-09-04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5206279" y="7945438"/>
            <a:ext cx="4827447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algn="ctr" defTabSz="1139553" eaLnBrk="1" latinLnBrk="1" hangingPunct="1">
              <a:defRPr kumimoji="0" sz="1400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10922602" y="7945438"/>
            <a:ext cx="3555507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algn="r" eaLnBrk="1" latinLnBrk="1" hangingPunct="1">
              <a:defRPr kumimoji="0" sz="1400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5AF0625-BC22-4FB1-A8E6-F900B1E07C1A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1138163" rtl="0" eaLnBrk="0" fontAlgn="base" latinLnBrk="1" hangingPunct="0">
        <a:spcBef>
          <a:spcPct val="0"/>
        </a:spcBef>
        <a:spcAft>
          <a:spcPct val="0"/>
        </a:spcAft>
        <a:defRPr sz="44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Bold" panose="020B0600000101010101" pitchFamily="50" charset="-127"/>
          <a:cs typeface="Arial" panose="020B0604020202020204" pitchFamily="34" charset="0"/>
        </a:defRPr>
      </a:lvl1pPr>
      <a:lvl2pPr algn="ctr" defTabSz="1138163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ctr" defTabSz="1138163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ctr" defTabSz="1138163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ctr" defTabSz="1138163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08067" algn="ctr" defTabSz="1142023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816135" algn="ctr" defTabSz="1142023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224201" algn="ctr" defTabSz="1142023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632270" algn="ctr" defTabSz="1142023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423834" indent="-423834" algn="l" defTabSz="1138163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1pPr>
      <a:lvl2pPr marL="923864" indent="-352402" algn="l" defTabSz="1138163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2pPr>
      <a:lvl3pPr marL="1423892" indent="-280969" algn="l" defTabSz="1138163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3pPr>
      <a:lvl4pPr marL="1995355" indent="-280969" algn="l" defTabSz="1138163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4pPr>
      <a:lvl5pPr marL="2566817" indent="-280969" algn="l" defTabSz="1138163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5pPr>
      <a:lvl6pPr marL="3141609" indent="-285602" algn="l" defTabSz="1142403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712811" indent="-285602" algn="l" defTabSz="1142403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284015" indent="-285602" algn="l" defTabSz="1142403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855214" indent="-285602" algn="l" defTabSz="1142403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71202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403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13604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284807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56010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27211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98413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569615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b="1" dirty="0"/>
              <a:t>Proposals on Ambient IoT in Rel-19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892686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Background (1)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19200" y="1333922"/>
            <a:ext cx="12385376" cy="7238578"/>
          </a:xfrm>
        </p:spPr>
        <p:txBody>
          <a:bodyPr>
            <a:normAutofit/>
          </a:bodyPr>
          <a:lstStyle/>
          <a:p>
            <a:r>
              <a:rPr lang="en-US" altLang="ko-KR" sz="2400" dirty="0"/>
              <a:t>Generic requirements of ambient IoT devices</a:t>
            </a:r>
          </a:p>
          <a:p>
            <a:pPr lvl="1"/>
            <a:r>
              <a:rPr lang="en-US" altLang="ko-KR" dirty="0"/>
              <a:t>Ultra-low complexity, ultra-low power, and compact form factor</a:t>
            </a:r>
          </a:p>
          <a:p>
            <a:pPr marL="423834" lvl="1" indent="-423834">
              <a:buFont typeface="Arial" panose="020B0604020202020204" pitchFamily="34" charset="0"/>
              <a:buChar char="•"/>
            </a:pPr>
            <a:r>
              <a:rPr lang="en-US" altLang="ko-KR" sz="2400" b="1" dirty="0"/>
              <a:t>Device types/categories/set of devices</a:t>
            </a:r>
          </a:p>
          <a:p>
            <a:pPr lvl="1"/>
            <a:r>
              <a:rPr lang="en-US" altLang="ko-KR" dirty="0"/>
              <a:t>Device A: No energy storage, backscattering transmission</a:t>
            </a:r>
          </a:p>
          <a:p>
            <a:pPr lvl="1"/>
            <a:r>
              <a:rPr lang="en-US" altLang="ko-KR" dirty="0"/>
              <a:t>Device B: Has </a:t>
            </a:r>
            <a:r>
              <a:rPr lang="en-US" altLang="ko-KR" i="1" dirty="0"/>
              <a:t>limited</a:t>
            </a:r>
            <a:r>
              <a:rPr lang="en-US" altLang="ko-KR" dirty="0"/>
              <a:t> energy storage (e.g., capacitor), backscattering transmission</a:t>
            </a:r>
          </a:p>
          <a:p>
            <a:pPr lvl="1"/>
            <a:r>
              <a:rPr lang="en-US" altLang="ko-KR" dirty="0"/>
              <a:t>Device C: Has energy storage, independent signal generation</a:t>
            </a:r>
          </a:p>
          <a:p>
            <a:pPr marL="423834" lvl="1" indent="-423834">
              <a:buFont typeface="Arial" panose="020B0604020202020204" pitchFamily="34" charset="0"/>
              <a:buChar char="•"/>
            </a:pPr>
            <a:r>
              <a:rPr lang="en-US" altLang="ko-KR" sz="2400" b="1" dirty="0"/>
              <a:t>Target use cases</a:t>
            </a:r>
          </a:p>
          <a:p>
            <a:pPr lvl="1"/>
            <a:r>
              <a:rPr lang="en-US" altLang="ko-KR" dirty="0"/>
              <a:t>Inventory, sensors, positioning, and command</a:t>
            </a:r>
          </a:p>
          <a:p>
            <a:pPr lvl="1"/>
            <a:r>
              <a:rPr lang="en-US" altLang="ko-KR" dirty="0"/>
              <a:t>Indoor and outdoor</a:t>
            </a:r>
          </a:p>
          <a:p>
            <a:pPr marL="423834" lvl="1" indent="-423834">
              <a:buFont typeface="Arial" panose="020B0604020202020204" pitchFamily="34" charset="0"/>
              <a:buChar char="•"/>
            </a:pPr>
            <a:r>
              <a:rPr lang="en-US" altLang="ko-KR" sz="2400" b="1" dirty="0"/>
              <a:t>Competing non-3GPP IoT technologies</a:t>
            </a:r>
          </a:p>
          <a:p>
            <a:pPr lvl="1"/>
            <a:r>
              <a:rPr lang="en-US" altLang="ko-KR" dirty="0"/>
              <a:t>RFID and barcode</a:t>
            </a:r>
          </a:p>
          <a:p>
            <a:pPr marL="423834" lvl="1" indent="-423834">
              <a:buFont typeface="Arial" panose="020B0604020202020204" pitchFamily="34" charset="0"/>
              <a:buChar char="•"/>
            </a:pPr>
            <a:r>
              <a:rPr lang="en-US" altLang="ko-KR" sz="2400" b="1" dirty="0"/>
              <a:t>Compared to existing 3GPP IoT technologies </a:t>
            </a:r>
          </a:p>
          <a:p>
            <a:pPr marL="0" lvl="1" indent="0">
              <a:buNone/>
            </a:pPr>
            <a:r>
              <a:rPr lang="en-US" altLang="ko-KR" sz="2400" b="1" dirty="0"/>
              <a:t>     (NB-IoT/LTE MTC/RedCap)</a:t>
            </a:r>
          </a:p>
          <a:p>
            <a:pPr lvl="1"/>
            <a:r>
              <a:rPr lang="en-US" altLang="ko-KR" dirty="0"/>
              <a:t>Power and complexity orders of magnitude lower</a:t>
            </a:r>
          </a:p>
          <a:p>
            <a:pPr lvl="1"/>
            <a:r>
              <a:rPr lang="en-US" altLang="ko-KR" dirty="0"/>
              <a:t>Device (connection) density orders of magnitude higher</a:t>
            </a:r>
          </a:p>
          <a:p>
            <a:pPr lvl="1"/>
            <a:r>
              <a:rPr lang="en-US" altLang="ko-KR" dirty="0"/>
              <a:t>Coverage much smaller, especially for Devices A and B</a:t>
            </a:r>
          </a:p>
          <a:p>
            <a:pPr lvl="1"/>
            <a:endParaRPr lang="en-US" altLang="ko-KR" sz="2400" dirty="0"/>
          </a:p>
          <a:p>
            <a:pPr marL="571462" lvl="1" indent="0">
              <a:buNone/>
            </a:pPr>
            <a:endParaRPr lang="en-US" altLang="ko-KR" sz="24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40080" y="2983382"/>
            <a:ext cx="5424404" cy="4615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30305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Background (2)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19199" y="1333922"/>
            <a:ext cx="14058907" cy="7238578"/>
          </a:xfrm>
        </p:spPr>
        <p:txBody>
          <a:bodyPr>
            <a:normAutofit/>
          </a:bodyPr>
          <a:lstStyle/>
          <a:p>
            <a:r>
              <a:rPr lang="en-US" altLang="ko-KR" sz="2400" dirty="0"/>
              <a:t>As an outcome of RAN Rel-19 workshop in June, a summary document RWS-230488 was endorsed</a:t>
            </a:r>
          </a:p>
          <a:p>
            <a:pPr lvl="1"/>
            <a:r>
              <a:rPr lang="en-US" altLang="ko-KR" dirty="0"/>
              <a:t>The summary was intended to be used as a starting point for follow-on discussions on Rel-19 topics</a:t>
            </a:r>
          </a:p>
          <a:p>
            <a:pPr lvl="1"/>
            <a:endParaRPr lang="en-US" altLang="ko-KR" dirty="0"/>
          </a:p>
          <a:p>
            <a:r>
              <a:rPr lang="en-US" altLang="ko-KR" sz="2400" dirty="0"/>
              <a:t>The summary on ambient IoT in RWS-230488 is as follows:</a:t>
            </a:r>
          </a:p>
          <a:p>
            <a:pPr lvl="1"/>
            <a:endParaRPr lang="en-US" altLang="ko-KR" sz="1600" dirty="0"/>
          </a:p>
          <a:p>
            <a:pPr marL="500030" lvl="1" indent="0" defTabSz="914400" latinLnBrk="0">
              <a:buNone/>
            </a:pPr>
            <a:r>
              <a:rPr lang="en-US" altLang="ko-KR" sz="4267" kern="0" dirty="0">
                <a:solidFill>
                  <a:srgbClr val="FF0000"/>
                </a:solidFill>
                <a:latin typeface="Calibri"/>
                <a:ea typeface="+mj-ea"/>
                <a:cs typeface="+mj-cs"/>
              </a:rPr>
              <a:t>					</a:t>
            </a:r>
            <a:r>
              <a:rPr lang="en-US" altLang="ko-KR" sz="4267" kern="0" dirty="0">
                <a:solidFill>
                  <a:srgbClr val="C00000"/>
                </a:solidFill>
                <a:latin typeface="Calibri"/>
                <a:ea typeface="+mj-ea"/>
                <a:cs typeface="+mj-cs"/>
              </a:rPr>
              <a:t>Ambient IoT</a:t>
            </a:r>
            <a:endParaRPr lang="en-US" altLang="ko-KR" b="0" kern="0" dirty="0">
              <a:solidFill>
                <a:srgbClr val="C00000"/>
              </a:solidFill>
              <a:latin typeface="Calibri"/>
              <a:ea typeface="+mn-ea"/>
              <a:cs typeface="+mn-cs"/>
            </a:endParaRPr>
          </a:p>
          <a:p>
            <a:pPr marL="957206" lvl="1" indent="-457176" defTabSz="914400" latinLnBrk="0">
              <a:buBlip>
                <a:blip r:embed="rId3"/>
              </a:buBlip>
            </a:pPr>
            <a:r>
              <a:rPr lang="en-US" altLang="ko-KR" sz="2400" b="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ea typeface="+mn-ea"/>
                <a:cs typeface="+mn-cs"/>
              </a:rPr>
              <a:t>Based on the outcome of the study at RAN, a WG-level study item is expected to continue in Rel-19</a:t>
            </a:r>
          </a:p>
          <a:p>
            <a:pPr marL="1490572" lvl="2" indent="-380978" defTabSz="914400" latinLnBrk="0">
              <a:buClr>
                <a:srgbClr val="C00000"/>
              </a:buClr>
            </a:pPr>
            <a:r>
              <a:rPr lang="en-US" altLang="ko-KR" sz="2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Need to have focused scope on issues such as device type(s), deployment scenario(s), topology option(s), etc. and,</a:t>
            </a:r>
          </a:p>
          <a:p>
            <a:pPr marL="1490572" lvl="2" indent="-380978" defTabSz="914400" latinLnBrk="0">
              <a:buClr>
                <a:srgbClr val="C00000"/>
              </a:buClr>
            </a:pPr>
            <a:r>
              <a:rPr lang="en-US" altLang="ko-KR" sz="2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Need to address cross-TSG-dependencies</a:t>
            </a:r>
          </a:p>
          <a:p>
            <a:pPr marL="957206" lvl="1" indent="-457176" defTabSz="914400" latinLnBrk="0">
              <a:buBlip>
                <a:blip r:embed="rId3"/>
              </a:buBlip>
            </a:pPr>
            <a:r>
              <a:rPr lang="en-US" altLang="ko-KR" sz="2400" b="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ea typeface="+mn-ea"/>
                <a:cs typeface="+mn-cs"/>
              </a:rPr>
              <a:t>Is there a strong need and is it feasible to convert the study and hence specify ambient IoT in Rel-19?</a:t>
            </a:r>
          </a:p>
          <a:p>
            <a:pPr marL="423834" lvl="1" indent="-423834">
              <a:buFont typeface="Arial" panose="020B0604020202020204" pitchFamily="34" charset="0"/>
              <a:buChar char="•"/>
            </a:pPr>
            <a:endParaRPr lang="en-US" altLang="ko-KR" sz="2400" b="1" dirty="0"/>
          </a:p>
          <a:p>
            <a:pPr marL="423834" lvl="1" indent="-423834">
              <a:buFont typeface="Arial" panose="020B0604020202020204" pitchFamily="34" charset="0"/>
              <a:buChar char="•"/>
            </a:pPr>
            <a:r>
              <a:rPr lang="en-US" altLang="ko-KR" sz="2400" b="1" dirty="0"/>
              <a:t>In this contribution, we share our views on the support, focus areas and high-level topics for ambient IoT in Rel-19</a:t>
            </a:r>
          </a:p>
        </p:txBody>
      </p:sp>
      <p:sp>
        <p:nvSpPr>
          <p:cNvPr id="4" name="직사각형 3"/>
          <p:cNvSpPr/>
          <p:nvPr/>
        </p:nvSpPr>
        <p:spPr>
          <a:xfrm>
            <a:off x="761895" y="3566170"/>
            <a:ext cx="13716211" cy="3168352"/>
          </a:xfrm>
          <a:prstGeom prst="rect">
            <a:avLst/>
          </a:prstGeom>
          <a:noFill/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976139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Support for Ambient IoT in Rel-19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19200" y="1333922"/>
            <a:ext cx="14185576" cy="7238578"/>
          </a:xfrm>
        </p:spPr>
        <p:txBody>
          <a:bodyPr>
            <a:normAutofit/>
          </a:bodyPr>
          <a:lstStyle/>
          <a:p>
            <a:r>
              <a:rPr lang="en-US" altLang="ko-KR" sz="2400" dirty="0"/>
              <a:t>Supporting ambient IoT in 3GPP is beneficial</a:t>
            </a:r>
          </a:p>
          <a:p>
            <a:pPr lvl="1"/>
            <a:r>
              <a:rPr lang="en-US" altLang="ko-KR" dirty="0"/>
              <a:t>To accelerate automation and digitization of various industries</a:t>
            </a:r>
          </a:p>
          <a:p>
            <a:pPr lvl="1"/>
            <a:r>
              <a:rPr lang="en-US" altLang="ko-KR" dirty="0"/>
              <a:t>To expand the 3GPP echo system and create a new market opportunity</a:t>
            </a:r>
          </a:p>
          <a:p>
            <a:endParaRPr lang="en-US" altLang="ko-KR" sz="2400" dirty="0"/>
          </a:p>
          <a:p>
            <a:r>
              <a:rPr lang="en-US" altLang="ko-KR" sz="2400" dirty="0"/>
              <a:t>We support to introduce RAN WG-level SI for ambient IoT in Rel-19</a:t>
            </a:r>
          </a:p>
          <a:p>
            <a:pPr lvl="1"/>
            <a:r>
              <a:rPr lang="en-US" altLang="ko-KR" dirty="0"/>
              <a:t>To gain a deeper insight into feasibility and potential specification effort needed to support the ambient IoT in 3GPP</a:t>
            </a:r>
          </a:p>
          <a:p>
            <a:pPr lvl="1"/>
            <a:r>
              <a:rPr lang="en-US" altLang="ko-KR" dirty="0"/>
              <a:t>To continue feasibility study in WG level on power, complexity, coverage, and so on (mainly by RAN1)</a:t>
            </a:r>
          </a:p>
          <a:p>
            <a:pPr lvl="1"/>
            <a:endParaRPr lang="en-US" altLang="ko-KR" dirty="0"/>
          </a:p>
          <a:p>
            <a:pPr lvl="1"/>
            <a:r>
              <a:rPr lang="en-US" altLang="ko-KR" dirty="0"/>
              <a:t>Timely completion of Rel-19 SI/WI within the 18-month time frame is important  </a:t>
            </a:r>
          </a:p>
          <a:p>
            <a:pPr marL="571462" lvl="1" indent="0">
              <a:buNone/>
            </a:pPr>
            <a:r>
              <a:rPr lang="en-US" altLang="ko-KR" dirty="0"/>
              <a:t>* At some point of time in Rel-19, we may need to (and we are open to) discuss whether to proceed with a normative work on ambient IoT, but, for now, we think it is more realistic to pursue the study phase only in Rel-19</a:t>
            </a:r>
          </a:p>
          <a:p>
            <a:endParaRPr lang="en-US" altLang="ko-KR" sz="2400" dirty="0"/>
          </a:p>
          <a:p>
            <a:endParaRPr lang="en-US" altLang="ko-KR" sz="2400" dirty="0"/>
          </a:p>
          <a:p>
            <a:r>
              <a:rPr lang="en-US" altLang="ko-KR" sz="2400" i="1" dirty="0">
                <a:solidFill>
                  <a:srgbClr val="C00000"/>
                </a:solidFill>
              </a:rPr>
              <a:t>Proposal: Introduce RAN WG-level SI for the feasibility study of ambient IoT in Rel-19</a:t>
            </a:r>
          </a:p>
          <a:p>
            <a:pPr lvl="1"/>
            <a:r>
              <a:rPr lang="en-US" altLang="ko-KR" i="1" dirty="0">
                <a:solidFill>
                  <a:srgbClr val="0000FF"/>
                </a:solidFill>
              </a:rPr>
              <a:t>The study to be led by RAN1</a:t>
            </a:r>
          </a:p>
        </p:txBody>
      </p:sp>
    </p:spTree>
    <p:extLst>
      <p:ext uri="{BB962C8B-B14F-4D97-AF65-F5344CB8AC3E}">
        <p14:creationId xmlns:p14="http://schemas.microsoft.com/office/powerpoint/2010/main" val="5808539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Focus Area – Topology &amp; Device Types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19200" y="1333922"/>
            <a:ext cx="14185576" cy="7238578"/>
          </a:xfrm>
        </p:spPr>
        <p:txBody>
          <a:bodyPr>
            <a:normAutofit/>
          </a:bodyPr>
          <a:lstStyle/>
          <a:p>
            <a:r>
              <a:rPr lang="en-US" altLang="ko-KR" sz="2400" dirty="0"/>
              <a:t>Connectivity topologies (Rel-18 RAN study)</a:t>
            </a:r>
          </a:p>
          <a:p>
            <a:pPr lvl="1"/>
            <a:endParaRPr lang="en-US" altLang="ko-KR" dirty="0"/>
          </a:p>
          <a:p>
            <a:pPr lvl="1"/>
            <a:endParaRPr lang="en-US" altLang="ko-KR" dirty="0"/>
          </a:p>
          <a:p>
            <a:pPr lvl="1"/>
            <a:endParaRPr lang="en-US" altLang="ko-KR" dirty="0"/>
          </a:p>
          <a:p>
            <a:pPr lvl="1"/>
            <a:endParaRPr lang="en-US" altLang="ko-KR" dirty="0"/>
          </a:p>
          <a:p>
            <a:pPr lvl="1"/>
            <a:endParaRPr lang="en-US" altLang="ko-KR" dirty="0"/>
          </a:p>
          <a:p>
            <a:endParaRPr lang="en-US" altLang="ko-KR" sz="2400" dirty="0"/>
          </a:p>
          <a:p>
            <a:endParaRPr lang="en-US" altLang="ko-KR" sz="2400" dirty="0"/>
          </a:p>
          <a:p>
            <a:r>
              <a:rPr lang="en-US" altLang="ko-KR" sz="2400" dirty="0"/>
              <a:t>WG-level study to focus on topology 1 in Rel-19</a:t>
            </a:r>
          </a:p>
          <a:p>
            <a:pPr lvl="1"/>
            <a:r>
              <a:rPr lang="en-US" altLang="ko-KR" dirty="0"/>
              <a:t>Feasibility study on topology 1 can be the basis for studying other topologies. Therefore, studying topology 1 is considered to be most important as well as urgent in Rel-19</a:t>
            </a:r>
          </a:p>
          <a:p>
            <a:pPr lvl="1"/>
            <a:r>
              <a:rPr lang="en-US" altLang="ko-KR" dirty="0"/>
              <a:t>To extend the deployment scenarios (and hence use cases), study on topologies 2 and 3 can start in a later phase in Rel-19 or in the next release</a:t>
            </a:r>
          </a:p>
          <a:p>
            <a:pPr marL="571462" lvl="1" indent="0">
              <a:buNone/>
            </a:pPr>
            <a:r>
              <a:rPr lang="en-US" altLang="ko-KR" dirty="0"/>
              <a:t>* For topology 1, being without the intermediate/assisting node, whether it is feasible, in terms of power, complexity, and coverage, that it can be supported by all ambient IoT devices (Device A/B/C) needs to be discussed. </a:t>
            </a:r>
          </a:p>
          <a:p>
            <a:r>
              <a:rPr lang="en-US" altLang="ko-KR" sz="2400" i="1" dirty="0">
                <a:solidFill>
                  <a:srgbClr val="C00000"/>
                </a:solidFill>
              </a:rPr>
              <a:t>SI focuses on (or prioritize) connectivity topology 1 (BS </a:t>
            </a:r>
            <a:r>
              <a:rPr lang="en-US" altLang="ko-KR" sz="2400" i="1" dirty="0">
                <a:solidFill>
                  <a:srgbClr val="C00000"/>
                </a:solidFill>
                <a:sym typeface="Wingdings" panose="05000000000000000000" pitchFamily="2" charset="2"/>
              </a:rPr>
              <a:t></a:t>
            </a:r>
            <a:r>
              <a:rPr lang="en-US" altLang="ko-KR" sz="2400" i="1" dirty="0">
                <a:solidFill>
                  <a:srgbClr val="C00000"/>
                </a:solidFill>
              </a:rPr>
              <a:t> Ambient IoT device):</a:t>
            </a:r>
          </a:p>
          <a:p>
            <a:pPr lvl="1"/>
            <a:r>
              <a:rPr lang="en-US" altLang="ko-KR" i="1" dirty="0">
                <a:solidFill>
                  <a:srgbClr val="0000FF"/>
                </a:solidFill>
              </a:rPr>
              <a:t>Further consideration : whether to additionally study connectivity topologies 2 and 3 in Rel-19</a:t>
            </a:r>
          </a:p>
          <a:p>
            <a:pPr lvl="1"/>
            <a:r>
              <a:rPr lang="en-US" altLang="ko-KR" i="1" dirty="0">
                <a:solidFill>
                  <a:srgbClr val="0000FF"/>
                </a:solidFill>
              </a:rPr>
              <a:t>Further consideration : whether to focus on Device C [and B] for topology 1, or consider all ambient IoT devices (Device A/B/C)</a:t>
            </a: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226" y="2342034"/>
            <a:ext cx="13593608" cy="2160240"/>
          </a:xfrm>
          <a:prstGeom prst="rect">
            <a:avLst/>
          </a:prstGeom>
        </p:spPr>
      </p:pic>
      <p:sp>
        <p:nvSpPr>
          <p:cNvPr id="9" name="순서도: 대체 처리 8"/>
          <p:cNvSpPr/>
          <p:nvPr/>
        </p:nvSpPr>
        <p:spPr>
          <a:xfrm>
            <a:off x="915126" y="1837978"/>
            <a:ext cx="3032466" cy="504056"/>
          </a:xfrm>
          <a:prstGeom prst="flowChartAlternateProcess">
            <a:avLst/>
          </a:prstGeom>
          <a:solidFill>
            <a:schemeClr val="accent1">
              <a:lumMod val="60000"/>
              <a:lumOff val="4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Topology 1:</a:t>
            </a:r>
          </a:p>
          <a:p>
            <a:pPr algn="ctr">
              <a:lnSpc>
                <a:spcPct val="150000"/>
              </a:lnSpc>
            </a:pPr>
            <a:r>
              <a:rPr lang="en-US" altLang="ko-KR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BS </a:t>
            </a:r>
            <a:r>
              <a:rPr lang="en-US" altLang="ko-KR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 Ambient IoT device</a:t>
            </a:r>
            <a:endParaRPr lang="ko-KR" alt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순서도: 대체 처리 9"/>
          <p:cNvSpPr/>
          <p:nvPr/>
        </p:nvSpPr>
        <p:spPr>
          <a:xfrm>
            <a:off x="4163616" y="1837978"/>
            <a:ext cx="3176482" cy="504056"/>
          </a:xfrm>
          <a:prstGeom prst="flowChartAlternateProcess">
            <a:avLst/>
          </a:prstGeom>
          <a:solidFill>
            <a:schemeClr val="accent1">
              <a:lumMod val="60000"/>
              <a:lumOff val="4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Topology 2:</a:t>
            </a:r>
          </a:p>
          <a:p>
            <a:pPr algn="ctr">
              <a:lnSpc>
                <a:spcPct val="150000"/>
              </a:lnSpc>
            </a:pPr>
            <a:r>
              <a:rPr lang="en-US" altLang="ko-KR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BS ↔ intermediate node ↔ Ambient IoT device</a:t>
            </a:r>
            <a:endParaRPr lang="ko-KR" alt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순서도: 대체 처리 10"/>
          <p:cNvSpPr/>
          <p:nvPr/>
        </p:nvSpPr>
        <p:spPr>
          <a:xfrm>
            <a:off x="7556122" y="1837978"/>
            <a:ext cx="4168334" cy="504056"/>
          </a:xfrm>
          <a:prstGeom prst="flowChartAlternateProcess">
            <a:avLst/>
          </a:prstGeom>
          <a:solidFill>
            <a:schemeClr val="accent1">
              <a:lumMod val="60000"/>
              <a:lumOff val="4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Topology 3:</a:t>
            </a:r>
          </a:p>
          <a:p>
            <a:pPr algn="ctr">
              <a:lnSpc>
                <a:spcPct val="150000"/>
              </a:lnSpc>
            </a:pPr>
            <a:r>
              <a:rPr lang="en-US" altLang="ko-KR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BS ↔ assisting node ↔ Ambient IoT device ↔ BS</a:t>
            </a:r>
            <a:endParaRPr lang="ko-KR" alt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순서도: 대체 처리 11"/>
          <p:cNvSpPr/>
          <p:nvPr/>
        </p:nvSpPr>
        <p:spPr>
          <a:xfrm>
            <a:off x="11940480" y="1837978"/>
            <a:ext cx="2376264" cy="504056"/>
          </a:xfrm>
          <a:prstGeom prst="flowChartAlternateProcess">
            <a:avLst/>
          </a:prstGeom>
          <a:solidFill>
            <a:schemeClr val="accent1">
              <a:lumMod val="60000"/>
              <a:lumOff val="4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fr-FR" altLang="ko-KR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Topology 4:</a:t>
            </a:r>
          </a:p>
          <a:p>
            <a:pPr algn="ctr">
              <a:lnSpc>
                <a:spcPct val="150000"/>
              </a:lnSpc>
            </a:pPr>
            <a:r>
              <a:rPr lang="fr-FR" altLang="ko-KR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UE ↔ Ambient IoT device</a:t>
            </a:r>
            <a:endParaRPr lang="ko-KR" alt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649909" y="3926210"/>
            <a:ext cx="19143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>
                <a:latin typeface="Arial" panose="020B0604020202020204" pitchFamily="34" charset="0"/>
                <a:cs typeface="Arial" panose="020B0604020202020204" pitchFamily="34" charset="0"/>
              </a:rPr>
              <a:t>Topology 3 with DL assistance</a:t>
            </a:r>
            <a:endParaRPr lang="ko-KR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738141" y="3926210"/>
            <a:ext cx="19143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>
                <a:latin typeface="Arial" panose="020B0604020202020204" pitchFamily="34" charset="0"/>
                <a:cs typeface="Arial" panose="020B0604020202020204" pitchFamily="34" charset="0"/>
              </a:rPr>
              <a:t>Topology 3 with UL assistance</a:t>
            </a:r>
            <a:endParaRPr lang="ko-KR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789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Focus Area – Spectrum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19200" y="1333922"/>
            <a:ext cx="14185576" cy="7238578"/>
          </a:xfrm>
        </p:spPr>
        <p:txBody>
          <a:bodyPr>
            <a:normAutofit/>
          </a:bodyPr>
          <a:lstStyle/>
          <a:p>
            <a:r>
              <a:rPr lang="en-US" altLang="ko-KR" sz="2400" dirty="0"/>
              <a:t>Spectrum in deployment scenarios (Rel-18 RAN study)</a:t>
            </a:r>
          </a:p>
          <a:p>
            <a:pPr lvl="1"/>
            <a:r>
              <a:rPr lang="en-US" altLang="ko-KR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In Rel-18 RAN study, licensed </a:t>
            </a:r>
            <a:r>
              <a:rPr lang="en-US" altLang="ko-KR" dirty="0"/>
              <a:t>FDD, licensed TDD, and unlicensed were agreed as the spectrum in deployment scenarios, with a note “Further discuss if the study should apply any limitations to the cases for which unlicensed spectrum is studied”</a:t>
            </a:r>
          </a:p>
          <a:p>
            <a:pPr lvl="1"/>
            <a:endParaRPr lang="en-US" altLang="ko-KR" dirty="0"/>
          </a:p>
          <a:p>
            <a:r>
              <a:rPr lang="en-US" altLang="ko-KR" sz="2400" dirty="0"/>
              <a:t>WG-level study to focus on licensed spectrum in Rel-19</a:t>
            </a:r>
          </a:p>
          <a:p>
            <a:pPr lvl="1"/>
            <a:r>
              <a:rPr lang="en-US" altLang="ko-KR" dirty="0"/>
              <a:t>WG-level study in Rel-19 should focus on supporting the ambient IoT in licensed spectrum in FR1</a:t>
            </a:r>
          </a:p>
          <a:p>
            <a:pPr lvl="1"/>
            <a:r>
              <a:rPr lang="en-US" altLang="ko-KR" dirty="0"/>
              <a:t>After feasibility study on the licensed spectrum, study on operation in unlicensed spectrum can start in later releases</a:t>
            </a:r>
          </a:p>
          <a:p>
            <a:pPr lvl="1"/>
            <a:r>
              <a:rPr lang="en-US" altLang="ko-KR" dirty="0"/>
              <a:t>For FR2, discussion on justification in terms of applications and use cases, and the feasibility in terms of power, complexity, coverage, etc., needs to be preceded before starting the study/work in RAN WG</a:t>
            </a:r>
          </a:p>
          <a:p>
            <a:pPr marL="571462" lvl="1" indent="0">
              <a:buNone/>
            </a:pPr>
            <a:endParaRPr lang="en-US" altLang="ko-KR" dirty="0"/>
          </a:p>
          <a:p>
            <a:pPr marL="571462" lvl="1" indent="0">
              <a:buNone/>
            </a:pPr>
            <a:r>
              <a:rPr lang="en-US" altLang="ko-KR" dirty="0"/>
              <a:t>* Currently, non-3GPP competing technology (e.g., RFID) is mainly operating in ISM bands. To support the ambient IoT in licensed FDD, we think there is a need to check if there is any (regional) spectrum regulation issues, especially for the devices based on backscattering communications, which is why we put “further consideration” on the licensed FDD</a:t>
            </a:r>
          </a:p>
          <a:p>
            <a:endParaRPr lang="en-US" altLang="ko-KR" sz="2400" dirty="0"/>
          </a:p>
          <a:p>
            <a:r>
              <a:rPr lang="en-US" altLang="ko-KR" sz="2400" i="1" dirty="0">
                <a:solidFill>
                  <a:srgbClr val="C00000"/>
                </a:solidFill>
              </a:rPr>
              <a:t>SI focuses on (or prioritize) the licensed spectrum in FR1:</a:t>
            </a:r>
          </a:p>
          <a:p>
            <a:pPr lvl="1"/>
            <a:r>
              <a:rPr lang="en-US" altLang="ko-KR" i="1" dirty="0">
                <a:solidFill>
                  <a:srgbClr val="0000FF"/>
                </a:solidFill>
              </a:rPr>
              <a:t>Licensed TDD in FR1</a:t>
            </a:r>
          </a:p>
          <a:p>
            <a:pPr lvl="1"/>
            <a:r>
              <a:rPr lang="en-US" altLang="ko-KR" i="1" dirty="0">
                <a:solidFill>
                  <a:srgbClr val="0000FF"/>
                </a:solidFill>
              </a:rPr>
              <a:t>Further consideration : licensed FDD</a:t>
            </a:r>
          </a:p>
        </p:txBody>
      </p:sp>
    </p:spTree>
    <p:extLst>
      <p:ext uri="{BB962C8B-B14F-4D97-AF65-F5344CB8AC3E}">
        <p14:creationId xmlns:p14="http://schemas.microsoft.com/office/powerpoint/2010/main" val="17629721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High-level Topics for Ambient IoT in Rel-19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19200" y="1333922"/>
            <a:ext cx="14185576" cy="7238578"/>
          </a:xfrm>
        </p:spPr>
        <p:txBody>
          <a:bodyPr>
            <a:normAutofit/>
          </a:bodyPr>
          <a:lstStyle/>
          <a:p>
            <a:r>
              <a:rPr lang="en-US" altLang="ko-KR" sz="2400" dirty="0"/>
              <a:t>Major topics to be included in the WG-level study</a:t>
            </a:r>
          </a:p>
          <a:p>
            <a:pPr lvl="1"/>
            <a:r>
              <a:rPr lang="en-US" altLang="ko-KR" b="1" dirty="0"/>
              <a:t>PHY layer DL/UL signal design &amp; L1 procedures to support ambient IoT</a:t>
            </a:r>
          </a:p>
          <a:p>
            <a:pPr lvl="2"/>
            <a:r>
              <a:rPr lang="en-US" altLang="ko-KR" sz="2000" dirty="0"/>
              <a:t>Study on PHY layer signal design &amp; L1 procedures is needed to support the ambient IoT devices in NR network</a:t>
            </a:r>
          </a:p>
          <a:p>
            <a:pPr lvl="1"/>
            <a:r>
              <a:rPr lang="en-US" altLang="ko-KR" b="1" dirty="0"/>
              <a:t>Collision/interference/load handling</a:t>
            </a:r>
          </a:p>
          <a:p>
            <a:pPr lvl="2"/>
            <a:r>
              <a:rPr lang="en-US" altLang="ko-KR" sz="2000" dirty="0"/>
              <a:t>As stated in the SID, these are considered as the areas that need enhancements to support larger coverage and denser deployment of devices compared to existing non-3GPP IoT technologies</a:t>
            </a:r>
          </a:p>
          <a:p>
            <a:pPr lvl="1"/>
            <a:r>
              <a:rPr lang="en-US" altLang="ko-KR" b="1" dirty="0"/>
              <a:t>Coexistence/harmonization with existing NR signals/channels</a:t>
            </a:r>
          </a:p>
          <a:p>
            <a:pPr lvl="2"/>
            <a:r>
              <a:rPr lang="en-US" altLang="ko-KR" sz="2000" dirty="0"/>
              <a:t>Concerning the operating band of the ambient IoT in relation to NR band, WG study can be focused on in-band deployment scenario in Rel-19 and later on extended to other scenarios, i.e., guard-band and standalone band</a:t>
            </a:r>
          </a:p>
          <a:p>
            <a:pPr lvl="2"/>
            <a:r>
              <a:rPr lang="en-US" altLang="ko-KR" sz="2000" dirty="0"/>
              <a:t>Coexistence/harmonization with existing NR signals/channels is an important design criterion especially for in-band</a:t>
            </a:r>
          </a:p>
          <a:p>
            <a:pPr lvl="1"/>
            <a:endParaRPr lang="en-US" altLang="ko-KR" dirty="0"/>
          </a:p>
          <a:p>
            <a:endParaRPr lang="en-US" altLang="ko-KR" sz="2400" i="1" dirty="0"/>
          </a:p>
          <a:p>
            <a:endParaRPr lang="en-US" altLang="ko-KR" sz="2400" i="1" dirty="0"/>
          </a:p>
          <a:p>
            <a:r>
              <a:rPr lang="en-US" altLang="ko-KR" sz="2400" i="1" dirty="0">
                <a:solidFill>
                  <a:srgbClr val="C00000"/>
                </a:solidFill>
              </a:rPr>
              <a:t>SI includes study on</a:t>
            </a:r>
          </a:p>
          <a:p>
            <a:pPr lvl="1"/>
            <a:r>
              <a:rPr lang="en-US" altLang="ko-KR" i="1" dirty="0">
                <a:solidFill>
                  <a:srgbClr val="0000FF"/>
                </a:solidFill>
              </a:rPr>
              <a:t>PHY layer DL/UL signal design &amp; L1 procedures to support ambient IoT</a:t>
            </a:r>
          </a:p>
          <a:p>
            <a:pPr lvl="1"/>
            <a:r>
              <a:rPr lang="en-US" altLang="ko-KR" i="1" dirty="0">
                <a:solidFill>
                  <a:srgbClr val="0000FF"/>
                </a:solidFill>
              </a:rPr>
              <a:t>Collision/interference/load handling</a:t>
            </a:r>
          </a:p>
          <a:p>
            <a:pPr lvl="1"/>
            <a:r>
              <a:rPr lang="en-US" altLang="ko-KR" i="1" dirty="0">
                <a:solidFill>
                  <a:srgbClr val="0000FF"/>
                </a:solidFill>
              </a:rPr>
              <a:t>Coexistence/harmonization with existing NR signals/channels</a:t>
            </a:r>
          </a:p>
        </p:txBody>
      </p:sp>
    </p:spTree>
    <p:extLst>
      <p:ext uri="{BB962C8B-B14F-4D97-AF65-F5344CB8AC3E}">
        <p14:creationId xmlns:p14="http://schemas.microsoft.com/office/powerpoint/2010/main" val="2467346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Proposals on Ambient IoT in Rel-19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91208" y="1333922"/>
            <a:ext cx="13986899" cy="6480720"/>
          </a:xfrm>
        </p:spPr>
        <p:txBody>
          <a:bodyPr/>
          <a:lstStyle/>
          <a:p>
            <a:r>
              <a:rPr lang="en-US" altLang="ko-KR" dirty="0"/>
              <a:t>Introduce RAN WG-level SI for the feasibility study of ambient IoT in Rel-19</a:t>
            </a:r>
          </a:p>
          <a:p>
            <a:pPr lvl="1"/>
            <a:r>
              <a:rPr lang="en-US" altLang="ko-KR" dirty="0"/>
              <a:t>The study to be led by RAN1</a:t>
            </a:r>
          </a:p>
          <a:p>
            <a:r>
              <a:rPr lang="en-US" altLang="ko-KR" dirty="0"/>
              <a:t>SI focuses on (or prioritize) connectivity topology 1 (BS </a:t>
            </a:r>
            <a:r>
              <a:rPr lang="en-US" altLang="ko-KR" dirty="0">
                <a:sym typeface="Wingdings" panose="05000000000000000000" pitchFamily="2" charset="2"/>
              </a:rPr>
              <a:t></a:t>
            </a:r>
            <a:r>
              <a:rPr lang="en-US" altLang="ko-KR" dirty="0"/>
              <a:t> Ambient IoT device):</a:t>
            </a:r>
          </a:p>
          <a:p>
            <a:pPr lvl="1"/>
            <a:r>
              <a:rPr lang="en-US" altLang="ko-KR" dirty="0"/>
              <a:t>Further consideration : whether to additionally study connectivity topologies 2 and 3 in Rel-19</a:t>
            </a:r>
          </a:p>
          <a:p>
            <a:pPr lvl="1"/>
            <a:r>
              <a:rPr lang="en-US" altLang="ko-KR" dirty="0"/>
              <a:t>Further consideration : whether to focus on Device C [and B] for topology 1, or consider all ambient IoT devices (Device A/B/C)</a:t>
            </a:r>
          </a:p>
          <a:p>
            <a:r>
              <a:rPr lang="en-US" altLang="ko-KR" dirty="0"/>
              <a:t>SI focuses on (or prioritize) the licensed spectrum in FR1:</a:t>
            </a:r>
          </a:p>
          <a:p>
            <a:pPr lvl="1"/>
            <a:r>
              <a:rPr lang="en-US" altLang="ko-KR" dirty="0"/>
              <a:t>Licensed TDD in FR1</a:t>
            </a:r>
          </a:p>
          <a:p>
            <a:pPr lvl="1"/>
            <a:r>
              <a:rPr lang="en-US" altLang="ko-KR" dirty="0"/>
              <a:t>Further consideration : licensed FDD</a:t>
            </a:r>
          </a:p>
          <a:p>
            <a:r>
              <a:rPr lang="en-US" altLang="ko-KR" dirty="0"/>
              <a:t>SI includes study on</a:t>
            </a:r>
          </a:p>
          <a:p>
            <a:pPr lvl="1"/>
            <a:r>
              <a:rPr lang="en-US" altLang="ko-KR" dirty="0"/>
              <a:t>PHY layer DL/UL signal design &amp; L1 procedures to support ambient IoT</a:t>
            </a:r>
          </a:p>
          <a:p>
            <a:pPr lvl="1"/>
            <a:r>
              <a:rPr lang="en-US" altLang="ko-KR" dirty="0"/>
              <a:t>Collision/interference/load handling</a:t>
            </a:r>
          </a:p>
          <a:p>
            <a:pPr lvl="1"/>
            <a:r>
              <a:rPr lang="en-US" altLang="ko-KR" dirty="0"/>
              <a:t>Coexistence/harmonization with existing NR signals/channels</a:t>
            </a:r>
          </a:p>
          <a:p>
            <a:pPr marL="571500" lvl="1" indent="0">
              <a:buNone/>
            </a:pPr>
            <a:endParaRPr lang="en-GB" altLang="ko-KR" sz="1600" dirty="0"/>
          </a:p>
          <a:p>
            <a:pPr lvl="2"/>
            <a:endParaRPr lang="ko-KR" altLang="ko-KR" sz="1600" dirty="0"/>
          </a:p>
          <a:p>
            <a:pPr lvl="1"/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32736489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>
            <a:alpha val="6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문서" ma:contentTypeID="0x0101001A17329BE811674CBF326964265B0841" ma:contentTypeVersion="1" ma:contentTypeDescription="새 문서를 만듭니다." ma:contentTypeScope="" ma:versionID="98b8e875c966f6fe102cbcb47e577e63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d4ad92c12d927723e129d15ef340199a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시작 날짜 예약" ma:description="시작 날짜 예약은 게시 기능을 사용하여 만드는 사이트 열로, 사이트 방문자에게 이 페이지를 처음 표시할 날짜 및 시간을 지정하는 데 사용합니다." ma:internalName="PublishingStartDate">
      <xsd:simpleType>
        <xsd:restriction base="dms:Unknown"/>
      </xsd:simpleType>
    </xsd:element>
    <xsd:element name="PublishingExpirationDate" ma:index="9" nillable="true" ma:displayName="종료 날짜 예약" ma:description="종료 날짜 예약은 게시 기능을 사용하여 만드는 사이트 열로, 사이트 방문자에게 이 페이지를 더 이상 표시하지 않을 날짜 및 시간을 지정하는 데 사용됩니다.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콘텐츠 형식"/>
        <xsd:element ref="dc:title" minOccurs="0" maxOccurs="1" ma:index="4" ma:displayName="제목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BF126B1-5379-444F-8DBB-0A41228BE666}">
  <ds:schemaRefs>
    <ds:schemaRef ds:uri="http://purl.org/dc/elements/1.1/"/>
    <ds:schemaRef ds:uri="http://schemas.microsoft.com/office/2006/metadata/properties"/>
    <ds:schemaRef ds:uri="http://purl.org/dc/terms/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A387A800-FD13-4A08-9E6D-57390EB2492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B5C5E36-BF63-4A2F-B977-501AF3EACC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85528</TotalTime>
  <Words>1273</Words>
  <Application>Microsoft Office PowerPoint</Application>
  <PresentationFormat>사용자 지정</PresentationFormat>
  <Paragraphs>137</Paragraphs>
  <Slides>8</Slides>
  <Notes>8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13" baseType="lpstr">
      <vt:lpstr>굴림</vt:lpstr>
      <vt:lpstr>맑은 고딕</vt:lpstr>
      <vt:lpstr>Arial</vt:lpstr>
      <vt:lpstr>Calibri</vt:lpstr>
      <vt:lpstr>Office 테마</vt:lpstr>
      <vt:lpstr>Proposals on Ambient IoT in Rel-19</vt:lpstr>
      <vt:lpstr>Background (1)</vt:lpstr>
      <vt:lpstr>Background (2)</vt:lpstr>
      <vt:lpstr>Support for Ambient IoT in Rel-19</vt:lpstr>
      <vt:lpstr>Focus Area – Topology &amp; Device Types</vt:lpstr>
      <vt:lpstr>Focus Area – Spectrum</vt:lpstr>
      <vt:lpstr>High-level Topics for Ambient IoT in Rel-19</vt:lpstr>
      <vt:lpstr>Proposals on Ambient IoT in Rel-19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m</dc:creator>
  <cp:lastModifiedBy>Joon Kui Ahn/5G Wireless Connect Standard Task(joon.ahn@lge.com)</cp:lastModifiedBy>
  <cp:revision>3583</cp:revision>
  <dcterms:created xsi:type="dcterms:W3CDTF">2016-10-11T04:12:52Z</dcterms:created>
  <dcterms:modified xsi:type="dcterms:W3CDTF">2023-09-04T01:31:56Z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0x0101001A17329BE811674CBF326964265B0841</vt:lpwstr>
  </property>
</Properties>
</file>