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3"/>
  </p:notesMasterIdLst>
  <p:sldIdLst>
    <p:sldId id="276" r:id="rId5"/>
    <p:sldId id="783" r:id="rId6"/>
    <p:sldId id="784" r:id="rId7"/>
    <p:sldId id="789" r:id="rId8"/>
    <p:sldId id="788" r:id="rId9"/>
    <p:sldId id="785" r:id="rId10"/>
    <p:sldId id="786" r:id="rId11"/>
    <p:sldId id="787" r:id="rId12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783"/>
            <p14:sldId id="784"/>
            <p14:sldId id="789"/>
            <p14:sldId id="788"/>
            <p14:sldId id="785"/>
            <p14:sldId id="786"/>
            <p14:sldId id="787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yunsoo Ko/5G Wireless Connect Standard Task(hyunsoo.ko@lge.com)" initials="HKWCST" lastIdx="1" clrIdx="0">
    <p:extLst>
      <p:ext uri="{19B8F6BF-5375-455C-9EA6-DF929625EA0E}">
        <p15:presenceInfo xmlns:p15="http://schemas.microsoft.com/office/powerpoint/2012/main" userId="S::hyunsoo.ko@lge.com::cc44e46b-1ba3-40ef-afee-f4e6a556200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E46C0A"/>
    <a:srgbClr val="FFFFFF"/>
    <a:srgbClr val="0067A6"/>
    <a:srgbClr val="A50034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79" d="100"/>
          <a:sy n="79" d="100"/>
        </p:scale>
        <p:origin x="149" y="91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402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0615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0763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052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9685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7207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32829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383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35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531768" y="4862314"/>
            <a:ext cx="380490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A562C43F-E7A7-75F4-80FA-FD4E2008FB7E}"/>
              </a:ext>
            </a:extLst>
          </p:cNvPr>
          <p:cNvSpPr/>
          <p:nvPr userDrawn="1"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#101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Bangalore, India, September 11-15, 2023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8A.2.3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137BCFE4-249C-D6FF-FF3D-3106289F08C5}"/>
              </a:ext>
            </a:extLst>
          </p:cNvPr>
          <p:cNvSpPr/>
          <p:nvPr userDrawn="1"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RP-232194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7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7428006" y="8271824"/>
            <a:ext cx="7618941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ko-KR" sz="1100" dirty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Copyright 2023. LG Electronics Inc. All rights reserved. </a:t>
            </a:r>
            <a:endParaRPr lang="ko-KR" altLang="en-US" sz="1100" dirty="0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Proposal on Duplex Evolution in Rel-19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698400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/>
              <a:t>Duplex evolution in Rel-18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During the discussion on the initiation of Rel-18 SI on duplex evolution,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Both 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-wise full duplex operation and spectrum shared full duplex operation were discussed [1]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Enhancements for dynamic TDD operation to mitigate coexistence problem was discussed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In the end, Rel-18 SI on duplex evolution [2] includes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Duplex enhancement at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side assuming half duplex operation at UE side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No restriction on frequency range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SBFD and potential enhancements on dynamic/flexible TDD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RAN WG1 has completed Rel-18 SI in September, 2023.</a:t>
            </a: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grpSp>
        <p:nvGrpSpPr>
          <p:cNvPr id="4" name="그룹 3"/>
          <p:cNvGrpSpPr/>
          <p:nvPr/>
        </p:nvGrpSpPr>
        <p:grpSpPr>
          <a:xfrm>
            <a:off x="2939480" y="6374482"/>
            <a:ext cx="9797440" cy="1217670"/>
            <a:chOff x="4732340" y="5294362"/>
            <a:chExt cx="9797440" cy="1217670"/>
          </a:xfrm>
        </p:grpSpPr>
        <p:sp>
          <p:nvSpPr>
            <p:cNvPr id="26" name="사다리꼴 25"/>
            <p:cNvSpPr/>
            <p:nvPr/>
          </p:nvSpPr>
          <p:spPr bwMode="auto">
            <a:xfrm>
              <a:off x="10230276" y="5299529"/>
              <a:ext cx="2409950" cy="432048"/>
            </a:xfrm>
            <a:prstGeom prst="trapezoid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DL</a:t>
              </a:r>
              <a:endParaRPr lang="ko-KR" altLang="en-US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사다리꼴 4"/>
            <p:cNvSpPr/>
            <p:nvPr/>
          </p:nvSpPr>
          <p:spPr bwMode="auto">
            <a:xfrm>
              <a:off x="5995424" y="5294362"/>
              <a:ext cx="888576" cy="432048"/>
            </a:xfrm>
            <a:prstGeom prst="trapezoid">
              <a:avLst/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5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UL</a:t>
              </a:r>
              <a:endParaRPr lang="ko-KR" altLang="en-US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사다리꼴 5"/>
            <p:cNvSpPr/>
            <p:nvPr/>
          </p:nvSpPr>
          <p:spPr bwMode="auto">
            <a:xfrm>
              <a:off x="5179656" y="5299529"/>
              <a:ext cx="815768" cy="432048"/>
            </a:xfrm>
            <a:prstGeom prst="trapezoid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DL</a:t>
              </a:r>
              <a:endParaRPr lang="ko-KR" altLang="en-US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" name="직선 화살표 연결선 15"/>
            <p:cNvCxnSpPr/>
            <p:nvPr/>
          </p:nvCxnSpPr>
          <p:spPr bwMode="auto">
            <a:xfrm>
              <a:off x="4876388" y="5731576"/>
              <a:ext cx="3408094" cy="43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7" name="사다리꼴 16"/>
            <p:cNvSpPr/>
            <p:nvPr/>
          </p:nvSpPr>
          <p:spPr bwMode="auto">
            <a:xfrm>
              <a:off x="5179618" y="5294362"/>
              <a:ext cx="2520094" cy="432048"/>
            </a:xfrm>
            <a:prstGeom prst="trapezoid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0"/>
            <p:cNvSpPr txBox="1"/>
            <p:nvPr/>
          </p:nvSpPr>
          <p:spPr>
            <a:xfrm>
              <a:off x="8211238" y="5579865"/>
              <a:ext cx="1152000" cy="307777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Frequency</a:t>
              </a:r>
              <a:endParaRPr lang="ko-KR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23"/>
            <p:cNvSpPr txBox="1"/>
            <p:nvPr/>
          </p:nvSpPr>
          <p:spPr>
            <a:xfrm>
              <a:off x="4732340" y="6204255"/>
              <a:ext cx="4303320" cy="307777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Subband</a:t>
              </a:r>
              <a:r>
                <a:rPr lang="en-US" altLang="ko-KR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-wise Full Duplex operation in Rel-19</a:t>
              </a:r>
              <a:endParaRPr lang="ko-KR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사다리꼴 20"/>
            <p:cNvSpPr/>
            <p:nvPr/>
          </p:nvSpPr>
          <p:spPr bwMode="auto">
            <a:xfrm>
              <a:off x="6884000" y="5299529"/>
              <a:ext cx="815712" cy="432048"/>
            </a:xfrm>
            <a:prstGeom prst="trapezoid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DL</a:t>
              </a:r>
              <a:endParaRPr lang="ko-KR" altLang="en-US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16"/>
            <p:cNvSpPr txBox="1"/>
            <p:nvPr/>
          </p:nvSpPr>
          <p:spPr>
            <a:xfrm>
              <a:off x="5978970" y="5944166"/>
              <a:ext cx="983411" cy="276999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Carrier BW</a:t>
              </a:r>
              <a:endParaRPr lang="ko-KR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오른쪽 중괄호 23"/>
            <p:cNvSpPr/>
            <p:nvPr/>
          </p:nvSpPr>
          <p:spPr>
            <a:xfrm rot="5400000">
              <a:off x="6355490" y="4481480"/>
              <a:ext cx="172647" cy="2851635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사다리꼴 24"/>
            <p:cNvSpPr/>
            <p:nvPr/>
          </p:nvSpPr>
          <p:spPr bwMode="auto">
            <a:xfrm>
              <a:off x="10335970" y="5294362"/>
              <a:ext cx="2414362" cy="432048"/>
            </a:xfrm>
            <a:prstGeom prst="trapezoid">
              <a:avLst/>
            </a:prstGeom>
            <a:solidFill>
              <a:srgbClr val="92D050">
                <a:alpha val="67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5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UL</a:t>
              </a:r>
              <a:endParaRPr lang="ko-KR" altLang="en-US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7" name="직선 화살표 연결선 26"/>
            <p:cNvCxnSpPr/>
            <p:nvPr/>
          </p:nvCxnSpPr>
          <p:spPr bwMode="auto">
            <a:xfrm>
              <a:off x="9927008" y="5731576"/>
              <a:ext cx="3408094" cy="43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8" name="사다리꼴 27"/>
            <p:cNvSpPr/>
            <p:nvPr/>
          </p:nvSpPr>
          <p:spPr bwMode="auto">
            <a:xfrm>
              <a:off x="10230238" y="5294362"/>
              <a:ext cx="2520094" cy="432048"/>
            </a:xfrm>
            <a:prstGeom prst="trapezoid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10"/>
            <p:cNvSpPr txBox="1"/>
            <p:nvPr/>
          </p:nvSpPr>
          <p:spPr>
            <a:xfrm>
              <a:off x="13261858" y="5579865"/>
              <a:ext cx="1152000" cy="307777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Frequency</a:t>
              </a:r>
              <a:endParaRPr lang="ko-KR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3"/>
            <p:cNvSpPr txBox="1"/>
            <p:nvPr/>
          </p:nvSpPr>
          <p:spPr>
            <a:xfrm>
              <a:off x="9656290" y="6174372"/>
              <a:ext cx="4873490" cy="307777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Spectrum-shared Full Duplex operation for further study</a:t>
              </a:r>
              <a:endParaRPr lang="ko-KR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16"/>
            <p:cNvSpPr txBox="1"/>
            <p:nvPr/>
          </p:nvSpPr>
          <p:spPr>
            <a:xfrm>
              <a:off x="11029590" y="5944166"/>
              <a:ext cx="983411" cy="276999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Carrier BW</a:t>
              </a:r>
              <a:endParaRPr lang="ko-KR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오른쪽 중괄호 32"/>
            <p:cNvSpPr/>
            <p:nvPr/>
          </p:nvSpPr>
          <p:spPr>
            <a:xfrm rot="5400000">
              <a:off x="11406110" y="4481480"/>
              <a:ext cx="172647" cy="2851635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0060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Normative Work on Duplex Evolution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698477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/>
              <a:t>Motivation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WI following Rel-18 SI should be introduced in Rel-19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In general, evaluation results and technical discussion in Rel-18 shows sufficient gain and feasibility of SBFD operation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At least for certain deployment scenarios and frequency ranges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At least with certain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implementation, which is considered to be feasible by many companies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Rel-19 WI on duplex evolution should reflect the study from Rel-18 SI [3]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SBFD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Supportable deployment scenarios and frequency ranges for semi-static SBFD operation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Coverage Performance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SBFD operation schemes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Dynamic SBFD operations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SBFD specific CLI handling schemes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Dynamic/Flexible TDD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CLI handling schemes for dynamic TDD and/or common for both SBFD and dynamic/flexible TDD </a:t>
            </a:r>
          </a:p>
          <a:p>
            <a:pPr lvl="4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Inter-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co-channel CLI handling schemes, Inter-UE co-channel CLI handling schemes</a:t>
            </a:r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62707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Semi-static and/or Dynamic SBFD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698400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/>
              <a:t>Motivation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For SBFD operation, bandwidth in SBFD symbol/slot is divided into DL 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and UL 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for simultaneous transmission and reception at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Comparing between semi-static SBFD operation and static TDD, semi-static SBFD operation provides a benefit of UL performance enhancement, where the gain comes from assigning more UL resource. But, DL performance of semi-static SBFD operation is degraded due to the reduced DL resource.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If switching SBFD symbol/slot into DL-only symbol/slot is allowed, the DL performance of SBFD can be compensated [4]. Furthermore, if switching SBFD symbol/slot into UL-only symbol/slot is allowed, further enhancement of UL performance can be achieved.  </a:t>
            </a:r>
          </a:p>
          <a:p>
            <a:pPr>
              <a:spcBef>
                <a:spcPts val="1200"/>
              </a:spcBef>
            </a:pPr>
            <a:r>
              <a:rPr lang="en-US" altLang="ko-KR" dirty="0"/>
              <a:t>Scope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Specify SBFD operation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of semi-static/dynamic SBFD (SBFD symbol/slot time configuration, 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configuration)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of operation in SBFD symbol and non-SBFD symbol (FDRA, MCS, TBS, CSI-RS, CSI Measurement and reporting, PUCCH, SRS, Multi-antenna, CORESET, Search Space, PUSCH repetition, etc.)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of UE behavior for supporting spectrum non-overlapped full duplex capable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(DL Rx and UL </a:t>
            </a:r>
            <a:r>
              <a:rPr lang="en-US" altLang="ko-KR" dirty="0" err="1">
                <a:solidFill>
                  <a:schemeClr val="tx1"/>
                </a:solidFill>
              </a:rPr>
              <a:t>Tx</a:t>
            </a:r>
            <a:r>
              <a:rPr lang="en-US" altLang="ko-KR" dirty="0">
                <a:solidFill>
                  <a:schemeClr val="tx1"/>
                </a:solidFill>
              </a:rPr>
              <a:t>, Timing advance, Power control, etc.)</a:t>
            </a:r>
          </a:p>
          <a:p>
            <a:pPr lvl="2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 lvl="3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 lvl="2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286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altLang="ko-KR" dirty="0"/>
              <a:t>CLI handling for SBFD and/or dynamic TDD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698400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/>
              <a:t>Motivation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For dynamic/flexible TDD,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-to-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co-channel CLI handling is required. 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Periodic NZP CSI-RS/SSB can be used for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-to-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co-channel CLI measurement and/or channel measurement.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The knowledge among </a:t>
            </a:r>
            <a:r>
              <a:rPr lang="en-US" altLang="ko-KR" dirty="0" err="1">
                <a:solidFill>
                  <a:schemeClr val="tx1"/>
                </a:solidFill>
              </a:rPr>
              <a:t>gNBs</a:t>
            </a:r>
            <a:r>
              <a:rPr lang="en-US" altLang="ko-KR" dirty="0">
                <a:solidFill>
                  <a:schemeClr val="tx1"/>
                </a:solidFill>
              </a:rPr>
              <a:t> of semi-static SBFD time and frequency configuration can be used to determine whether CLI is existed in the resource.</a:t>
            </a:r>
          </a:p>
          <a:p>
            <a:pPr lvl="2">
              <a:spcBef>
                <a:spcPts val="1200"/>
              </a:spcBef>
            </a:pP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can exchange beam related information among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(s) such as DL beam indication, preferred/non-preferred beam indication.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For SBFD and dynamic/flexible TDD, UE-to-UE co-channel CLI handling is required.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L1/L2 based CLI measurement and reporting provide benefits for inter-UE CLI handling.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It can be optimized for short-term interference measurement and low latency.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It can facilitate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adjusting UE scheduling for inter-UE CLI reduction. 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For L1/L2 UE-to-UE CLI measurement, followings can be considered. 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Periodic, semi-persistent, or aperiodic measurement resource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Periodic, semi-persistent, or aperiodic reporting</a:t>
            </a:r>
          </a:p>
          <a:p>
            <a:pPr>
              <a:spcBef>
                <a:spcPts val="1200"/>
              </a:spcBef>
            </a:pPr>
            <a:r>
              <a:rPr lang="en-US" altLang="ko-KR" sz="3200" dirty="0"/>
              <a:t>Scope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Specify co-channel CLI handling for SBFD and dynamic/flexible TDD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of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-to-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CLI handling scheme (Co-channel CLI and/or channel measurement, Time/frequency resource coordination, Spatial domain coordination)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of UE-to-UE CLI handling scheme (L1/L2 based CLI measurement and reporting including co-channel intra-/inter-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CLI)</a:t>
            </a:r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4033726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000" dirty="0"/>
              <a:t>Further Evolution beyond Duplex Evolution in Rel-18 SI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/>
              <a:t>Motivation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SBFD in Rel-18 SI follows conventional DL-UL resource separation in time-frequency domain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Rel-18 SI excludes UE’s RF enhancements for full duplex operation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Rel-18 SI considers limited enhancements for full duplex operation at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endParaRPr lang="en-US" altLang="ko-KR" dirty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Further diverging service/traffic types require more flexible utilization of radio resources with reduced latency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Full duplex (spectrum shared simultaneous DL-UL transmission/reception) operation within a carrier can be a strong candidate for further duplex enhancement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Further enhancement at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implementation for full duplex operation (and at UE side as well) can be considered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Therefore, spectrum shared full duplex (SSFD) operation can be studied in further releases as further evolution beyond duplex evolution studied in Rel-18</a:t>
            </a: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grpSp>
        <p:nvGrpSpPr>
          <p:cNvPr id="165" name="그룹 164"/>
          <p:cNvGrpSpPr/>
          <p:nvPr/>
        </p:nvGrpSpPr>
        <p:grpSpPr>
          <a:xfrm>
            <a:off x="3493231" y="5798418"/>
            <a:ext cx="8101030" cy="2575764"/>
            <a:chOff x="3011488" y="4748212"/>
            <a:chExt cx="8101030" cy="2575764"/>
          </a:xfrm>
        </p:grpSpPr>
        <p:grpSp>
          <p:nvGrpSpPr>
            <p:cNvPr id="161" name="그룹 160"/>
            <p:cNvGrpSpPr/>
            <p:nvPr/>
          </p:nvGrpSpPr>
          <p:grpSpPr>
            <a:xfrm>
              <a:off x="3011488" y="4748212"/>
              <a:ext cx="8037513" cy="1825626"/>
              <a:chOff x="2151063" y="3895725"/>
              <a:chExt cx="8037513" cy="1825626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2151063" y="4183063"/>
                <a:ext cx="690563" cy="384175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2384426" y="4278313"/>
                <a:ext cx="284163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DL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2151063" y="4567238"/>
                <a:ext cx="690563" cy="385763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>
                <a:off x="2384426" y="4659313"/>
                <a:ext cx="284163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UL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5673726" y="4473575"/>
                <a:ext cx="153988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F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151063" y="5337175"/>
                <a:ext cx="690563" cy="384175"/>
              </a:xfrm>
              <a:prstGeom prst="rect">
                <a:avLst/>
              </a:prstGeom>
              <a:pattFill prst="pct3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/>
            </p:nvSpPr>
            <p:spPr bwMode="auto">
              <a:xfrm>
                <a:off x="2214563" y="5432425"/>
                <a:ext cx="284163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DL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2433638" y="5432425"/>
                <a:ext cx="187325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&amp;</a:t>
                </a:r>
                <a:endParaRPr kumimoji="0" lang="ko-KR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2555876" y="5432425"/>
                <a:ext cx="284163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UL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2151063" y="4953000"/>
                <a:ext cx="276225" cy="393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2427288" y="4953000"/>
                <a:ext cx="276225" cy="393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Rectangle 16"/>
              <p:cNvSpPr>
                <a:spLocks noChangeArrowheads="1"/>
              </p:cNvSpPr>
              <p:nvPr/>
            </p:nvSpPr>
            <p:spPr bwMode="auto">
              <a:xfrm>
                <a:off x="2703513" y="4953000"/>
                <a:ext cx="138113" cy="393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Rectangle 17"/>
              <p:cNvSpPr>
                <a:spLocks noChangeArrowheads="1"/>
              </p:cNvSpPr>
              <p:nvPr/>
            </p:nvSpPr>
            <p:spPr bwMode="auto">
              <a:xfrm>
                <a:off x="2295526" y="5049838"/>
                <a:ext cx="471488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Guard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2" name="Rectangle 100"/>
              <p:cNvSpPr>
                <a:spLocks noChangeArrowheads="1"/>
              </p:cNvSpPr>
              <p:nvPr/>
            </p:nvSpPr>
            <p:spPr bwMode="auto">
              <a:xfrm>
                <a:off x="3686176" y="4183063"/>
                <a:ext cx="382588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3" name="Rectangle 101"/>
              <p:cNvSpPr>
                <a:spLocks noChangeArrowheads="1"/>
              </p:cNvSpPr>
              <p:nvPr/>
            </p:nvSpPr>
            <p:spPr bwMode="auto">
              <a:xfrm>
                <a:off x="4068763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4" name="Rectangle 102"/>
              <p:cNvSpPr>
                <a:spLocks noChangeArrowheads="1"/>
              </p:cNvSpPr>
              <p:nvPr/>
            </p:nvSpPr>
            <p:spPr bwMode="auto">
              <a:xfrm>
                <a:off x="4452938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5" name="Rectangle 103"/>
              <p:cNvSpPr>
                <a:spLocks noChangeArrowheads="1"/>
              </p:cNvSpPr>
              <p:nvPr/>
            </p:nvSpPr>
            <p:spPr bwMode="auto">
              <a:xfrm>
                <a:off x="4837113" y="4183063"/>
                <a:ext cx="190500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6" name="Rectangle 104"/>
              <p:cNvSpPr>
                <a:spLocks noChangeArrowheads="1"/>
              </p:cNvSpPr>
              <p:nvPr/>
            </p:nvSpPr>
            <p:spPr bwMode="auto">
              <a:xfrm>
                <a:off x="5219701" y="4183063"/>
                <a:ext cx="384175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7" name="Rectangle 105"/>
              <p:cNvSpPr>
                <a:spLocks noChangeArrowheads="1"/>
              </p:cNvSpPr>
              <p:nvPr/>
            </p:nvSpPr>
            <p:spPr bwMode="auto">
              <a:xfrm>
                <a:off x="5124451" y="4183063"/>
                <a:ext cx="95250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8" name="Rectangle 106"/>
              <p:cNvSpPr>
                <a:spLocks noChangeArrowheads="1"/>
              </p:cNvSpPr>
              <p:nvPr/>
            </p:nvSpPr>
            <p:spPr bwMode="auto">
              <a:xfrm>
                <a:off x="3686176" y="4183063"/>
                <a:ext cx="382588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9" name="Rectangle 107"/>
              <p:cNvSpPr>
                <a:spLocks noChangeArrowheads="1"/>
              </p:cNvSpPr>
              <p:nvPr/>
            </p:nvSpPr>
            <p:spPr bwMode="auto">
              <a:xfrm>
                <a:off x="4068763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0" name="Rectangle 108"/>
              <p:cNvSpPr>
                <a:spLocks noChangeArrowheads="1"/>
              </p:cNvSpPr>
              <p:nvPr/>
            </p:nvSpPr>
            <p:spPr bwMode="auto">
              <a:xfrm>
                <a:off x="4452938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1" name="Rectangle 109"/>
              <p:cNvSpPr>
                <a:spLocks noChangeArrowheads="1"/>
              </p:cNvSpPr>
              <p:nvPr/>
            </p:nvSpPr>
            <p:spPr bwMode="auto">
              <a:xfrm>
                <a:off x="4837113" y="4183063"/>
                <a:ext cx="382588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2" name="Rectangle 110"/>
              <p:cNvSpPr>
                <a:spLocks noChangeArrowheads="1"/>
              </p:cNvSpPr>
              <p:nvPr/>
            </p:nvSpPr>
            <p:spPr bwMode="auto">
              <a:xfrm>
                <a:off x="5219701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3" name="Freeform 111"/>
              <p:cNvSpPr>
                <a:spLocks/>
              </p:cNvSpPr>
              <p:nvPr/>
            </p:nvSpPr>
            <p:spPr bwMode="auto">
              <a:xfrm>
                <a:off x="3494088" y="3990975"/>
                <a:ext cx="261938" cy="265113"/>
              </a:xfrm>
              <a:custGeom>
                <a:avLst/>
                <a:gdLst>
                  <a:gd name="T0" fmla="*/ 165 w 165"/>
                  <a:gd name="T1" fmla="*/ 0 h 167"/>
                  <a:gd name="T2" fmla="*/ 0 w 165"/>
                  <a:gd name="T3" fmla="*/ 0 h 167"/>
                  <a:gd name="T4" fmla="*/ 0 w 165"/>
                  <a:gd name="T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5" h="167">
                    <a:moveTo>
                      <a:pt x="165" y="0"/>
                    </a:moveTo>
                    <a:lnTo>
                      <a:pt x="0" y="0"/>
                    </a:lnTo>
                    <a:lnTo>
                      <a:pt x="0" y="167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4" name="Freeform 112"/>
              <p:cNvSpPr>
                <a:spLocks/>
              </p:cNvSpPr>
              <p:nvPr/>
            </p:nvSpPr>
            <p:spPr bwMode="auto">
              <a:xfrm>
                <a:off x="3746501" y="3948113"/>
                <a:ext cx="130175" cy="87313"/>
              </a:xfrm>
              <a:custGeom>
                <a:avLst/>
                <a:gdLst>
                  <a:gd name="T0" fmla="*/ 0 w 82"/>
                  <a:gd name="T1" fmla="*/ 0 h 55"/>
                  <a:gd name="T2" fmla="*/ 82 w 82"/>
                  <a:gd name="T3" fmla="*/ 27 h 55"/>
                  <a:gd name="T4" fmla="*/ 0 w 82"/>
                  <a:gd name="T5" fmla="*/ 55 h 55"/>
                  <a:gd name="T6" fmla="*/ 0 w 82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55">
                    <a:moveTo>
                      <a:pt x="0" y="0"/>
                    </a:moveTo>
                    <a:lnTo>
                      <a:pt x="82" y="27"/>
                    </a:lnTo>
                    <a:lnTo>
                      <a:pt x="0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5" name="Freeform 113"/>
              <p:cNvSpPr>
                <a:spLocks/>
              </p:cNvSpPr>
              <p:nvPr/>
            </p:nvSpPr>
            <p:spPr bwMode="auto">
              <a:xfrm>
                <a:off x="3449638" y="4244975"/>
                <a:ext cx="87313" cy="130175"/>
              </a:xfrm>
              <a:custGeom>
                <a:avLst/>
                <a:gdLst>
                  <a:gd name="T0" fmla="*/ 55 w 55"/>
                  <a:gd name="T1" fmla="*/ 0 h 82"/>
                  <a:gd name="T2" fmla="*/ 28 w 55"/>
                  <a:gd name="T3" fmla="*/ 82 h 82"/>
                  <a:gd name="T4" fmla="*/ 0 w 55"/>
                  <a:gd name="T5" fmla="*/ 0 h 82"/>
                  <a:gd name="T6" fmla="*/ 55 w 55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82">
                    <a:moveTo>
                      <a:pt x="55" y="0"/>
                    </a:moveTo>
                    <a:lnTo>
                      <a:pt x="28" y="82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6" name="Rectangle 114"/>
              <p:cNvSpPr>
                <a:spLocks noChangeArrowheads="1"/>
              </p:cNvSpPr>
              <p:nvPr/>
            </p:nvSpPr>
            <p:spPr bwMode="auto">
              <a:xfrm>
                <a:off x="3448051" y="4473575"/>
                <a:ext cx="153988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F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" name="Rectangle 115"/>
              <p:cNvSpPr>
                <a:spLocks noChangeArrowheads="1"/>
              </p:cNvSpPr>
              <p:nvPr/>
            </p:nvSpPr>
            <p:spPr bwMode="auto">
              <a:xfrm>
                <a:off x="4016376" y="3895725"/>
                <a:ext cx="161925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8" name="Rectangle 116"/>
              <p:cNvSpPr>
                <a:spLocks noChangeArrowheads="1"/>
              </p:cNvSpPr>
              <p:nvPr/>
            </p:nvSpPr>
            <p:spPr bwMode="auto">
              <a:xfrm>
                <a:off x="5986463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9" name="Rectangle 117"/>
              <p:cNvSpPr>
                <a:spLocks noChangeArrowheads="1"/>
              </p:cNvSpPr>
              <p:nvPr/>
            </p:nvSpPr>
            <p:spPr bwMode="auto">
              <a:xfrm>
                <a:off x="6370638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0" name="Rectangle 118"/>
              <p:cNvSpPr>
                <a:spLocks noChangeArrowheads="1"/>
              </p:cNvSpPr>
              <p:nvPr/>
            </p:nvSpPr>
            <p:spPr bwMode="auto">
              <a:xfrm>
                <a:off x="6754813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1" name="Rectangle 119"/>
              <p:cNvSpPr>
                <a:spLocks noChangeArrowheads="1"/>
              </p:cNvSpPr>
              <p:nvPr/>
            </p:nvSpPr>
            <p:spPr bwMode="auto">
              <a:xfrm>
                <a:off x="7138988" y="4183063"/>
                <a:ext cx="190500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2" name="Rectangle 120"/>
              <p:cNvSpPr>
                <a:spLocks noChangeArrowheads="1"/>
              </p:cNvSpPr>
              <p:nvPr/>
            </p:nvSpPr>
            <p:spPr bwMode="auto">
              <a:xfrm>
                <a:off x="7521576" y="4183063"/>
                <a:ext cx="384175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3" name="Rectangle 121"/>
              <p:cNvSpPr>
                <a:spLocks noChangeArrowheads="1"/>
              </p:cNvSpPr>
              <p:nvPr/>
            </p:nvSpPr>
            <p:spPr bwMode="auto">
              <a:xfrm>
                <a:off x="7426326" y="4183063"/>
                <a:ext cx="95250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4" name="Freeform 122"/>
              <p:cNvSpPr>
                <a:spLocks/>
              </p:cNvSpPr>
              <p:nvPr/>
            </p:nvSpPr>
            <p:spPr bwMode="auto">
              <a:xfrm>
                <a:off x="5795963" y="3990975"/>
                <a:ext cx="263525" cy="265113"/>
              </a:xfrm>
              <a:custGeom>
                <a:avLst/>
                <a:gdLst>
                  <a:gd name="T0" fmla="*/ 166 w 166"/>
                  <a:gd name="T1" fmla="*/ 0 h 167"/>
                  <a:gd name="T2" fmla="*/ 0 w 166"/>
                  <a:gd name="T3" fmla="*/ 0 h 167"/>
                  <a:gd name="T4" fmla="*/ 0 w 166"/>
                  <a:gd name="T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167">
                    <a:moveTo>
                      <a:pt x="166" y="0"/>
                    </a:moveTo>
                    <a:lnTo>
                      <a:pt x="0" y="0"/>
                    </a:lnTo>
                    <a:lnTo>
                      <a:pt x="0" y="167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5" name="Freeform 123"/>
              <p:cNvSpPr>
                <a:spLocks/>
              </p:cNvSpPr>
              <p:nvPr/>
            </p:nvSpPr>
            <p:spPr bwMode="auto">
              <a:xfrm>
                <a:off x="6046788" y="3948113"/>
                <a:ext cx="131763" cy="87313"/>
              </a:xfrm>
              <a:custGeom>
                <a:avLst/>
                <a:gdLst>
                  <a:gd name="T0" fmla="*/ 0 w 83"/>
                  <a:gd name="T1" fmla="*/ 0 h 55"/>
                  <a:gd name="T2" fmla="*/ 83 w 83"/>
                  <a:gd name="T3" fmla="*/ 27 h 55"/>
                  <a:gd name="T4" fmla="*/ 0 w 83"/>
                  <a:gd name="T5" fmla="*/ 55 h 55"/>
                  <a:gd name="T6" fmla="*/ 0 w 83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55">
                    <a:moveTo>
                      <a:pt x="0" y="0"/>
                    </a:moveTo>
                    <a:lnTo>
                      <a:pt x="83" y="27"/>
                    </a:lnTo>
                    <a:lnTo>
                      <a:pt x="0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6" name="Freeform 124"/>
              <p:cNvSpPr>
                <a:spLocks/>
              </p:cNvSpPr>
              <p:nvPr/>
            </p:nvSpPr>
            <p:spPr bwMode="auto">
              <a:xfrm>
                <a:off x="5751513" y="4244975"/>
                <a:ext cx="87313" cy="130175"/>
              </a:xfrm>
              <a:custGeom>
                <a:avLst/>
                <a:gdLst>
                  <a:gd name="T0" fmla="*/ 55 w 55"/>
                  <a:gd name="T1" fmla="*/ 0 h 82"/>
                  <a:gd name="T2" fmla="*/ 28 w 55"/>
                  <a:gd name="T3" fmla="*/ 82 h 82"/>
                  <a:gd name="T4" fmla="*/ 0 w 55"/>
                  <a:gd name="T5" fmla="*/ 0 h 82"/>
                  <a:gd name="T6" fmla="*/ 55 w 55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82">
                    <a:moveTo>
                      <a:pt x="55" y="0"/>
                    </a:moveTo>
                    <a:lnTo>
                      <a:pt x="28" y="82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7" name="Rectangle 125"/>
              <p:cNvSpPr>
                <a:spLocks noChangeArrowheads="1"/>
              </p:cNvSpPr>
              <p:nvPr/>
            </p:nvSpPr>
            <p:spPr bwMode="auto">
              <a:xfrm>
                <a:off x="6323013" y="3895725"/>
                <a:ext cx="161925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8" name="Rectangle 126"/>
              <p:cNvSpPr>
                <a:spLocks noChangeArrowheads="1"/>
              </p:cNvSpPr>
              <p:nvPr/>
            </p:nvSpPr>
            <p:spPr bwMode="auto">
              <a:xfrm>
                <a:off x="6370638" y="4567238"/>
                <a:ext cx="384175" cy="2032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9" name="Rectangle 127"/>
              <p:cNvSpPr>
                <a:spLocks noChangeArrowheads="1"/>
              </p:cNvSpPr>
              <p:nvPr/>
            </p:nvSpPr>
            <p:spPr bwMode="auto">
              <a:xfrm>
                <a:off x="6754813" y="4567238"/>
                <a:ext cx="384175" cy="2032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0" name="Rectangle 128"/>
              <p:cNvSpPr>
                <a:spLocks noChangeArrowheads="1"/>
              </p:cNvSpPr>
              <p:nvPr/>
            </p:nvSpPr>
            <p:spPr bwMode="auto">
              <a:xfrm>
                <a:off x="7138988" y="4567238"/>
                <a:ext cx="190500" cy="2032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1" name="Rectangle 129"/>
              <p:cNvSpPr>
                <a:spLocks noChangeArrowheads="1"/>
              </p:cNvSpPr>
              <p:nvPr/>
            </p:nvSpPr>
            <p:spPr bwMode="auto">
              <a:xfrm>
                <a:off x="6370638" y="5154613"/>
                <a:ext cx="384175" cy="2016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2" name="Rectangle 130"/>
              <p:cNvSpPr>
                <a:spLocks noChangeArrowheads="1"/>
              </p:cNvSpPr>
              <p:nvPr/>
            </p:nvSpPr>
            <p:spPr bwMode="auto">
              <a:xfrm>
                <a:off x="6754813" y="5154613"/>
                <a:ext cx="384175" cy="2016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3" name="Rectangle 131"/>
              <p:cNvSpPr>
                <a:spLocks noChangeArrowheads="1"/>
              </p:cNvSpPr>
              <p:nvPr/>
            </p:nvSpPr>
            <p:spPr bwMode="auto">
              <a:xfrm>
                <a:off x="7138988" y="5154613"/>
                <a:ext cx="190500" cy="2016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4" name="Rectangle 132"/>
              <p:cNvSpPr>
                <a:spLocks noChangeArrowheads="1"/>
              </p:cNvSpPr>
              <p:nvPr/>
            </p:nvSpPr>
            <p:spPr bwMode="auto">
              <a:xfrm>
                <a:off x="6370638" y="4654550"/>
                <a:ext cx="384175" cy="614363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5" name="Rectangle 133"/>
              <p:cNvSpPr>
                <a:spLocks noChangeArrowheads="1"/>
              </p:cNvSpPr>
              <p:nvPr/>
            </p:nvSpPr>
            <p:spPr bwMode="auto">
              <a:xfrm>
                <a:off x="6754813" y="4654550"/>
                <a:ext cx="384175" cy="614363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6" name="Rectangle 134"/>
              <p:cNvSpPr>
                <a:spLocks noChangeArrowheads="1"/>
              </p:cNvSpPr>
              <p:nvPr/>
            </p:nvSpPr>
            <p:spPr bwMode="auto">
              <a:xfrm>
                <a:off x="7138988" y="4654550"/>
                <a:ext cx="190500" cy="614363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7" name="Rectangle 135"/>
              <p:cNvSpPr>
                <a:spLocks noChangeArrowheads="1"/>
              </p:cNvSpPr>
              <p:nvPr/>
            </p:nvSpPr>
            <p:spPr bwMode="auto">
              <a:xfrm>
                <a:off x="5986463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8" name="Rectangle 136"/>
              <p:cNvSpPr>
                <a:spLocks noChangeArrowheads="1"/>
              </p:cNvSpPr>
              <p:nvPr/>
            </p:nvSpPr>
            <p:spPr bwMode="auto">
              <a:xfrm>
                <a:off x="6370638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9" name="Rectangle 137"/>
              <p:cNvSpPr>
                <a:spLocks noChangeArrowheads="1"/>
              </p:cNvSpPr>
              <p:nvPr/>
            </p:nvSpPr>
            <p:spPr bwMode="auto">
              <a:xfrm>
                <a:off x="6754813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0" name="Rectangle 138"/>
              <p:cNvSpPr>
                <a:spLocks noChangeArrowheads="1"/>
              </p:cNvSpPr>
              <p:nvPr/>
            </p:nvSpPr>
            <p:spPr bwMode="auto">
              <a:xfrm>
                <a:off x="7138988" y="4183063"/>
                <a:ext cx="382588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1" name="Rectangle 139"/>
              <p:cNvSpPr>
                <a:spLocks noChangeArrowheads="1"/>
              </p:cNvSpPr>
              <p:nvPr/>
            </p:nvSpPr>
            <p:spPr bwMode="auto">
              <a:xfrm>
                <a:off x="7521576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2" name="Rectangle 140"/>
              <p:cNvSpPr>
                <a:spLocks noChangeArrowheads="1"/>
              </p:cNvSpPr>
              <p:nvPr/>
            </p:nvSpPr>
            <p:spPr bwMode="auto">
              <a:xfrm>
                <a:off x="8269288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3" name="Rectangle 141"/>
              <p:cNvSpPr>
                <a:spLocks noChangeArrowheads="1"/>
              </p:cNvSpPr>
              <p:nvPr/>
            </p:nvSpPr>
            <p:spPr bwMode="auto">
              <a:xfrm>
                <a:off x="8653463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4" name="Rectangle 142"/>
              <p:cNvSpPr>
                <a:spLocks noChangeArrowheads="1"/>
              </p:cNvSpPr>
              <p:nvPr/>
            </p:nvSpPr>
            <p:spPr bwMode="auto">
              <a:xfrm>
                <a:off x="9037638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5" name="Rectangle 143"/>
              <p:cNvSpPr>
                <a:spLocks noChangeArrowheads="1"/>
              </p:cNvSpPr>
              <p:nvPr/>
            </p:nvSpPr>
            <p:spPr bwMode="auto">
              <a:xfrm>
                <a:off x="9421813" y="4183063"/>
                <a:ext cx="190500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6" name="Rectangle 144"/>
              <p:cNvSpPr>
                <a:spLocks noChangeArrowheads="1"/>
              </p:cNvSpPr>
              <p:nvPr/>
            </p:nvSpPr>
            <p:spPr bwMode="auto">
              <a:xfrm>
                <a:off x="9804401" y="4183063"/>
                <a:ext cx="384175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7" name="Rectangle 145"/>
              <p:cNvSpPr>
                <a:spLocks noChangeArrowheads="1"/>
              </p:cNvSpPr>
              <p:nvPr/>
            </p:nvSpPr>
            <p:spPr bwMode="auto">
              <a:xfrm>
                <a:off x="9709151" y="4183063"/>
                <a:ext cx="95250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8" name="Freeform 146"/>
              <p:cNvSpPr>
                <a:spLocks/>
              </p:cNvSpPr>
              <p:nvPr/>
            </p:nvSpPr>
            <p:spPr bwMode="auto">
              <a:xfrm>
                <a:off x="8078788" y="3990975"/>
                <a:ext cx="261938" cy="265113"/>
              </a:xfrm>
              <a:custGeom>
                <a:avLst/>
                <a:gdLst>
                  <a:gd name="T0" fmla="*/ 165 w 165"/>
                  <a:gd name="T1" fmla="*/ 0 h 167"/>
                  <a:gd name="T2" fmla="*/ 0 w 165"/>
                  <a:gd name="T3" fmla="*/ 0 h 167"/>
                  <a:gd name="T4" fmla="*/ 0 w 165"/>
                  <a:gd name="T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5" h="167">
                    <a:moveTo>
                      <a:pt x="165" y="0"/>
                    </a:moveTo>
                    <a:lnTo>
                      <a:pt x="0" y="0"/>
                    </a:lnTo>
                    <a:lnTo>
                      <a:pt x="0" y="167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9" name="Freeform 147"/>
              <p:cNvSpPr>
                <a:spLocks/>
              </p:cNvSpPr>
              <p:nvPr/>
            </p:nvSpPr>
            <p:spPr bwMode="auto">
              <a:xfrm>
                <a:off x="8329613" y="3948113"/>
                <a:ext cx="131763" cy="87313"/>
              </a:xfrm>
              <a:custGeom>
                <a:avLst/>
                <a:gdLst>
                  <a:gd name="T0" fmla="*/ 0 w 83"/>
                  <a:gd name="T1" fmla="*/ 0 h 55"/>
                  <a:gd name="T2" fmla="*/ 83 w 83"/>
                  <a:gd name="T3" fmla="*/ 27 h 55"/>
                  <a:gd name="T4" fmla="*/ 0 w 83"/>
                  <a:gd name="T5" fmla="*/ 55 h 55"/>
                  <a:gd name="T6" fmla="*/ 0 w 83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55">
                    <a:moveTo>
                      <a:pt x="0" y="0"/>
                    </a:moveTo>
                    <a:lnTo>
                      <a:pt x="83" y="27"/>
                    </a:lnTo>
                    <a:lnTo>
                      <a:pt x="0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0" name="Freeform 148"/>
              <p:cNvSpPr>
                <a:spLocks/>
              </p:cNvSpPr>
              <p:nvPr/>
            </p:nvSpPr>
            <p:spPr bwMode="auto">
              <a:xfrm>
                <a:off x="8034338" y="4244975"/>
                <a:ext cx="87313" cy="130175"/>
              </a:xfrm>
              <a:custGeom>
                <a:avLst/>
                <a:gdLst>
                  <a:gd name="T0" fmla="*/ 55 w 55"/>
                  <a:gd name="T1" fmla="*/ 0 h 82"/>
                  <a:gd name="T2" fmla="*/ 28 w 55"/>
                  <a:gd name="T3" fmla="*/ 82 h 82"/>
                  <a:gd name="T4" fmla="*/ 0 w 55"/>
                  <a:gd name="T5" fmla="*/ 0 h 82"/>
                  <a:gd name="T6" fmla="*/ 55 w 55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82">
                    <a:moveTo>
                      <a:pt x="55" y="0"/>
                    </a:moveTo>
                    <a:lnTo>
                      <a:pt x="28" y="82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1" name="Rectangle 149"/>
              <p:cNvSpPr>
                <a:spLocks noChangeArrowheads="1"/>
              </p:cNvSpPr>
              <p:nvPr/>
            </p:nvSpPr>
            <p:spPr bwMode="auto">
              <a:xfrm>
                <a:off x="8035926" y="4473575"/>
                <a:ext cx="153988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F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2" name="Rectangle 150"/>
              <p:cNvSpPr>
                <a:spLocks noChangeArrowheads="1"/>
              </p:cNvSpPr>
              <p:nvPr/>
            </p:nvSpPr>
            <p:spPr bwMode="auto">
              <a:xfrm>
                <a:off x="8653463" y="4386263"/>
                <a:ext cx="384175" cy="1143000"/>
              </a:xfrm>
              <a:prstGeom prst="rect">
                <a:avLst/>
              </a:prstGeom>
              <a:pattFill prst="pct3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3" name="Rectangle 151"/>
              <p:cNvSpPr>
                <a:spLocks noChangeArrowheads="1"/>
              </p:cNvSpPr>
              <p:nvPr/>
            </p:nvSpPr>
            <p:spPr bwMode="auto">
              <a:xfrm>
                <a:off x="9037638" y="4386263"/>
                <a:ext cx="384175" cy="1143000"/>
              </a:xfrm>
              <a:prstGeom prst="rect">
                <a:avLst/>
              </a:prstGeom>
              <a:pattFill prst="pct3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4" name="Rectangle 152"/>
              <p:cNvSpPr>
                <a:spLocks noChangeArrowheads="1"/>
              </p:cNvSpPr>
              <p:nvPr/>
            </p:nvSpPr>
            <p:spPr bwMode="auto">
              <a:xfrm>
                <a:off x="9421813" y="4386263"/>
                <a:ext cx="190500" cy="1143000"/>
              </a:xfrm>
              <a:prstGeom prst="rect">
                <a:avLst/>
              </a:prstGeom>
              <a:pattFill prst="pct3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5" name="Rectangle 153"/>
              <p:cNvSpPr>
                <a:spLocks noChangeArrowheads="1"/>
              </p:cNvSpPr>
              <p:nvPr/>
            </p:nvSpPr>
            <p:spPr bwMode="auto">
              <a:xfrm>
                <a:off x="8269288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6" name="Rectangle 154"/>
              <p:cNvSpPr>
                <a:spLocks noChangeArrowheads="1"/>
              </p:cNvSpPr>
              <p:nvPr/>
            </p:nvSpPr>
            <p:spPr bwMode="auto">
              <a:xfrm>
                <a:off x="8653463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7" name="Rectangle 155"/>
              <p:cNvSpPr>
                <a:spLocks noChangeArrowheads="1"/>
              </p:cNvSpPr>
              <p:nvPr/>
            </p:nvSpPr>
            <p:spPr bwMode="auto">
              <a:xfrm>
                <a:off x="9037638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8" name="Rectangle 156"/>
              <p:cNvSpPr>
                <a:spLocks noChangeArrowheads="1"/>
              </p:cNvSpPr>
              <p:nvPr/>
            </p:nvSpPr>
            <p:spPr bwMode="auto">
              <a:xfrm>
                <a:off x="9421813" y="4183063"/>
                <a:ext cx="382588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9" name="Rectangle 157"/>
              <p:cNvSpPr>
                <a:spLocks noChangeArrowheads="1"/>
              </p:cNvSpPr>
              <p:nvPr/>
            </p:nvSpPr>
            <p:spPr bwMode="auto">
              <a:xfrm>
                <a:off x="9804401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0" name="Rectangle 158"/>
              <p:cNvSpPr>
                <a:spLocks noChangeArrowheads="1"/>
              </p:cNvSpPr>
              <p:nvPr/>
            </p:nvSpPr>
            <p:spPr bwMode="auto">
              <a:xfrm>
                <a:off x="8604251" y="3895725"/>
                <a:ext cx="161925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62" name="TextBox 161"/>
            <p:cNvSpPr txBox="1"/>
            <p:nvPr/>
          </p:nvSpPr>
          <p:spPr>
            <a:xfrm>
              <a:off x="4473961" y="6739201"/>
              <a:ext cx="208307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Half duplex operation</a:t>
              </a:r>
            </a:p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     (Conventional)</a:t>
              </a:r>
              <a:endParaRPr lang="ko-KR" altLang="en-US" sz="1600">
                <a:latin typeface="Cambria" panose="02040503050406030204" pitchFamily="18" charset="0"/>
              </a:endParaRPr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7020298" y="6739201"/>
              <a:ext cx="15581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SBFD operation</a:t>
              </a:r>
            </a:p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   (Rel-18 SI)</a:t>
              </a:r>
              <a:endParaRPr lang="ko-KR" altLang="en-US" sz="1600">
                <a:latin typeface="Cambria" panose="02040503050406030204" pitchFamily="18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9226489" y="6716390"/>
              <a:ext cx="18860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  SSFD operation</a:t>
              </a:r>
            </a:p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(Further evolution)</a:t>
              </a:r>
              <a:endParaRPr lang="ko-KR" altLang="en-US" sz="1600">
                <a:latin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3489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698400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Rel-19 WI on duplex evolution may includes the following objectives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SBFD operation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Semi-static/dynamic SBFD (SBFD symbol/slot time configuration, 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configuration)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Operation in SBFD symbol and non-SBFD symbol (FDRA, MCS, TBS, CSI-RS, CSI Measurement and reporting, PUCCH, SRS, Multi-antenna, CORESET, Search Space, PUSCH repetition, etc.)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UE behavior for supporting spectrum non-overlapped full duplex capable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(DL Rx and UL </a:t>
            </a:r>
            <a:r>
              <a:rPr lang="en-US" altLang="ko-KR" dirty="0" err="1">
                <a:solidFill>
                  <a:schemeClr val="tx1"/>
                </a:solidFill>
              </a:rPr>
              <a:t>Tx</a:t>
            </a:r>
            <a:r>
              <a:rPr lang="en-US" altLang="ko-KR" dirty="0">
                <a:solidFill>
                  <a:schemeClr val="tx1"/>
                </a:solidFill>
              </a:rPr>
              <a:t>, Timing advance, Power control, etc.)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Co-channel CLI handling schemes for SBFD and dynamic/flexible TDD</a:t>
            </a:r>
          </a:p>
          <a:p>
            <a:pPr lvl="2">
              <a:spcBef>
                <a:spcPts val="1200"/>
              </a:spcBef>
            </a:pP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-to-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CLI handling schemes (Co-channel CLI and/or channel measurement, Time/frequency resource coordination, Spatial domain coordination)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UE-to-UE CLI handling schemes (L1/L2 based CLI measurement and reporting including co-channel intra-/inter-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CLI)</a:t>
            </a:r>
          </a:p>
          <a:p>
            <a:pPr>
              <a:spcBef>
                <a:spcPts val="1200"/>
              </a:spcBef>
            </a:pPr>
            <a:r>
              <a:rPr lang="en-US" altLang="ko-KR" dirty="0"/>
              <a:t>Study for further duplex evolution beyond Rel-18 study can be considered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Further duplex evolution beyond Rel-18 study may consist of study on the spectrum shared full duplex operation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Considering the reasonable work load of Rel-19,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Further duplex evolution may be considered as future study (e.g., in Rel-20) while Rel-19 focuses on normative work following Rel-18 SI on duplex evolution</a:t>
            </a:r>
          </a:p>
          <a:p>
            <a:pPr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 lvl="2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905034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 marL="892175" lvl="1" indent="-320675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ko-KR" dirty="0">
                <a:solidFill>
                  <a:schemeClr val="tx1"/>
                </a:solidFill>
              </a:rPr>
              <a:t>[1] RWS-210242, “Proposal on the work scope of Rel-18 SI for full duplex operation”, LG Electronics, KT Corp., SK Telecom, </a:t>
            </a:r>
            <a:r>
              <a:rPr lang="en-US" altLang="ko-KR" dirty="0" err="1">
                <a:solidFill>
                  <a:schemeClr val="tx1"/>
                </a:solidFill>
              </a:rPr>
              <a:t>Fraunhofer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en-US" altLang="ko-KR" dirty="0" err="1">
                <a:solidFill>
                  <a:schemeClr val="tx1"/>
                </a:solidFill>
              </a:rPr>
              <a:t>CEWiT</a:t>
            </a:r>
            <a:r>
              <a:rPr lang="en-US" altLang="ko-KR" dirty="0">
                <a:solidFill>
                  <a:schemeClr val="tx1"/>
                </a:solidFill>
              </a:rPr>
              <a:t>, IITM, ETRI</a:t>
            </a:r>
          </a:p>
          <a:p>
            <a:pPr marL="892175" lvl="1" indent="-320675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ko-KR" dirty="0">
                <a:solidFill>
                  <a:schemeClr val="tx1"/>
                </a:solidFill>
              </a:rPr>
              <a:t>[2] RP-213591, “New SI: Study on evolution of NR duplex operation”, CMCC (moderator)</a:t>
            </a:r>
          </a:p>
          <a:p>
            <a:pPr marL="892175" lvl="1" indent="-320675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ko-KR" dirty="0">
                <a:solidFill>
                  <a:schemeClr val="tx1"/>
                </a:solidFill>
              </a:rPr>
              <a:t>[3] R1-232412, “TR 38.858 v1.0.0 for study on evolution of NR duplex operation”, CMCC</a:t>
            </a:r>
          </a:p>
          <a:p>
            <a:pPr marL="892175" lvl="1" indent="-320675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ko-KR" dirty="0">
                <a:solidFill>
                  <a:schemeClr val="tx1"/>
                </a:solidFill>
              </a:rPr>
              <a:t>[4] R1-2305383, “Study on Evaluation for NR duplex evolution”, LG Electronics</a:t>
            </a:r>
          </a:p>
          <a:p>
            <a:pPr lvl="1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779995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F126B1-5379-444F-8DBB-0A41228BE666}">
  <ds:schemaRefs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76267</TotalTime>
  <Words>1395</Words>
  <Application>Microsoft Office PowerPoint</Application>
  <PresentationFormat>사용자 지정</PresentationFormat>
  <Paragraphs>190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굴림</vt:lpstr>
      <vt:lpstr>맑은 고딕</vt:lpstr>
      <vt:lpstr>Arial</vt:lpstr>
      <vt:lpstr>Cambria</vt:lpstr>
      <vt:lpstr>Times New Roman</vt:lpstr>
      <vt:lpstr>Office 테마</vt:lpstr>
      <vt:lpstr>Proposal on Duplex Evolution in Rel-19</vt:lpstr>
      <vt:lpstr>Background</vt:lpstr>
      <vt:lpstr>Normative Work on Duplex Evolution</vt:lpstr>
      <vt:lpstr>Semi-static and/or Dynamic SBFD</vt:lpstr>
      <vt:lpstr>CLI handling for SBFD and/or dynamic TDD</vt:lpstr>
      <vt:lpstr>Further Evolution beyond Duplex Evolution in Rel-18 SI</vt:lpstr>
      <vt:lpstr>Proposal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Joon Kui Ahn/5G Wireless Connect Standard Task(joon.ahn@lge.com)</cp:lastModifiedBy>
  <cp:revision>3458</cp:revision>
  <dcterms:created xsi:type="dcterms:W3CDTF">2016-10-11T04:12:52Z</dcterms:created>
  <dcterms:modified xsi:type="dcterms:W3CDTF">2023-09-04T01:31:08Z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