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310" r:id="rId2"/>
    <p:sldId id="301" r:id="rId3"/>
    <p:sldId id="305" r:id="rId4"/>
    <p:sldId id="306" r:id="rId5"/>
    <p:sldId id="307" r:id="rId6"/>
    <p:sldId id="308" r:id="rId7"/>
    <p:sldId id="309" r:id="rId8"/>
  </p:sldIdLst>
  <p:sldSz cx="15240000" cy="8572500"/>
  <p:notesSz cx="6858000" cy="9144000"/>
  <p:defaultTextStyle>
    <a:defPPr>
      <a:defRPr lang="ko-KR"/>
    </a:defPPr>
    <a:lvl1pPr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566738" indent="-16033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1138238" indent="-323850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709738" indent="-485775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2281238" indent="-64928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00" userDrawn="1">
          <p15:clr>
            <a:srgbClr val="A4A3A4"/>
          </p15:clr>
        </p15:guide>
        <p15:guide id="2" pos="48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34"/>
    <a:srgbClr val="6B6B6B"/>
    <a:srgbClr val="E46C0A"/>
    <a:srgbClr val="0067A6"/>
    <a:srgbClr val="000046"/>
    <a:srgbClr val="336699"/>
    <a:srgbClr val="D60093"/>
    <a:srgbClr val="D9CBB5"/>
    <a:srgbClr val="FFFFFF"/>
    <a:srgbClr val="EEE8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64" autoAdjust="0"/>
    <p:restoredTop sz="22581" autoAdjust="0"/>
  </p:normalViewPr>
  <p:slideViewPr>
    <p:cSldViewPr>
      <p:cViewPr varScale="1">
        <p:scale>
          <a:sx n="79" d="100"/>
          <a:sy n="79" d="100"/>
        </p:scale>
        <p:origin x="110" y="91"/>
      </p:cViewPr>
      <p:guideLst>
        <p:guide orient="horz" pos="2700"/>
        <p:guide pos="480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notesViewPr>
    <p:cSldViewPr>
      <p:cViewPr varScale="1">
        <p:scale>
          <a:sx n="75" d="100"/>
          <a:sy n="75" d="100"/>
        </p:scale>
        <p:origin x="2938" y="5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6BAD7FF-D36C-4FD7-861A-7DD420B5754E}" type="datetimeFigureOut">
              <a:rPr lang="ko-KR" altLang="en-US"/>
              <a:pPr>
                <a:defRPr/>
              </a:pPr>
              <a:t>2023-09-04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1279525" eaLnBrk="1" latinLnBrk="1" hangingPunct="1">
              <a:defRPr kumimoji="0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1895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66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138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709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281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85620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42744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998678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56992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2092DD-FC25-421B-8E80-EB7FFD06CCAE}" type="datetimeFigureOut">
              <a:rPr lang="ko-KR" altLang="en-US" smtClean="0"/>
              <a:pPr>
                <a:defRPr/>
              </a:pPr>
              <a:t>2023-09-04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3E21478-757F-499F-A6EA-89EA3D10FE73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  <p:sp>
        <p:nvSpPr>
          <p:cNvPr id="8" name="직사각형 7"/>
          <p:cNvSpPr/>
          <p:nvPr userDrawn="1"/>
        </p:nvSpPr>
        <p:spPr>
          <a:xfrm>
            <a:off x="193053" y="181797"/>
            <a:ext cx="7618941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 #101</a:t>
            </a:r>
          </a:p>
          <a:p>
            <a:r>
              <a:rPr kumimoji="1" lang="fr-FR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Bangalore, India, September 11-15, 2023</a:t>
            </a:r>
          </a:p>
          <a:p>
            <a:pPr marL="0" marR="0" lvl="0" indent="0" algn="l" defTabSz="113823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Agenda Item: 8A.2.2</a:t>
            </a:r>
          </a:p>
        </p:txBody>
      </p:sp>
      <p:sp>
        <p:nvSpPr>
          <p:cNvPr id="10" name="직사각형 9"/>
          <p:cNvSpPr/>
          <p:nvPr userDrawn="1"/>
        </p:nvSpPr>
        <p:spPr>
          <a:xfrm>
            <a:off x="11171901" y="236609"/>
            <a:ext cx="38750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2400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RP-232193</a:t>
            </a:r>
            <a:endParaRPr lang="en-US" altLang="ko-KR" sz="24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제목 1"/>
          <p:cNvSpPr>
            <a:spLocks noGrp="1"/>
          </p:cNvSpPr>
          <p:nvPr>
            <p:ph type="ctrTitle"/>
          </p:nvPr>
        </p:nvSpPr>
        <p:spPr>
          <a:xfrm>
            <a:off x="1284176" y="2342039"/>
            <a:ext cx="12954000" cy="2080815"/>
          </a:xfrm>
          <a:noFill/>
          <a:ln w="28575">
            <a:noFill/>
          </a:ln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cxnSp>
        <p:nvCxnSpPr>
          <p:cNvPr id="15" name="직선 연결선 14"/>
          <p:cNvCxnSpPr/>
          <p:nvPr userDrawn="1"/>
        </p:nvCxnSpPr>
        <p:spPr>
          <a:xfrm flipV="1">
            <a:off x="923256" y="4422845"/>
            <a:ext cx="13681520" cy="4"/>
          </a:xfrm>
          <a:prstGeom prst="line">
            <a:avLst/>
          </a:prstGeom>
          <a:ln w="571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직선 연결선 15"/>
          <p:cNvCxnSpPr/>
          <p:nvPr userDrawn="1"/>
        </p:nvCxnSpPr>
        <p:spPr>
          <a:xfrm>
            <a:off x="1284176" y="4422849"/>
            <a:ext cx="13055637" cy="0"/>
          </a:xfrm>
          <a:prstGeom prst="line">
            <a:avLst/>
          </a:prstGeom>
          <a:ln w="63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0" descr="Download LG Electronics Logo in SVG Vector or PNG File Format - Logo.win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4" b="38547"/>
          <a:stretch/>
        </p:blipFill>
        <p:spPr bwMode="auto">
          <a:xfrm>
            <a:off x="5783957" y="4862314"/>
            <a:ext cx="3672088" cy="50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070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 rot="5400000">
            <a:off x="7080000" y="-7079998"/>
            <a:ext cx="1080000" cy="15240000"/>
          </a:xfrm>
          <a:prstGeom prst="rect">
            <a:avLst/>
          </a:prstGeom>
          <a:solidFill>
            <a:srgbClr val="A5003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566738" indent="-16033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1138238" indent="-323850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709738" indent="-485775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2281238" indent="-64928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61894" y="80268"/>
            <a:ext cx="13716212" cy="919014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EC3A8E2-B9DE-437B-B571-263DA6FC8CC7}" type="datetimeFigureOut">
              <a:rPr lang="ko-KR" altLang="en-US" smtClean="0"/>
              <a:pPr>
                <a:defRPr/>
              </a:pPr>
              <a:t>2023-09-04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10" name="내용 개체 틀 2"/>
          <p:cNvSpPr>
            <a:spLocks noGrp="1"/>
          </p:cNvSpPr>
          <p:nvPr>
            <p:ph idx="1"/>
          </p:nvPr>
        </p:nvSpPr>
        <p:spPr>
          <a:xfrm>
            <a:off x="761894" y="1333922"/>
            <a:ext cx="13716212" cy="6480720"/>
          </a:xfrm>
        </p:spPr>
        <p:txBody>
          <a:bodyPr/>
          <a:lstStyle>
            <a:lvl1pPr>
              <a:defRPr sz="2100" b="1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5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35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2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2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3393702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03856" y="5508630"/>
            <a:ext cx="12954000" cy="1702593"/>
          </a:xfrm>
        </p:spPr>
        <p:txBody>
          <a:bodyPr anchor="t"/>
          <a:lstStyle>
            <a:lvl1pPr algn="l">
              <a:defRPr sz="5000" b="1" cap="all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03856" y="3633395"/>
            <a:ext cx="12954000" cy="1875233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216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243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1364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8486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5608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2729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99851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6972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0AC0706-528C-4E5B-A316-71D515866196}" type="datetimeFigureOut">
              <a:rPr lang="ko-KR" altLang="en-US" smtClean="0"/>
              <a:pPr>
                <a:defRPr/>
              </a:pPr>
              <a:t>2023-09-04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F1BA13A-E3D8-4B07-8D20-4216E347B61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413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761894" y="342900"/>
            <a:ext cx="13716212" cy="91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761894" y="1549946"/>
            <a:ext cx="13716212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761894" y="7945438"/>
            <a:ext cx="3555506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defTabSz="1139580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711C1B2-90F4-49F8-A375-40DDE5F017A8}" type="datetimeFigureOut">
              <a:rPr lang="ko-KR" altLang="en-US" smtClean="0"/>
              <a:pPr>
                <a:defRPr/>
              </a:pPr>
              <a:t>2023-09-04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5206278" y="7945438"/>
            <a:ext cx="482744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ctr" defTabSz="1139580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922600" y="7945438"/>
            <a:ext cx="3555506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5AF0625-BC22-4FB1-A8E6-F900B1E07C1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1138190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Bold" panose="020B0600000101010101" pitchFamily="50" charset="-127"/>
          <a:cs typeface="Arial" panose="020B0604020202020204" pitchFamily="34" charset="0"/>
        </a:defRPr>
      </a:lvl1pPr>
      <a:lvl2pPr algn="ctr" defTabSz="1138190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1138190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1138190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1138190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08077" algn="ctr" defTabSz="1142051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816155" algn="ctr" defTabSz="1142051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224232" algn="ctr" defTabSz="1142051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632310" algn="ctr" defTabSz="1142051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423846" indent="-423846" algn="l" defTabSz="1138190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1pPr>
      <a:lvl2pPr marL="923886" indent="-352410" algn="l" defTabSz="1138190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2pPr>
      <a:lvl3pPr marL="1423928" indent="-280976" algn="l" defTabSz="1138190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3pPr>
      <a:lvl4pPr marL="1995405" indent="-280976" algn="l" defTabSz="1138190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4pPr>
      <a:lvl5pPr marL="2566881" indent="-280976" algn="l" defTabSz="1138190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5pPr>
      <a:lvl6pPr marL="3141688" indent="-285609" algn="l" defTabSz="1142432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2904" indent="-285609" algn="l" defTabSz="1142432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4121" indent="-285609" algn="l" defTabSz="1142432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5336" indent="-285609" algn="l" defTabSz="1142432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142432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1216" algn="l" defTabSz="1142432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32" algn="l" defTabSz="1142432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646" algn="l" defTabSz="1142432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84864" algn="l" defTabSz="1142432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6081" algn="l" defTabSz="1142432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27297" algn="l" defTabSz="1142432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98512" algn="l" defTabSz="1142432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69729" algn="l" defTabSz="1142432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2867472" y="2774084"/>
            <a:ext cx="9716850" cy="2374557"/>
          </a:xfrm>
        </p:spPr>
        <p:txBody>
          <a:bodyPr/>
          <a:lstStyle/>
          <a:p>
            <a:r>
              <a:rPr lang="en-US" altLang="ko-KR" sz="3600" dirty="0"/>
              <a:t>Proposal on MIMO enhancements in Rel-19</a:t>
            </a:r>
            <a:endParaRPr lang="ko-KR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9119598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91408" y="80268"/>
            <a:ext cx="10657184" cy="919014"/>
          </a:xfrm>
        </p:spPr>
        <p:txBody>
          <a:bodyPr/>
          <a:lstStyle/>
          <a:p>
            <a:r>
              <a:rPr lang="en-US" altLang="ko-KR" dirty="0"/>
              <a:t>Overall Motivation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4294967295"/>
          </p:nvPr>
        </p:nvSpPr>
        <p:spPr>
          <a:xfrm>
            <a:off x="1139280" y="1333922"/>
            <a:ext cx="12961440" cy="6480720"/>
          </a:xfrm>
        </p:spPr>
        <p:txBody>
          <a:bodyPr/>
          <a:lstStyle/>
          <a:p>
            <a:r>
              <a:rPr lang="en-US" altLang="ko-KR" sz="2800" b="1" dirty="0">
                <a:solidFill>
                  <a:srgbClr val="6B6B6B"/>
                </a:solidFill>
              </a:rPr>
              <a:t>Further UL enhancement based on multi-panel UE</a:t>
            </a:r>
          </a:p>
          <a:p>
            <a:pPr lvl="1"/>
            <a:r>
              <a:rPr lang="en-US" altLang="ko-KR" sz="1800" dirty="0">
                <a:solidFill>
                  <a:srgbClr val="6B6B6B"/>
                </a:solidFill>
              </a:rPr>
              <a:t>UL is still a performance limiting factor of NR network.</a:t>
            </a:r>
          </a:p>
          <a:p>
            <a:pPr lvl="1"/>
            <a:r>
              <a:rPr lang="en-US" altLang="ko-KR" sz="1800" dirty="0">
                <a:solidFill>
                  <a:srgbClr val="6B6B6B"/>
                </a:solidFill>
              </a:rPr>
              <a:t>As indicated in the LSs from 5GAA to RAN in RWS-210360 and to RAN1 in R1-2205116 for MIMO-specific topics, UE multi-panel implementation is useful especially for various applications of vehicle UEs in FR1 as well as in FR2. </a:t>
            </a:r>
          </a:p>
          <a:p>
            <a:pPr lvl="1"/>
            <a:r>
              <a:rPr lang="en-US" altLang="ko-KR" sz="1800" dirty="0">
                <a:solidFill>
                  <a:srgbClr val="6B6B6B"/>
                </a:solidFill>
              </a:rPr>
              <a:t>In Rel-17/Rel-18 MIMO, UE multi-panel features such as panel-specific beam report, simultaneous </a:t>
            </a:r>
            <a:r>
              <a:rPr lang="en-US" altLang="ko-KR" sz="1800" dirty="0" err="1">
                <a:solidFill>
                  <a:srgbClr val="6B6B6B"/>
                </a:solidFill>
              </a:rPr>
              <a:t>Tx</a:t>
            </a:r>
            <a:r>
              <a:rPr lang="en-US" altLang="ko-KR" sz="1800" dirty="0">
                <a:solidFill>
                  <a:srgbClr val="6B6B6B"/>
                </a:solidFill>
              </a:rPr>
              <a:t> across multi-panel (</a:t>
            </a:r>
            <a:r>
              <a:rPr lang="en-US" altLang="ko-KR" sz="1800" dirty="0" err="1">
                <a:solidFill>
                  <a:srgbClr val="6B6B6B"/>
                </a:solidFill>
              </a:rPr>
              <a:t>STxMP</a:t>
            </a:r>
            <a:r>
              <a:rPr lang="en-US" altLang="ko-KR" sz="1800" dirty="0">
                <a:solidFill>
                  <a:srgbClr val="6B6B6B"/>
                </a:solidFill>
              </a:rPr>
              <a:t>), and panel/TRP-specific TA have been introduced to improve UL performance. However, these features are still under quite limited scope.</a:t>
            </a:r>
          </a:p>
          <a:p>
            <a:pPr lvl="1"/>
            <a:endParaRPr lang="en-US" altLang="ko-KR" dirty="0"/>
          </a:p>
          <a:p>
            <a:endParaRPr lang="ko-KR" altLang="en-US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7383" y="3889960"/>
            <a:ext cx="9425233" cy="3913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4606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Enhanced </a:t>
            </a:r>
            <a:r>
              <a:rPr lang="en-US" altLang="ko-KR" dirty="0" err="1"/>
              <a:t>STxMP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400" dirty="0"/>
              <a:t>Motivation</a:t>
            </a:r>
          </a:p>
          <a:p>
            <a:pPr lvl="1"/>
            <a:r>
              <a:rPr lang="en-US" altLang="ko-KR" sz="1600" dirty="0"/>
              <a:t>Rel-18 </a:t>
            </a:r>
            <a:r>
              <a:rPr lang="en-US" altLang="ko-KR" sz="1600" dirty="0" err="1"/>
              <a:t>STxMP</a:t>
            </a:r>
            <a:r>
              <a:rPr lang="en-US" altLang="ko-KR" sz="1600" dirty="0"/>
              <a:t> supports limited combination only, i.e. PUSCH+PUSCH and PUCCH+PUCCH</a:t>
            </a:r>
          </a:p>
          <a:p>
            <a:pPr lvl="1"/>
            <a:r>
              <a:rPr lang="en-US" altLang="ko-KR" sz="1600" dirty="0"/>
              <a:t>Rel-18 </a:t>
            </a:r>
            <a:r>
              <a:rPr lang="en-US" altLang="ko-KR" sz="1600" dirty="0" err="1"/>
              <a:t>STxMP</a:t>
            </a:r>
            <a:r>
              <a:rPr lang="en-US" altLang="ko-KR" sz="1600" dirty="0"/>
              <a:t> does not support asymmetric panel implementation, which is useful for vehicles (e.g. large panel(s) on upper body and small panel(s) on lower body) </a:t>
            </a:r>
          </a:p>
          <a:p>
            <a:pPr lvl="1"/>
            <a:r>
              <a:rPr lang="en-US" altLang="ko-KR" sz="1600" dirty="0"/>
              <a:t>Rel-18 </a:t>
            </a:r>
            <a:r>
              <a:rPr lang="en-US" altLang="ko-KR" sz="1600" dirty="0" err="1"/>
              <a:t>STxMP</a:t>
            </a:r>
            <a:r>
              <a:rPr lang="en-US" altLang="ko-KR" sz="1600" dirty="0"/>
              <a:t> supports up to 2 panels and up to 4 layers only</a:t>
            </a:r>
          </a:p>
          <a:p>
            <a:pPr lvl="1"/>
            <a:r>
              <a:rPr lang="en-US" altLang="ko-KR" sz="1600" dirty="0"/>
              <a:t>Rel-18 </a:t>
            </a:r>
            <a:r>
              <a:rPr lang="en-US" altLang="ko-KR" sz="1600" dirty="0" err="1"/>
              <a:t>STxMP</a:t>
            </a:r>
            <a:r>
              <a:rPr lang="en-US" altLang="ko-KR" sz="1600" dirty="0"/>
              <a:t> supports SFN scheme that does not provide coherent combining for URLLC applications </a:t>
            </a:r>
          </a:p>
          <a:p>
            <a:r>
              <a:rPr lang="en-US" altLang="ko-KR" sz="2800" dirty="0"/>
              <a:t>Scope</a:t>
            </a:r>
          </a:p>
          <a:p>
            <a:pPr lvl="1"/>
            <a:r>
              <a:rPr lang="en-US" altLang="ko-KR" sz="1600" dirty="0"/>
              <a:t>Specify enhanced </a:t>
            </a:r>
            <a:r>
              <a:rPr lang="en-US" altLang="ko-KR" sz="1600" dirty="0" err="1"/>
              <a:t>STxMP</a:t>
            </a:r>
            <a:r>
              <a:rPr lang="en-US" altLang="ko-KR" sz="1600" dirty="0"/>
              <a:t> features to improve UL reliability and throughput </a:t>
            </a:r>
          </a:p>
          <a:p>
            <a:pPr lvl="2"/>
            <a:r>
              <a:rPr lang="en-US" altLang="ko-KR" sz="1400" dirty="0"/>
              <a:t>Enhanced </a:t>
            </a:r>
            <a:r>
              <a:rPr lang="en-US" altLang="ko-KR" sz="1400" dirty="0" err="1"/>
              <a:t>STxMP</a:t>
            </a:r>
            <a:r>
              <a:rPr lang="en-US" altLang="ko-KR" sz="1400" dirty="0"/>
              <a:t> for various channel/RS combinations other than PUSCH+PUSCH and PUCCH+PUCCH</a:t>
            </a:r>
          </a:p>
          <a:p>
            <a:pPr lvl="3"/>
            <a:r>
              <a:rPr lang="en-US" altLang="ko-KR" sz="1400" dirty="0"/>
              <a:t>Consider same or different channel/RS (e.g. SRS+SRS, PUCCH+PUSCH) </a:t>
            </a:r>
          </a:p>
          <a:p>
            <a:pPr lvl="2"/>
            <a:r>
              <a:rPr lang="en-US" altLang="ko-KR" sz="1400" dirty="0"/>
              <a:t>Support of </a:t>
            </a:r>
            <a:r>
              <a:rPr lang="en-US" altLang="ko-KR" sz="1400" dirty="0" err="1"/>
              <a:t>STxMP</a:t>
            </a:r>
            <a:r>
              <a:rPr lang="en-US" altLang="ko-KR" sz="1400" dirty="0"/>
              <a:t> for UEs with asymmetric panel properties (e.g. different max layers per panel) </a:t>
            </a:r>
          </a:p>
          <a:p>
            <a:pPr lvl="2"/>
            <a:r>
              <a:rPr lang="en-US" altLang="ko-KR" sz="1400" dirty="0"/>
              <a:t>Support of simultaneous transmission across more than 2 panels  </a:t>
            </a:r>
          </a:p>
          <a:p>
            <a:pPr lvl="2"/>
            <a:r>
              <a:rPr lang="en-US" altLang="ko-KR" sz="1400" dirty="0"/>
              <a:t>Support of </a:t>
            </a:r>
            <a:r>
              <a:rPr lang="en-US" altLang="ko-KR" sz="1400" dirty="0" err="1"/>
              <a:t>STxMP</a:t>
            </a:r>
            <a:r>
              <a:rPr lang="en-US" altLang="ko-KR" sz="1400" dirty="0"/>
              <a:t> with up to rank 8  </a:t>
            </a:r>
          </a:p>
          <a:p>
            <a:pPr lvl="2"/>
            <a:r>
              <a:rPr lang="en-US" altLang="ko-KR" sz="1400" dirty="0"/>
              <a:t>Support of coherent SFN </a:t>
            </a:r>
            <a:r>
              <a:rPr lang="en-US" altLang="ko-KR" sz="1400" dirty="0" err="1"/>
              <a:t>STxMP</a:t>
            </a:r>
            <a:endParaRPr lang="en-US" altLang="ko-KR" sz="1400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90714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Enhanced 2TA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 sz="2800" dirty="0"/>
              <a:t>Motivation</a:t>
            </a:r>
          </a:p>
          <a:p>
            <a:pPr lvl="1"/>
            <a:r>
              <a:rPr lang="en-US" altLang="ko-KR" sz="1600" dirty="0"/>
              <a:t>Rel-18 2TA supports only with multi-DCI mTRP operation, while different TA for different panel/TRP is needed in any mTRP operation (e.g. dynamic TRP switching, </a:t>
            </a:r>
            <a:r>
              <a:rPr lang="en-US" altLang="ko-KR" sz="1600" dirty="0" err="1"/>
              <a:t>sDCI</a:t>
            </a:r>
            <a:r>
              <a:rPr lang="en-US" altLang="ko-KR" sz="1600" dirty="0"/>
              <a:t> mTRP, per-TRP CSI/beam reporting)</a:t>
            </a:r>
          </a:p>
          <a:p>
            <a:pPr lvl="0"/>
            <a:r>
              <a:rPr lang="en-US" altLang="ko-KR" sz="2800" dirty="0"/>
              <a:t>Scope</a:t>
            </a:r>
          </a:p>
          <a:p>
            <a:pPr lvl="1"/>
            <a:r>
              <a:rPr lang="en-US" altLang="ko-KR" sz="1600" dirty="0"/>
              <a:t>Specify enhanced 2TA feature applicable in general mTRP operation</a:t>
            </a:r>
          </a:p>
          <a:p>
            <a:pPr lvl="2"/>
            <a:r>
              <a:rPr lang="en-US" altLang="ko-KR" sz="1400" dirty="0"/>
              <a:t>2TA with S-DCI mTRP</a:t>
            </a:r>
          </a:p>
          <a:p>
            <a:pPr lvl="2"/>
            <a:r>
              <a:rPr lang="en-US" altLang="ko-KR" sz="1400" dirty="0"/>
              <a:t>2TA for dynamic TRP switching (e.g. based on Rel-15 BM framework, Rel-18 </a:t>
            </a:r>
            <a:r>
              <a:rPr lang="en-US" altLang="ko-KR" sz="1400" dirty="0" err="1"/>
              <a:t>uTCI</a:t>
            </a:r>
            <a:r>
              <a:rPr lang="en-US" altLang="ko-KR" sz="1400" dirty="0"/>
              <a:t> framework)</a:t>
            </a:r>
            <a:endParaRPr lang="en-US" altLang="ko-KR" sz="1400" b="1" dirty="0"/>
          </a:p>
          <a:p>
            <a:endParaRPr lang="ko-KR" altLang="en-US" dirty="0"/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2997" y="3998218"/>
            <a:ext cx="9474005" cy="3706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7766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err="1"/>
              <a:t>Enh</a:t>
            </a:r>
            <a:r>
              <a:rPr lang="en-US" altLang="ko-KR" dirty="0"/>
              <a:t> for dynamic panel switching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 sz="2800" dirty="0"/>
              <a:t>Motivation</a:t>
            </a:r>
          </a:p>
          <a:p>
            <a:pPr lvl="1"/>
            <a:r>
              <a:rPr lang="en-US" altLang="ko-KR" sz="1600" dirty="0"/>
              <a:t>Rel-17/18 panel-specific beam report does not support symmetric panels</a:t>
            </a:r>
          </a:p>
          <a:p>
            <a:pPr lvl="1"/>
            <a:r>
              <a:rPr lang="en-US" altLang="ko-KR" sz="1600" dirty="0"/>
              <a:t>Current specification does not support dynamic SRS port number adaptation according to the panel-specific beam report</a:t>
            </a:r>
          </a:p>
          <a:p>
            <a:pPr lvl="0"/>
            <a:r>
              <a:rPr lang="en-US" altLang="ko-KR" sz="2800" dirty="0"/>
              <a:t>Scope</a:t>
            </a:r>
          </a:p>
          <a:p>
            <a:pPr lvl="1"/>
            <a:r>
              <a:rPr lang="en-US" altLang="ko-KR" sz="1600" dirty="0"/>
              <a:t>Extension of panel-specific beam report for symmetric panels as well as for asymmetric panels</a:t>
            </a:r>
          </a:p>
          <a:p>
            <a:pPr lvl="1"/>
            <a:r>
              <a:rPr lang="en-US" altLang="ko-KR" sz="1600" dirty="0"/>
              <a:t>Support of dynamic SRS port number adaptation for dynamic panel switching with asymmetric panels</a:t>
            </a:r>
          </a:p>
          <a:p>
            <a:endParaRPr lang="ko-KR" altLang="en-US" dirty="0"/>
          </a:p>
        </p:txBody>
      </p:sp>
      <p:pic>
        <p:nvPicPr>
          <p:cNvPr id="25" name="그림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440" y="3942677"/>
            <a:ext cx="9358171" cy="4206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8008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UL PT-RS enhancements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 sz="2800" dirty="0"/>
              <a:t>Motivation</a:t>
            </a:r>
          </a:p>
          <a:p>
            <a:pPr lvl="1"/>
            <a:r>
              <a:rPr lang="en-US" altLang="ko-KR" sz="1600" dirty="0"/>
              <a:t>In order to support 8Tx UL operation and/or </a:t>
            </a:r>
            <a:r>
              <a:rPr lang="en-US" altLang="ko-KR" sz="1600" dirty="0" err="1"/>
              <a:t>STxMP</a:t>
            </a:r>
            <a:r>
              <a:rPr lang="en-US" altLang="ko-KR" sz="1600" dirty="0"/>
              <a:t> with more than 2 panels, up to 2 port UL PT-RS would not be sufficient to measure phase noise from different panels. </a:t>
            </a:r>
          </a:p>
          <a:p>
            <a:pPr lvl="0"/>
            <a:r>
              <a:rPr lang="en-US" altLang="ko-KR" sz="2800" dirty="0"/>
              <a:t>Scope</a:t>
            </a:r>
          </a:p>
          <a:p>
            <a:pPr lvl="1"/>
            <a:r>
              <a:rPr lang="en-US" altLang="ko-KR" sz="1600" dirty="0"/>
              <a:t>Specify 3 and 4 UL PT-RS ports for more than 2 panel operation</a:t>
            </a:r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677034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Proposed WI objective for Rel-19 MIMO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400" dirty="0"/>
              <a:t>Enhanced </a:t>
            </a:r>
            <a:r>
              <a:rPr lang="en-US" altLang="ko-KR" sz="2400" dirty="0" err="1"/>
              <a:t>STxMP</a:t>
            </a:r>
            <a:r>
              <a:rPr lang="en-US" altLang="ko-KR" sz="2400" dirty="0"/>
              <a:t> features to improve UL reliability and throughput </a:t>
            </a:r>
          </a:p>
          <a:p>
            <a:pPr lvl="1"/>
            <a:r>
              <a:rPr lang="en-US" altLang="ko-KR" sz="1800" dirty="0"/>
              <a:t>Enhanced </a:t>
            </a:r>
            <a:r>
              <a:rPr lang="en-US" altLang="ko-KR" sz="1800" dirty="0" err="1"/>
              <a:t>STxMP</a:t>
            </a:r>
            <a:r>
              <a:rPr lang="en-US" altLang="ko-KR" sz="1800" dirty="0"/>
              <a:t> for various channel/RS combinations other than PUSCH+PUSCH and PUCCH+PUCCH</a:t>
            </a:r>
          </a:p>
          <a:p>
            <a:pPr lvl="1"/>
            <a:r>
              <a:rPr lang="en-US" altLang="ko-KR" sz="1800" dirty="0"/>
              <a:t>Support of </a:t>
            </a:r>
            <a:r>
              <a:rPr lang="en-US" altLang="ko-KR" sz="1800" dirty="0" err="1"/>
              <a:t>STxMP</a:t>
            </a:r>
            <a:r>
              <a:rPr lang="en-US" altLang="ko-KR" sz="1800" dirty="0"/>
              <a:t> for UEs with asymmetric panel properties </a:t>
            </a:r>
          </a:p>
          <a:p>
            <a:pPr lvl="1"/>
            <a:r>
              <a:rPr lang="en-US" altLang="ko-KR" sz="1800" dirty="0"/>
              <a:t>Support of simultaneous transmission across more than 2 panels  </a:t>
            </a:r>
          </a:p>
          <a:p>
            <a:pPr lvl="1"/>
            <a:r>
              <a:rPr lang="en-US" altLang="ko-KR" sz="1800" dirty="0"/>
              <a:t>Support of </a:t>
            </a:r>
            <a:r>
              <a:rPr lang="en-US" altLang="ko-KR" sz="1800" dirty="0" err="1"/>
              <a:t>STxMP</a:t>
            </a:r>
            <a:r>
              <a:rPr lang="en-US" altLang="ko-KR" sz="1800" dirty="0"/>
              <a:t> with up to rank 8  </a:t>
            </a:r>
          </a:p>
          <a:p>
            <a:pPr lvl="1"/>
            <a:r>
              <a:rPr lang="en-US" altLang="ko-KR" sz="1800" dirty="0"/>
              <a:t>Support of coherent SFN </a:t>
            </a:r>
            <a:r>
              <a:rPr lang="en-US" altLang="ko-KR" sz="1800" dirty="0" err="1"/>
              <a:t>STxMP</a:t>
            </a:r>
            <a:endParaRPr lang="en-US" altLang="ko-KR" sz="1800" dirty="0"/>
          </a:p>
          <a:p>
            <a:r>
              <a:rPr lang="en-US" altLang="ko-KR" sz="2400" dirty="0"/>
              <a:t>Enhanced 2TA feature </a:t>
            </a:r>
          </a:p>
          <a:p>
            <a:pPr lvl="1"/>
            <a:r>
              <a:rPr lang="en-US" altLang="ko-KR" sz="1800" dirty="0"/>
              <a:t>Support of 2TA with S-DCI mTRP</a:t>
            </a:r>
          </a:p>
          <a:p>
            <a:pPr lvl="1"/>
            <a:r>
              <a:rPr lang="en-US" altLang="ko-KR" sz="1800" dirty="0"/>
              <a:t>Support of 2TA for dynamic TRP switching</a:t>
            </a:r>
          </a:p>
          <a:p>
            <a:r>
              <a:rPr lang="en-US" altLang="ko-KR" sz="2400" dirty="0"/>
              <a:t>Enhancements for dynamic panel switching</a:t>
            </a:r>
          </a:p>
          <a:p>
            <a:pPr lvl="1"/>
            <a:r>
              <a:rPr lang="en-US" altLang="ko-KR" sz="1800" dirty="0"/>
              <a:t>Extension of panel-specific beam report for symmetric panels </a:t>
            </a:r>
          </a:p>
          <a:p>
            <a:pPr lvl="1"/>
            <a:r>
              <a:rPr lang="en-US" altLang="ko-KR" sz="1800" dirty="0"/>
              <a:t>Support of dynamic SRS port number adaptation for dynamic panel switching with asymmetric panels</a:t>
            </a:r>
          </a:p>
          <a:p>
            <a:r>
              <a:rPr lang="en-US" altLang="ko-KR" sz="2400" dirty="0"/>
              <a:t>UL PT-RS enhancement </a:t>
            </a:r>
          </a:p>
          <a:p>
            <a:pPr lvl="1"/>
            <a:r>
              <a:rPr lang="en-US" altLang="ko-KR" sz="1800" dirty="0"/>
              <a:t>Specify up to 4 PT-RS ports</a:t>
            </a:r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465185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alpha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31851</TotalTime>
  <Words>593</Words>
  <Application>Microsoft Office PowerPoint</Application>
  <PresentationFormat>사용자 지정</PresentationFormat>
  <Paragraphs>54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1" baseType="lpstr">
      <vt:lpstr>굴림</vt:lpstr>
      <vt:lpstr>맑은 고딕</vt:lpstr>
      <vt:lpstr>Arial</vt:lpstr>
      <vt:lpstr>Office 테마</vt:lpstr>
      <vt:lpstr>Proposal on MIMO enhancements in Rel-19</vt:lpstr>
      <vt:lpstr>Overall Motivation</vt:lpstr>
      <vt:lpstr>Enhanced STxMP</vt:lpstr>
      <vt:lpstr>Enhanced 2TA</vt:lpstr>
      <vt:lpstr>Enh for dynamic panel switching</vt:lpstr>
      <vt:lpstr>UL PT-RS enhancements</vt:lpstr>
      <vt:lpstr>Proposed WI objective for Rel-19 MIMO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</dc:creator>
  <cp:lastModifiedBy>Joon Kui Ahn/5G Wireless Connect Standard Task(joon.ahn@lge.com)</cp:lastModifiedBy>
  <cp:revision>2104</cp:revision>
  <dcterms:created xsi:type="dcterms:W3CDTF">2016-10-11T04:12:52Z</dcterms:created>
  <dcterms:modified xsi:type="dcterms:W3CDTF">2023-09-04T01:26:57Z</dcterms:modified>
</cp:coreProperties>
</file>